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4" r:id="rId3"/>
  </p:sldMasterIdLst>
  <p:notesMasterIdLst>
    <p:notesMasterId r:id="rId129"/>
  </p:notesMasterIdLst>
  <p:sldIdLst>
    <p:sldId id="689" r:id="rId4"/>
    <p:sldId id="690" r:id="rId5"/>
    <p:sldId id="421" r:id="rId6"/>
    <p:sldId id="565" r:id="rId7"/>
    <p:sldId id="463" r:id="rId8"/>
    <p:sldId id="566" r:id="rId9"/>
    <p:sldId id="567" r:id="rId10"/>
    <p:sldId id="568" r:id="rId11"/>
    <p:sldId id="282" r:id="rId12"/>
    <p:sldId id="283" r:id="rId13"/>
    <p:sldId id="569" r:id="rId14"/>
    <p:sldId id="571" r:id="rId15"/>
    <p:sldId id="572" r:id="rId16"/>
    <p:sldId id="573" r:id="rId17"/>
    <p:sldId id="574" r:id="rId18"/>
    <p:sldId id="575" r:id="rId19"/>
    <p:sldId id="576" r:id="rId20"/>
    <p:sldId id="577" r:id="rId21"/>
    <p:sldId id="578" r:id="rId22"/>
    <p:sldId id="579" r:id="rId23"/>
    <p:sldId id="580" r:id="rId24"/>
    <p:sldId id="581" r:id="rId25"/>
    <p:sldId id="582" r:id="rId26"/>
    <p:sldId id="583" r:id="rId27"/>
    <p:sldId id="584" r:id="rId28"/>
    <p:sldId id="585" r:id="rId29"/>
    <p:sldId id="586" r:id="rId30"/>
    <p:sldId id="587" r:id="rId31"/>
    <p:sldId id="588" r:id="rId32"/>
    <p:sldId id="589" r:id="rId33"/>
    <p:sldId id="590" r:id="rId34"/>
    <p:sldId id="591" r:id="rId35"/>
    <p:sldId id="592" r:id="rId36"/>
    <p:sldId id="593" r:id="rId37"/>
    <p:sldId id="594" r:id="rId38"/>
    <p:sldId id="595" r:id="rId39"/>
    <p:sldId id="596" r:id="rId40"/>
    <p:sldId id="597" r:id="rId41"/>
    <p:sldId id="598" r:id="rId42"/>
    <p:sldId id="599" r:id="rId43"/>
    <p:sldId id="600" r:id="rId44"/>
    <p:sldId id="601" r:id="rId45"/>
    <p:sldId id="602" r:id="rId46"/>
    <p:sldId id="603" r:id="rId47"/>
    <p:sldId id="604" r:id="rId48"/>
    <p:sldId id="686" r:id="rId49"/>
    <p:sldId id="605" r:id="rId50"/>
    <p:sldId id="606" r:id="rId51"/>
    <p:sldId id="607" r:id="rId52"/>
    <p:sldId id="608" r:id="rId53"/>
    <p:sldId id="609" r:id="rId54"/>
    <p:sldId id="610" r:id="rId55"/>
    <p:sldId id="611" r:id="rId56"/>
    <p:sldId id="612" r:id="rId57"/>
    <p:sldId id="613" r:id="rId58"/>
    <p:sldId id="614" r:id="rId59"/>
    <p:sldId id="615" r:id="rId60"/>
    <p:sldId id="616" r:id="rId61"/>
    <p:sldId id="617" r:id="rId62"/>
    <p:sldId id="618" r:id="rId63"/>
    <p:sldId id="619" r:id="rId64"/>
    <p:sldId id="620" r:id="rId65"/>
    <p:sldId id="621" r:id="rId66"/>
    <p:sldId id="622" r:id="rId67"/>
    <p:sldId id="623" r:id="rId68"/>
    <p:sldId id="625" r:id="rId69"/>
    <p:sldId id="624" r:id="rId70"/>
    <p:sldId id="626" r:id="rId71"/>
    <p:sldId id="627" r:id="rId72"/>
    <p:sldId id="628" r:id="rId73"/>
    <p:sldId id="629" r:id="rId74"/>
    <p:sldId id="631" r:id="rId75"/>
    <p:sldId id="632" r:id="rId76"/>
    <p:sldId id="633" r:id="rId77"/>
    <p:sldId id="634" r:id="rId78"/>
    <p:sldId id="635" r:id="rId79"/>
    <p:sldId id="636" r:id="rId80"/>
    <p:sldId id="637" r:id="rId81"/>
    <p:sldId id="638" r:id="rId82"/>
    <p:sldId id="639" r:id="rId83"/>
    <p:sldId id="640" r:id="rId84"/>
    <p:sldId id="641" r:id="rId85"/>
    <p:sldId id="642" r:id="rId86"/>
    <p:sldId id="643" r:id="rId87"/>
    <p:sldId id="644" r:id="rId88"/>
    <p:sldId id="645" r:id="rId89"/>
    <p:sldId id="646" r:id="rId90"/>
    <p:sldId id="647" r:id="rId91"/>
    <p:sldId id="648" r:id="rId92"/>
    <p:sldId id="649" r:id="rId93"/>
    <p:sldId id="650" r:id="rId94"/>
    <p:sldId id="652" r:id="rId95"/>
    <p:sldId id="653" r:id="rId96"/>
    <p:sldId id="654" r:id="rId97"/>
    <p:sldId id="655" r:id="rId98"/>
    <p:sldId id="656" r:id="rId99"/>
    <p:sldId id="657" r:id="rId100"/>
    <p:sldId id="658" r:id="rId101"/>
    <p:sldId id="659" r:id="rId102"/>
    <p:sldId id="660" r:id="rId103"/>
    <p:sldId id="661" r:id="rId104"/>
    <p:sldId id="662" r:id="rId105"/>
    <p:sldId id="663" r:id="rId106"/>
    <p:sldId id="664" r:id="rId107"/>
    <p:sldId id="665" r:id="rId108"/>
    <p:sldId id="666" r:id="rId109"/>
    <p:sldId id="667" r:id="rId110"/>
    <p:sldId id="668" r:id="rId111"/>
    <p:sldId id="669" r:id="rId112"/>
    <p:sldId id="670" r:id="rId113"/>
    <p:sldId id="671" r:id="rId114"/>
    <p:sldId id="672" r:id="rId115"/>
    <p:sldId id="673" r:id="rId116"/>
    <p:sldId id="674" r:id="rId117"/>
    <p:sldId id="675" r:id="rId118"/>
    <p:sldId id="676" r:id="rId119"/>
    <p:sldId id="677" r:id="rId120"/>
    <p:sldId id="678" r:id="rId121"/>
    <p:sldId id="679" r:id="rId122"/>
    <p:sldId id="680" r:id="rId123"/>
    <p:sldId id="682" r:id="rId124"/>
    <p:sldId id="683" r:id="rId125"/>
    <p:sldId id="684" r:id="rId126"/>
    <p:sldId id="685" r:id="rId127"/>
    <p:sldId id="420" r:id="rId1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1FF844-3C32-4AA8-A469-94C8FB38F892}" v="46" dt="2019-10-20T03:06:51.7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74"/>
  </p:normalViewPr>
  <p:slideViewPr>
    <p:cSldViewPr>
      <p:cViewPr varScale="1">
        <p:scale>
          <a:sx n="80" d="100"/>
          <a:sy n="80" d="100"/>
        </p:scale>
        <p:origin x="1800"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microsoft.com/office/2015/10/relationships/revisionInfo" Target="revisionInfo.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notesMaster" Target="notesMasters/notesMaster1.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presProps" Target="presProps.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viewProps" Target="viewProp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theme" Target="theme/theme1.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atin typeface="Times New Roman" panose="02020603050405020304" pitchFamily="18" charset="0"/>
              </a:defRPr>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atin typeface="Times New Roman" panose="02020603050405020304" pitchFamily="18" charset="0"/>
              </a:defRPr>
            </a:lvl1pPr>
          </a:lstStyle>
          <a:p>
            <a:fld id="{6AC993B3-5E3B-4C81-A0D1-082694C8CBD0}" type="datetimeFigureOut">
              <a:rPr lang="en-US" smtClean="0"/>
              <a:pPr/>
              <a:t>4/23/20</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atin typeface="Times New Roman" panose="02020603050405020304" pitchFamily="18" charset="0"/>
              </a:defRPr>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atin typeface="Times New Roman" panose="02020603050405020304" pitchFamily="18" charset="0"/>
              </a:defRPr>
            </a:lvl1pPr>
          </a:lstStyle>
          <a:p>
            <a:fld id="{E989A33D-5260-4D85-AD6E-8F3D606CBB80}" type="slidenum">
              <a:rPr lang="en-US" smtClean="0"/>
              <a:pPr/>
              <a:t>‹#›</a:t>
            </a:fld>
            <a:endParaRPr lang="en-US" dirty="0"/>
          </a:p>
        </p:txBody>
      </p:sp>
    </p:spTree>
    <p:extLst>
      <p:ext uri="{BB962C8B-B14F-4D97-AF65-F5344CB8AC3E}">
        <p14:creationId xmlns:p14="http://schemas.microsoft.com/office/powerpoint/2010/main" val="1861029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mn-ea"/>
        <a:cs typeface="+mn-cs"/>
      </a:defRPr>
    </a:lvl1pPr>
    <a:lvl2pPr marL="457200" algn="l" defTabSz="914400" rtl="0" eaLnBrk="1" latinLnBrk="0" hangingPunct="1">
      <a:defRPr sz="1200" kern="1200">
        <a:solidFill>
          <a:schemeClr val="tx1"/>
        </a:solidFill>
        <a:latin typeface="Times New Roman" panose="02020603050405020304" pitchFamily="18" charset="0"/>
        <a:ea typeface="+mn-ea"/>
        <a:cs typeface="+mn-cs"/>
      </a:defRPr>
    </a:lvl2pPr>
    <a:lvl3pPr marL="914400" algn="l" defTabSz="914400" rtl="0" eaLnBrk="1" latinLnBrk="0" hangingPunct="1">
      <a:defRPr sz="1200" kern="1200">
        <a:solidFill>
          <a:schemeClr val="tx1"/>
        </a:solidFill>
        <a:latin typeface="Times New Roman" panose="02020603050405020304" pitchFamily="18" charset="0"/>
        <a:ea typeface="+mn-ea"/>
        <a:cs typeface="+mn-cs"/>
      </a:defRPr>
    </a:lvl3pPr>
    <a:lvl4pPr marL="1371600" algn="l" defTabSz="914400" rtl="0" eaLnBrk="1" latinLnBrk="0" hangingPunct="1">
      <a:defRPr sz="1200" kern="1200">
        <a:solidFill>
          <a:schemeClr val="tx1"/>
        </a:solidFill>
        <a:latin typeface="Times New Roman" panose="02020603050405020304" pitchFamily="18" charset="0"/>
        <a:ea typeface="+mn-ea"/>
        <a:cs typeface="+mn-cs"/>
      </a:defRPr>
    </a:lvl4pPr>
    <a:lvl5pPr marL="1828800" algn="l" defTabSz="914400" rtl="0" eaLnBrk="1" latinLnBrk="0" hangingPunct="1">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9</a:t>
            </a:fld>
            <a:endParaRPr lang="en-US"/>
          </a:p>
        </p:txBody>
      </p:sp>
    </p:spTree>
    <p:extLst>
      <p:ext uri="{BB962C8B-B14F-4D97-AF65-F5344CB8AC3E}">
        <p14:creationId xmlns:p14="http://schemas.microsoft.com/office/powerpoint/2010/main" val="2289570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36</a:t>
            </a:fld>
            <a:endParaRPr lang="en-US" dirty="0"/>
          </a:p>
        </p:txBody>
      </p:sp>
    </p:spTree>
    <p:extLst>
      <p:ext uri="{BB962C8B-B14F-4D97-AF65-F5344CB8AC3E}">
        <p14:creationId xmlns:p14="http://schemas.microsoft.com/office/powerpoint/2010/main" val="695611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37</a:t>
            </a:fld>
            <a:endParaRPr lang="en-US" dirty="0"/>
          </a:p>
        </p:txBody>
      </p:sp>
    </p:spTree>
    <p:extLst>
      <p:ext uri="{BB962C8B-B14F-4D97-AF65-F5344CB8AC3E}">
        <p14:creationId xmlns:p14="http://schemas.microsoft.com/office/powerpoint/2010/main" val="2804606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38</a:t>
            </a:fld>
            <a:endParaRPr lang="en-US" dirty="0"/>
          </a:p>
        </p:txBody>
      </p:sp>
    </p:spTree>
    <p:extLst>
      <p:ext uri="{BB962C8B-B14F-4D97-AF65-F5344CB8AC3E}">
        <p14:creationId xmlns:p14="http://schemas.microsoft.com/office/powerpoint/2010/main" val="2597336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39</a:t>
            </a:fld>
            <a:endParaRPr lang="en-US" dirty="0"/>
          </a:p>
        </p:txBody>
      </p:sp>
    </p:spTree>
    <p:extLst>
      <p:ext uri="{BB962C8B-B14F-4D97-AF65-F5344CB8AC3E}">
        <p14:creationId xmlns:p14="http://schemas.microsoft.com/office/powerpoint/2010/main" val="820792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40</a:t>
            </a:fld>
            <a:endParaRPr lang="en-US" dirty="0"/>
          </a:p>
        </p:txBody>
      </p:sp>
    </p:spTree>
    <p:extLst>
      <p:ext uri="{BB962C8B-B14F-4D97-AF65-F5344CB8AC3E}">
        <p14:creationId xmlns:p14="http://schemas.microsoft.com/office/powerpoint/2010/main" val="1398556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41</a:t>
            </a:fld>
            <a:endParaRPr lang="en-US" dirty="0"/>
          </a:p>
        </p:txBody>
      </p:sp>
    </p:spTree>
    <p:extLst>
      <p:ext uri="{BB962C8B-B14F-4D97-AF65-F5344CB8AC3E}">
        <p14:creationId xmlns:p14="http://schemas.microsoft.com/office/powerpoint/2010/main" val="2359606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42</a:t>
            </a:fld>
            <a:endParaRPr lang="en-US" dirty="0"/>
          </a:p>
        </p:txBody>
      </p:sp>
    </p:spTree>
    <p:extLst>
      <p:ext uri="{BB962C8B-B14F-4D97-AF65-F5344CB8AC3E}">
        <p14:creationId xmlns:p14="http://schemas.microsoft.com/office/powerpoint/2010/main" val="2099748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43</a:t>
            </a:fld>
            <a:endParaRPr lang="en-US" dirty="0"/>
          </a:p>
        </p:txBody>
      </p:sp>
    </p:spTree>
    <p:extLst>
      <p:ext uri="{BB962C8B-B14F-4D97-AF65-F5344CB8AC3E}">
        <p14:creationId xmlns:p14="http://schemas.microsoft.com/office/powerpoint/2010/main" val="28022187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44</a:t>
            </a:fld>
            <a:endParaRPr lang="en-US" dirty="0"/>
          </a:p>
        </p:txBody>
      </p:sp>
    </p:spTree>
    <p:extLst>
      <p:ext uri="{BB962C8B-B14F-4D97-AF65-F5344CB8AC3E}">
        <p14:creationId xmlns:p14="http://schemas.microsoft.com/office/powerpoint/2010/main" val="1625152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E989A33D-5260-4D85-AD6E-8F3D606CBB80}" type="slidenum">
              <a:rPr lang="en-US" smtClean="0"/>
              <a:t>61</a:t>
            </a:fld>
            <a:endParaRPr lang="en-US" dirty="0"/>
          </a:p>
        </p:txBody>
      </p:sp>
    </p:spTree>
    <p:extLst>
      <p:ext uri="{BB962C8B-B14F-4D97-AF65-F5344CB8AC3E}">
        <p14:creationId xmlns:p14="http://schemas.microsoft.com/office/powerpoint/2010/main" val="1929607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10</a:t>
            </a:fld>
            <a:endParaRPr lang="en-US"/>
          </a:p>
        </p:txBody>
      </p:sp>
    </p:spTree>
    <p:extLst>
      <p:ext uri="{BB962C8B-B14F-4D97-AF65-F5344CB8AC3E}">
        <p14:creationId xmlns:p14="http://schemas.microsoft.com/office/powerpoint/2010/main" val="23286906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64</a:t>
            </a:fld>
            <a:endParaRPr lang="en-US" dirty="0"/>
          </a:p>
        </p:txBody>
      </p:sp>
    </p:spTree>
    <p:extLst>
      <p:ext uri="{BB962C8B-B14F-4D97-AF65-F5344CB8AC3E}">
        <p14:creationId xmlns:p14="http://schemas.microsoft.com/office/powerpoint/2010/main" val="14299375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65</a:t>
            </a:fld>
            <a:endParaRPr lang="en-US" dirty="0"/>
          </a:p>
        </p:txBody>
      </p:sp>
    </p:spTree>
    <p:extLst>
      <p:ext uri="{BB962C8B-B14F-4D97-AF65-F5344CB8AC3E}">
        <p14:creationId xmlns:p14="http://schemas.microsoft.com/office/powerpoint/2010/main" val="895967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66</a:t>
            </a:fld>
            <a:endParaRPr lang="en-US" dirty="0"/>
          </a:p>
        </p:txBody>
      </p:sp>
    </p:spTree>
    <p:extLst>
      <p:ext uri="{BB962C8B-B14F-4D97-AF65-F5344CB8AC3E}">
        <p14:creationId xmlns:p14="http://schemas.microsoft.com/office/powerpoint/2010/main" val="11358610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67</a:t>
            </a:fld>
            <a:endParaRPr lang="en-US" dirty="0"/>
          </a:p>
        </p:txBody>
      </p:sp>
    </p:spTree>
    <p:extLst>
      <p:ext uri="{BB962C8B-B14F-4D97-AF65-F5344CB8AC3E}">
        <p14:creationId xmlns:p14="http://schemas.microsoft.com/office/powerpoint/2010/main" val="34587384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68</a:t>
            </a:fld>
            <a:endParaRPr lang="en-US" dirty="0"/>
          </a:p>
        </p:txBody>
      </p:sp>
    </p:spTree>
    <p:extLst>
      <p:ext uri="{BB962C8B-B14F-4D97-AF65-F5344CB8AC3E}">
        <p14:creationId xmlns:p14="http://schemas.microsoft.com/office/powerpoint/2010/main" val="2049913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69</a:t>
            </a:fld>
            <a:endParaRPr lang="en-US" dirty="0"/>
          </a:p>
        </p:txBody>
      </p:sp>
    </p:spTree>
    <p:extLst>
      <p:ext uri="{BB962C8B-B14F-4D97-AF65-F5344CB8AC3E}">
        <p14:creationId xmlns:p14="http://schemas.microsoft.com/office/powerpoint/2010/main" val="35373160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70</a:t>
            </a:fld>
            <a:endParaRPr lang="en-US" dirty="0"/>
          </a:p>
        </p:txBody>
      </p:sp>
    </p:spTree>
    <p:extLst>
      <p:ext uri="{BB962C8B-B14F-4D97-AF65-F5344CB8AC3E}">
        <p14:creationId xmlns:p14="http://schemas.microsoft.com/office/powerpoint/2010/main" val="32949856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71</a:t>
            </a:fld>
            <a:endParaRPr lang="en-US" dirty="0"/>
          </a:p>
        </p:txBody>
      </p:sp>
    </p:spTree>
    <p:extLst>
      <p:ext uri="{BB962C8B-B14F-4D97-AF65-F5344CB8AC3E}">
        <p14:creationId xmlns:p14="http://schemas.microsoft.com/office/powerpoint/2010/main" val="17999536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73</a:t>
            </a:fld>
            <a:endParaRPr lang="en-US" dirty="0"/>
          </a:p>
        </p:txBody>
      </p:sp>
    </p:spTree>
    <p:extLst>
      <p:ext uri="{BB962C8B-B14F-4D97-AF65-F5344CB8AC3E}">
        <p14:creationId xmlns:p14="http://schemas.microsoft.com/office/powerpoint/2010/main" val="25521222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74</a:t>
            </a:fld>
            <a:endParaRPr lang="en-US" dirty="0"/>
          </a:p>
        </p:txBody>
      </p:sp>
    </p:spTree>
    <p:extLst>
      <p:ext uri="{BB962C8B-B14F-4D97-AF65-F5344CB8AC3E}">
        <p14:creationId xmlns:p14="http://schemas.microsoft.com/office/powerpoint/2010/main" val="866244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29</a:t>
            </a:fld>
            <a:endParaRPr lang="en-US" dirty="0"/>
          </a:p>
        </p:txBody>
      </p:sp>
    </p:spTree>
    <p:extLst>
      <p:ext uri="{BB962C8B-B14F-4D97-AF65-F5344CB8AC3E}">
        <p14:creationId xmlns:p14="http://schemas.microsoft.com/office/powerpoint/2010/main" val="16809112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111</a:t>
            </a:fld>
            <a:endParaRPr lang="en-US" dirty="0"/>
          </a:p>
        </p:txBody>
      </p:sp>
    </p:spTree>
    <p:extLst>
      <p:ext uri="{BB962C8B-B14F-4D97-AF65-F5344CB8AC3E}">
        <p14:creationId xmlns:p14="http://schemas.microsoft.com/office/powerpoint/2010/main" val="28337023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112</a:t>
            </a:fld>
            <a:endParaRPr lang="en-US" dirty="0"/>
          </a:p>
        </p:txBody>
      </p:sp>
    </p:spTree>
    <p:extLst>
      <p:ext uri="{BB962C8B-B14F-4D97-AF65-F5344CB8AC3E}">
        <p14:creationId xmlns:p14="http://schemas.microsoft.com/office/powerpoint/2010/main" val="18048818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113</a:t>
            </a:fld>
            <a:endParaRPr lang="en-US" dirty="0"/>
          </a:p>
        </p:txBody>
      </p:sp>
    </p:spTree>
    <p:extLst>
      <p:ext uri="{BB962C8B-B14F-4D97-AF65-F5344CB8AC3E}">
        <p14:creationId xmlns:p14="http://schemas.microsoft.com/office/powerpoint/2010/main" val="19984847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114</a:t>
            </a:fld>
            <a:endParaRPr lang="en-US" dirty="0"/>
          </a:p>
        </p:txBody>
      </p:sp>
    </p:spTree>
    <p:extLst>
      <p:ext uri="{BB962C8B-B14F-4D97-AF65-F5344CB8AC3E}">
        <p14:creationId xmlns:p14="http://schemas.microsoft.com/office/powerpoint/2010/main" val="12279300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115</a:t>
            </a:fld>
            <a:endParaRPr lang="en-US" dirty="0"/>
          </a:p>
        </p:txBody>
      </p:sp>
    </p:spTree>
    <p:extLst>
      <p:ext uri="{BB962C8B-B14F-4D97-AF65-F5344CB8AC3E}">
        <p14:creationId xmlns:p14="http://schemas.microsoft.com/office/powerpoint/2010/main" val="41076304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116</a:t>
            </a:fld>
            <a:endParaRPr lang="en-US" dirty="0"/>
          </a:p>
        </p:txBody>
      </p:sp>
    </p:spTree>
    <p:extLst>
      <p:ext uri="{BB962C8B-B14F-4D97-AF65-F5344CB8AC3E}">
        <p14:creationId xmlns:p14="http://schemas.microsoft.com/office/powerpoint/2010/main" val="31641080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117</a:t>
            </a:fld>
            <a:endParaRPr lang="en-US" dirty="0"/>
          </a:p>
        </p:txBody>
      </p:sp>
    </p:spTree>
    <p:extLst>
      <p:ext uri="{BB962C8B-B14F-4D97-AF65-F5344CB8AC3E}">
        <p14:creationId xmlns:p14="http://schemas.microsoft.com/office/powerpoint/2010/main" val="4267357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30</a:t>
            </a:fld>
            <a:endParaRPr lang="en-US" dirty="0"/>
          </a:p>
        </p:txBody>
      </p:sp>
    </p:spTree>
    <p:extLst>
      <p:ext uri="{BB962C8B-B14F-4D97-AF65-F5344CB8AC3E}">
        <p14:creationId xmlns:p14="http://schemas.microsoft.com/office/powerpoint/2010/main" val="74327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31</a:t>
            </a:fld>
            <a:endParaRPr lang="en-US" dirty="0"/>
          </a:p>
        </p:txBody>
      </p:sp>
    </p:spTree>
    <p:extLst>
      <p:ext uri="{BB962C8B-B14F-4D97-AF65-F5344CB8AC3E}">
        <p14:creationId xmlns:p14="http://schemas.microsoft.com/office/powerpoint/2010/main" val="2050517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32</a:t>
            </a:fld>
            <a:endParaRPr lang="en-US" dirty="0"/>
          </a:p>
        </p:txBody>
      </p:sp>
    </p:spTree>
    <p:extLst>
      <p:ext uri="{BB962C8B-B14F-4D97-AF65-F5344CB8AC3E}">
        <p14:creationId xmlns:p14="http://schemas.microsoft.com/office/powerpoint/2010/main" val="1691045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33</a:t>
            </a:fld>
            <a:endParaRPr lang="en-US" dirty="0"/>
          </a:p>
        </p:txBody>
      </p:sp>
    </p:spTree>
    <p:extLst>
      <p:ext uri="{BB962C8B-B14F-4D97-AF65-F5344CB8AC3E}">
        <p14:creationId xmlns:p14="http://schemas.microsoft.com/office/powerpoint/2010/main" val="335225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34</a:t>
            </a:fld>
            <a:endParaRPr lang="en-US" dirty="0"/>
          </a:p>
        </p:txBody>
      </p:sp>
    </p:spTree>
    <p:extLst>
      <p:ext uri="{BB962C8B-B14F-4D97-AF65-F5344CB8AC3E}">
        <p14:creationId xmlns:p14="http://schemas.microsoft.com/office/powerpoint/2010/main" val="4052621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35</a:t>
            </a:fld>
            <a:endParaRPr lang="en-US" dirty="0"/>
          </a:p>
        </p:txBody>
      </p:sp>
    </p:spTree>
    <p:extLst>
      <p:ext uri="{BB962C8B-B14F-4D97-AF65-F5344CB8AC3E}">
        <p14:creationId xmlns:p14="http://schemas.microsoft.com/office/powerpoint/2010/main" val="15955884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D595D2CA-BDBE-484B-9033-8BE5619AFB0B}"/>
              </a:ext>
            </a:extLst>
          </p:cNvPr>
          <p:cNvSpPr>
            <a:spLocks noChangeArrowheads="1"/>
          </p:cNvSpPr>
          <p:nvPr userDrawn="1"/>
        </p:nvSpPr>
        <p:spPr bwMode="auto">
          <a:xfrm>
            <a:off x="0" y="-12112"/>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dirty="0">
              <a:latin typeface="Times New Roman" panose="02020603050405020304" pitchFamily="18" charset="0"/>
            </a:endParaRPr>
          </a:p>
        </p:txBody>
      </p:sp>
      <p:pic>
        <p:nvPicPr>
          <p:cNvPr id="8" name="Picture 11" descr="ISU LEFT white.eps">
            <a:extLst>
              <a:ext uri="{FF2B5EF4-FFF2-40B4-BE49-F238E27FC236}">
                <a16:creationId xmlns:a16="http://schemas.microsoft.com/office/drawing/2014/main" id="{4B532BEB-41EF-4EB8-8693-7A8BC0B33E7D}"/>
              </a:ext>
            </a:extLst>
          </p:cNvPr>
          <p:cNvPicPr>
            <a:picLocks noChangeAspect="1"/>
          </p:cNvPicPr>
          <p:nvPr userDrawn="1"/>
        </p:nvPicPr>
        <p:blipFill>
          <a:blip r:embed="rId2"/>
          <a:srcRect b="38235"/>
          <a:stretch>
            <a:fillRect/>
          </a:stretch>
        </p:blipFill>
        <p:spPr bwMode="auto">
          <a:xfrm>
            <a:off x="533400" y="830263"/>
            <a:ext cx="4724400" cy="388937"/>
          </a:xfrm>
          <a:prstGeom prst="rect">
            <a:avLst/>
          </a:prstGeom>
          <a:noFill/>
          <a:ln w="9525">
            <a:noFill/>
            <a:miter lim="800000"/>
            <a:headEnd/>
            <a:tailEnd/>
          </a:ln>
        </p:spPr>
      </p:pic>
      <p:sp>
        <p:nvSpPr>
          <p:cNvPr id="10" name="Text Placeholder 2">
            <a:extLst>
              <a:ext uri="{FF2B5EF4-FFF2-40B4-BE49-F238E27FC236}">
                <a16:creationId xmlns:a16="http://schemas.microsoft.com/office/drawing/2014/main" id="{4F3CDCF0-EFBF-4E24-8FB2-1CB8CF7556DD}"/>
              </a:ext>
            </a:extLst>
          </p:cNvPr>
          <p:cNvSpPr>
            <a:spLocks noGrp="1"/>
          </p:cNvSpPr>
          <p:nvPr>
            <p:ph type="body" sz="quarter" idx="13"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err="1"/>
              <a:t>ECpE</a:t>
            </a:r>
            <a:r>
              <a:rPr lang="en-US" dirty="0"/>
              <a:t> Department</a:t>
            </a:r>
          </a:p>
        </p:txBody>
      </p:sp>
      <p:sp>
        <p:nvSpPr>
          <p:cNvPr id="11" name="Rectangle 4">
            <a:extLst>
              <a:ext uri="{FF2B5EF4-FFF2-40B4-BE49-F238E27FC236}">
                <a16:creationId xmlns:a16="http://schemas.microsoft.com/office/drawing/2014/main" id="{05BB11F5-896B-48C5-AED9-F716B9D6C82C}"/>
              </a:ext>
            </a:extLst>
          </p:cNvPr>
          <p:cNvSpPr>
            <a:spLocks noGrp="1" noChangeArrowheads="1"/>
          </p:cNvSpPr>
          <p:nvPr>
            <p:ph type="ctrTitle"/>
          </p:nvPr>
        </p:nvSpPr>
        <p:spPr>
          <a:xfrm>
            <a:off x="533400" y="2514600"/>
            <a:ext cx="8077200" cy="1066800"/>
          </a:xfrm>
        </p:spPr>
        <p:txBody>
          <a:bodyPr anchor="b">
            <a:normAutofit/>
          </a:bodyPr>
          <a:lstStyle>
            <a:lvl1pPr algn="ctr" rtl="0" fontAlgn="base">
              <a:spcBef>
                <a:spcPct val="0"/>
              </a:spcBef>
              <a:spcAft>
                <a:spcPct val="0"/>
              </a:spcAft>
              <a:defRPr lang="en-US" sz="3500" dirty="0">
                <a:solidFill>
                  <a:srgbClr val="F1BE48"/>
                </a:solidFill>
                <a:latin typeface="Times New Roman" panose="02020603050405020304" pitchFamily="18" charset="0"/>
                <a:ea typeface="+mj-ea"/>
                <a:cs typeface="+mj-cs"/>
              </a:defRPr>
            </a:lvl1pPr>
          </a:lstStyle>
          <a:p>
            <a:r>
              <a:rPr lang="en-US" dirty="0"/>
              <a:t>Click to edit Master title style</a:t>
            </a:r>
          </a:p>
        </p:txBody>
      </p:sp>
      <p:sp>
        <p:nvSpPr>
          <p:cNvPr id="12" name="Rectangle 5">
            <a:extLst>
              <a:ext uri="{FF2B5EF4-FFF2-40B4-BE49-F238E27FC236}">
                <a16:creationId xmlns:a16="http://schemas.microsoft.com/office/drawing/2014/main" id="{2E06F9C3-FF8D-42E5-977C-6E4EF89A6537}"/>
              </a:ext>
            </a:extLst>
          </p:cNvPr>
          <p:cNvSpPr>
            <a:spLocks noGrp="1" noChangeArrowheads="1"/>
          </p:cNvSpPr>
          <p:nvPr>
            <p:ph type="subTitle" idx="1"/>
          </p:nvPr>
        </p:nvSpPr>
        <p:spPr>
          <a:xfrm>
            <a:off x="533400" y="3581400"/>
            <a:ext cx="8077200" cy="1752600"/>
          </a:xfrm>
        </p:spPr>
        <p:txBody>
          <a:bodyPr>
            <a:normAutofit/>
          </a:bodyPr>
          <a:lstStyle>
            <a:lvl1pPr marL="0" indent="0" algn="ctr" rtl="0" eaLnBrk="1" fontAlgn="auto" hangingPunct="1">
              <a:spcBef>
                <a:spcPct val="20000"/>
              </a:spcBef>
              <a:spcAft>
                <a:spcPts val="0"/>
              </a:spcAft>
              <a:buClr>
                <a:srgbClr val="CE1126"/>
              </a:buClr>
              <a:buSzPct val="80000"/>
              <a:buFont typeface="Times" charset="0"/>
              <a:buNone/>
              <a:defRPr lang="en-US" sz="2000" dirty="0">
                <a:solidFill>
                  <a:srgbClr val="6E6259"/>
                </a:solidFill>
                <a:latin typeface="Times New Roman" panose="02020603050405020304" pitchFamily="18" charset="0"/>
                <a:ea typeface="+mn-ea"/>
                <a:cs typeface="+mn-cs"/>
              </a:defRPr>
            </a:lvl1pPr>
          </a:lstStyle>
          <a:p>
            <a:r>
              <a:rPr lang="en-US" dirty="0"/>
              <a:t>Click to edit Master subtitle style</a:t>
            </a:r>
          </a:p>
        </p:txBody>
      </p:sp>
    </p:spTree>
    <p:extLst>
      <p:ext uri="{BB962C8B-B14F-4D97-AF65-F5344CB8AC3E}">
        <p14:creationId xmlns:p14="http://schemas.microsoft.com/office/powerpoint/2010/main" val="2580791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7A2384-8C5D-49F6-8259-B9A64ECD4852}" type="slidenum">
              <a:rPr lang="en-US" smtClean="0"/>
              <a:t>‹#›</a:t>
            </a:fld>
            <a:endParaRPr lang="en-US" dirty="0"/>
          </a:p>
        </p:txBody>
      </p:sp>
    </p:spTree>
    <p:extLst>
      <p:ext uri="{BB962C8B-B14F-4D97-AF65-F5344CB8AC3E}">
        <p14:creationId xmlns:p14="http://schemas.microsoft.com/office/powerpoint/2010/main" val="2692510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7A2384-8C5D-49F6-8259-B9A64ECD4852}" type="slidenum">
              <a:rPr lang="en-US" smtClean="0"/>
              <a:t>‹#›</a:t>
            </a:fld>
            <a:endParaRPr lang="en-US" dirty="0"/>
          </a:p>
        </p:txBody>
      </p:sp>
    </p:spTree>
    <p:extLst>
      <p:ext uri="{BB962C8B-B14F-4D97-AF65-F5344CB8AC3E}">
        <p14:creationId xmlns:p14="http://schemas.microsoft.com/office/powerpoint/2010/main" val="3702837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Tree>
    <p:extLst>
      <p:ext uri="{BB962C8B-B14F-4D97-AF65-F5344CB8AC3E}">
        <p14:creationId xmlns:p14="http://schemas.microsoft.com/office/powerpoint/2010/main" val="1511738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Tree>
    <p:extLst>
      <p:ext uri="{BB962C8B-B14F-4D97-AF65-F5344CB8AC3E}">
        <p14:creationId xmlns:p14="http://schemas.microsoft.com/office/powerpoint/2010/main" val="3982952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0" name="Picture 11" descr="ISU LEFT white.eps"/>
          <p:cNvPicPr>
            <a:picLocks noChangeAspect="1"/>
          </p:cNvPicPr>
          <p:nvPr userDrawn="1"/>
        </p:nvPicPr>
        <p:blipFill>
          <a:blip r:embed="rId2"/>
          <a:srcRect b="38235"/>
          <a:stretch>
            <a:fillRect/>
          </a:stretch>
        </p:blipFill>
        <p:spPr bwMode="auto">
          <a:xfrm>
            <a:off x="533400" y="830263"/>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extLst>
      <p:ext uri="{BB962C8B-B14F-4D97-AF65-F5344CB8AC3E}">
        <p14:creationId xmlns:p14="http://schemas.microsoft.com/office/powerpoint/2010/main" val="300058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540840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7238575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4291748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87822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835917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0866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8200664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251463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1059903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4107598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0271182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0" name="Picture 11" descr="ISU LEFT white.eps"/>
          <p:cNvPicPr>
            <a:picLocks noChangeAspect="1"/>
          </p:cNvPicPr>
          <p:nvPr userDrawn="1"/>
        </p:nvPicPr>
        <p:blipFill>
          <a:blip r:embed="rId2"/>
          <a:srcRect b="38235"/>
          <a:stretch>
            <a:fillRect/>
          </a:stretch>
        </p:blipFill>
        <p:spPr bwMode="auto">
          <a:xfrm>
            <a:off x="533400" y="830263"/>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extLst>
      <p:ext uri="{BB962C8B-B14F-4D97-AF65-F5344CB8AC3E}">
        <p14:creationId xmlns:p14="http://schemas.microsoft.com/office/powerpoint/2010/main" val="38108242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6218685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41791762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8327209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918185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552029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4682311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1717043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0740529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0979622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6606266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8143122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71DD78-7515-407F-9BD3-649524BE3587}" type="datetime1">
              <a:rPr lang="en-US" smtClean="0"/>
              <a:t>4/23/20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7A2384-8C5D-49F6-8259-B9A64ECD4852}" type="slidenum">
              <a:rPr lang="en-US" smtClean="0"/>
              <a:t>‹#›</a:t>
            </a:fld>
            <a:endParaRPr lang="en-US" dirty="0"/>
          </a:p>
        </p:txBody>
      </p:sp>
    </p:spTree>
    <p:extLst>
      <p:ext uri="{BB962C8B-B14F-4D97-AF65-F5344CB8AC3E}">
        <p14:creationId xmlns:p14="http://schemas.microsoft.com/office/powerpoint/2010/main" val="1813773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4224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666478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59260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942164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093237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7088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lvl="0" algn="l" rtl="0" fontAlgn="base">
              <a:spcBef>
                <a:spcPct val="0"/>
              </a:spcBef>
              <a:spcAft>
                <a:spcPct val="0"/>
              </a:spcAft>
            </a:pPr>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defRPr>
            </a:lvl1pPr>
          </a:lstStyle>
          <a:p>
            <a:fld id="{5B7A2384-8C5D-49F6-8259-B9A64ECD4852}" type="slidenum">
              <a:rPr lang="en-US" smtClean="0"/>
              <a:pPr/>
              <a:t>‹#›</a:t>
            </a:fld>
            <a:endParaRPr lang="en-US" dirty="0"/>
          </a:p>
        </p:txBody>
      </p:sp>
      <p:sp>
        <p:nvSpPr>
          <p:cNvPr id="7" name="Rectangle 8">
            <a:extLst>
              <a:ext uri="{FF2B5EF4-FFF2-40B4-BE49-F238E27FC236}">
                <a16:creationId xmlns:a16="http://schemas.microsoft.com/office/drawing/2014/main" id="{18347D26-84EB-44A8-A0B1-CC6FA5220460}"/>
              </a:ext>
            </a:extLst>
          </p:cNvPr>
          <p:cNvSpPr>
            <a:spLocks noChangeArrowheads="1"/>
          </p:cNvSpPr>
          <p:nvPr userDrawn="1"/>
        </p:nvSpPr>
        <p:spPr bwMode="auto">
          <a:xfrm>
            <a:off x="0" y="6108111"/>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dirty="0">
              <a:latin typeface="Times New Roman" panose="02020603050405020304" pitchFamily="18" charset="0"/>
            </a:endParaRPr>
          </a:p>
        </p:txBody>
      </p:sp>
      <p:pic>
        <p:nvPicPr>
          <p:cNvPr id="8" name="Picture 11" descr="ISU LEFT white.eps">
            <a:extLst>
              <a:ext uri="{FF2B5EF4-FFF2-40B4-BE49-F238E27FC236}">
                <a16:creationId xmlns:a16="http://schemas.microsoft.com/office/drawing/2014/main" id="{57549203-F115-40D4-B90D-A3B75684E522}"/>
              </a:ext>
            </a:extLst>
          </p:cNvPr>
          <p:cNvPicPr>
            <a:picLocks noChangeAspect="1"/>
          </p:cNvPicPr>
          <p:nvPr userDrawn="1"/>
        </p:nvPicPr>
        <p:blipFill>
          <a:blip r:embed="rId15"/>
          <a:srcRect b="38235"/>
          <a:stretch>
            <a:fillRect/>
          </a:stretch>
        </p:blipFill>
        <p:spPr bwMode="auto">
          <a:xfrm>
            <a:off x="533400" y="6359871"/>
            <a:ext cx="3200400" cy="263473"/>
          </a:xfrm>
          <a:prstGeom prst="rect">
            <a:avLst/>
          </a:prstGeom>
          <a:noFill/>
          <a:ln w="9525">
            <a:noFill/>
            <a:miter lim="800000"/>
            <a:headEnd/>
            <a:tailEnd/>
          </a:ln>
        </p:spPr>
      </p:pic>
      <p:sp>
        <p:nvSpPr>
          <p:cNvPr id="9" name="Footer Placeholder 5">
            <a:extLst>
              <a:ext uri="{FF2B5EF4-FFF2-40B4-BE49-F238E27FC236}">
                <a16:creationId xmlns:a16="http://schemas.microsoft.com/office/drawing/2014/main" id="{F598C0BE-DBD3-42CE-9226-4C3F4FACC6CF}"/>
              </a:ext>
            </a:extLst>
          </p:cNvPr>
          <p:cNvSpPr txBox="1">
            <a:spLocks/>
          </p:cNvSpPr>
          <p:nvPr userDrawn="1"/>
        </p:nvSpPr>
        <p:spPr>
          <a:xfrm>
            <a:off x="5715000" y="6315100"/>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err="1"/>
              <a:t>ECpE</a:t>
            </a:r>
            <a:r>
              <a:rPr lang="en-US" altLang="zh-CN" dirty="0"/>
              <a:t> Department</a:t>
            </a:r>
            <a:endParaRPr lang="en-US" dirty="0"/>
          </a:p>
        </p:txBody>
      </p:sp>
      <p:sp>
        <p:nvSpPr>
          <p:cNvPr id="10" name="Slide Number Placeholder 3"/>
          <p:cNvSpPr txBox="1">
            <a:spLocks/>
          </p:cNvSpPr>
          <p:nvPr userDrawn="1"/>
        </p:nvSpPr>
        <p:spPr>
          <a:xfrm>
            <a:off x="6580682" y="5899840"/>
            <a:ext cx="2133600" cy="2889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79A9A4E-4C82-4D44-9372-C31BB3818094}" type="slidenum">
              <a:rPr lang="en-US" sz="1200" smtClean="0">
                <a:solidFill>
                  <a:schemeClr val="bg1">
                    <a:lumMod val="50000"/>
                  </a:schemeClr>
                </a:solidFill>
                <a:latin typeface="Times New Roman" panose="02020603050405020304" pitchFamily="18" charset="0"/>
                <a:cs typeface="Times New Roman" panose="02020603050405020304" pitchFamily="18" charset="0"/>
              </a:rPr>
              <a:pPr algn="r"/>
              <a:t>‹#›</a:t>
            </a:fld>
            <a:endParaRPr lang="en-US" dirty="0">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1309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defTabSz="914400" rtl="0" eaLnBrk="1" latinLnBrk="0" hangingPunct="1">
        <a:spcBef>
          <a:spcPct val="0"/>
        </a:spcBef>
        <a:buNone/>
        <a:defRPr lang="en-US" sz="3500" kern="1200" dirty="0">
          <a:solidFill>
            <a:srgbClr val="C8102E"/>
          </a:solidFill>
          <a:latin typeface="Times New Roman" panose="02020603050405020304" pitchFamily="18" charset="0"/>
          <a:ea typeface="+mj-ea"/>
          <a:cs typeface="+mj-cs"/>
        </a:defRPr>
      </a:lvl1pPr>
    </p:titleStyle>
    <p:bodyStyle>
      <a:lvl1pPr marL="342900" indent="-342900" algn="l" defTabSz="914400" rtl="0" eaLnBrk="1" fontAlgn="base" latinLnBrk="0" hangingPunct="1">
        <a:spcBef>
          <a:spcPct val="20000"/>
        </a:spcBef>
        <a:spcAft>
          <a:spcPct val="0"/>
        </a:spcAft>
        <a:buClr>
          <a:srgbClr val="CE1126"/>
        </a:buClr>
        <a:buSzPct val="80000"/>
        <a:buFont typeface="Times" charset="0"/>
        <a:buChar char="•"/>
        <a:defRPr lang="en-US" sz="2600" kern="1200" dirty="0">
          <a:solidFill>
            <a:srgbClr val="6E6259"/>
          </a:solidFill>
          <a:latin typeface="Times New Roman" panose="02020603050405020304" pitchFamily="18" charset="0"/>
          <a:ea typeface="+mn-ea"/>
          <a:cs typeface="+mn-cs"/>
        </a:defRPr>
      </a:lvl1pPr>
      <a:lvl2pPr marL="742950" indent="-285750" algn="l" defTabSz="914400" rtl="0" eaLnBrk="1" fontAlgn="base" latinLnBrk="0" hangingPunct="1">
        <a:spcBef>
          <a:spcPct val="20000"/>
        </a:spcBef>
        <a:spcAft>
          <a:spcPct val="0"/>
        </a:spcAft>
        <a:buClr>
          <a:srgbClr val="CE1126"/>
        </a:buClr>
        <a:buSzPct val="80000"/>
        <a:buFont typeface="Times" charset="0"/>
        <a:buChar char="•"/>
        <a:defRPr lang="en-US" sz="2600" kern="1200" dirty="0">
          <a:solidFill>
            <a:srgbClr val="6E6259"/>
          </a:solidFill>
          <a:latin typeface="Times New Roman" panose="02020603050405020304" pitchFamily="18" charset="0"/>
          <a:ea typeface="+mn-ea"/>
          <a:cs typeface="+mn-cs"/>
        </a:defRPr>
      </a:lvl2pPr>
      <a:lvl3pPr marL="1143000" indent="-228600" algn="l" defTabSz="914400" rtl="0" eaLnBrk="1" fontAlgn="base" latinLnBrk="0" hangingPunct="1">
        <a:spcBef>
          <a:spcPct val="20000"/>
        </a:spcBef>
        <a:spcAft>
          <a:spcPct val="0"/>
        </a:spcAft>
        <a:buClr>
          <a:srgbClr val="CE1126"/>
        </a:buClr>
        <a:buSzPct val="80000"/>
        <a:buFont typeface="Times" charset="0"/>
        <a:buChar char="•"/>
        <a:defRPr lang="en-US" sz="2600" kern="1200" dirty="0">
          <a:solidFill>
            <a:srgbClr val="6E6259"/>
          </a:solidFill>
          <a:latin typeface="Times New Roman" panose="02020603050405020304" pitchFamily="18" charset="0"/>
          <a:ea typeface="+mn-ea"/>
          <a:cs typeface="+mn-cs"/>
        </a:defRPr>
      </a:lvl3pPr>
      <a:lvl4pPr marL="1600200" indent="-228600" algn="l" defTabSz="914400" rtl="0" eaLnBrk="1" fontAlgn="base" latinLnBrk="0" hangingPunct="1">
        <a:spcBef>
          <a:spcPct val="20000"/>
        </a:spcBef>
        <a:spcAft>
          <a:spcPct val="0"/>
        </a:spcAft>
        <a:buClr>
          <a:srgbClr val="CE1126"/>
        </a:buClr>
        <a:buSzPct val="80000"/>
        <a:buFont typeface="Times" charset="0"/>
        <a:buChar char="•"/>
        <a:defRPr lang="en-US" sz="2600" kern="1200" dirty="0">
          <a:solidFill>
            <a:srgbClr val="6E6259"/>
          </a:solidFill>
          <a:latin typeface="Times New Roman" panose="02020603050405020304" pitchFamily="18" charset="0"/>
          <a:ea typeface="+mn-ea"/>
          <a:cs typeface="+mn-cs"/>
        </a:defRPr>
      </a:lvl4pPr>
      <a:lvl5pPr marL="2057400" indent="-228600" algn="l" defTabSz="914400" rtl="0" eaLnBrk="1" fontAlgn="base" latinLnBrk="0" hangingPunct="1">
        <a:spcBef>
          <a:spcPct val="20000"/>
        </a:spcBef>
        <a:spcAft>
          <a:spcPct val="0"/>
        </a:spcAft>
        <a:buClr>
          <a:srgbClr val="CE1126"/>
        </a:buClr>
        <a:buSzPct val="80000"/>
        <a:buFont typeface="Times" charset="0"/>
        <a:buChar char="•"/>
        <a:defRPr lang="en-US" sz="2600" kern="1200" dirty="0">
          <a:solidFill>
            <a:srgbClr val="6E6259"/>
          </a:solidFill>
          <a:latin typeface="Times New Roman" panose="020206030504050203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1026" name="Rectangle 2"/>
          <p:cNvSpPr>
            <a:spLocks noGrp="1" noChangeArrowheads="1"/>
          </p:cNvSpPr>
          <p:nvPr>
            <p:ph type="title"/>
          </p:nvPr>
        </p:nvSpPr>
        <p:spPr bwMode="auto">
          <a:xfrm>
            <a:off x="457200" y="152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838200" y="1066800"/>
            <a:ext cx="762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5" name="Text Box 11"/>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2" name="Picture 11" descr="ISU LEFT white.eps"/>
          <p:cNvPicPr>
            <a:picLocks noChangeAspect="1"/>
          </p:cNvPicPr>
          <p:nvPr userDrawn="1"/>
        </p:nvPicPr>
        <p:blipFill>
          <a:blip r:embed="rId13"/>
          <a:srcRect b="38235"/>
          <a:stretch>
            <a:fillRect/>
          </a:stretch>
        </p:blipFill>
        <p:spPr bwMode="auto">
          <a:xfrm>
            <a:off x="533400" y="6365927"/>
            <a:ext cx="3200400" cy="263473"/>
          </a:xfrm>
          <a:prstGeom prst="rect">
            <a:avLst/>
          </a:prstGeom>
          <a:noFill/>
          <a:ln w="9525">
            <a:noFill/>
            <a:miter lim="800000"/>
            <a:headEnd/>
            <a:tailEnd/>
          </a:ln>
        </p:spPr>
      </p:pic>
      <p:sp>
        <p:nvSpPr>
          <p:cNvPr id="6" name="Footer Placeholder 5"/>
          <p:cNvSpPr>
            <a:spLocks noGrp="1"/>
          </p:cNvSpPr>
          <p:nvPr>
            <p:ph type="ftr" sz="quarter" idx="3"/>
          </p:nvPr>
        </p:nvSpPr>
        <p:spPr>
          <a:xfrm>
            <a:off x="5715000" y="6315100"/>
            <a:ext cx="3086100"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pPr algn="r"/>
            <a:r>
              <a:rPr lang="en-US" dirty="0"/>
              <a:t>Unit Name Goes Here</a:t>
            </a:r>
          </a:p>
        </p:txBody>
      </p:sp>
    </p:spTree>
    <p:extLst>
      <p:ext uri="{BB962C8B-B14F-4D97-AF65-F5344CB8AC3E}">
        <p14:creationId xmlns:p14="http://schemas.microsoft.com/office/powerpoint/2010/main" val="186200464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p:titleStyle>
    <p:bodyStyle>
      <a:lvl1pPr marL="342900" indent="-342900" algn="l" rtl="0" fontAlgn="base">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1026" name="Rectangle 2"/>
          <p:cNvSpPr>
            <a:spLocks noGrp="1" noChangeArrowheads="1"/>
          </p:cNvSpPr>
          <p:nvPr>
            <p:ph type="title"/>
          </p:nvPr>
        </p:nvSpPr>
        <p:spPr bwMode="auto">
          <a:xfrm>
            <a:off x="457200" y="152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838200" y="1066800"/>
            <a:ext cx="762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5" name="Text Box 11"/>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2" name="Picture 11" descr="ISU LEFT white.eps"/>
          <p:cNvPicPr>
            <a:picLocks noChangeAspect="1"/>
          </p:cNvPicPr>
          <p:nvPr userDrawn="1"/>
        </p:nvPicPr>
        <p:blipFill>
          <a:blip r:embed="rId14"/>
          <a:srcRect b="38235"/>
          <a:stretch>
            <a:fillRect/>
          </a:stretch>
        </p:blipFill>
        <p:spPr bwMode="auto">
          <a:xfrm>
            <a:off x="533400" y="6365927"/>
            <a:ext cx="3200400" cy="263473"/>
          </a:xfrm>
          <a:prstGeom prst="rect">
            <a:avLst/>
          </a:prstGeom>
          <a:noFill/>
          <a:ln w="9525">
            <a:noFill/>
            <a:miter lim="800000"/>
            <a:headEnd/>
            <a:tailEnd/>
          </a:ln>
        </p:spPr>
      </p:pic>
      <p:sp>
        <p:nvSpPr>
          <p:cNvPr id="6" name="Footer Placeholder 5"/>
          <p:cNvSpPr>
            <a:spLocks noGrp="1"/>
          </p:cNvSpPr>
          <p:nvPr>
            <p:ph type="ftr" sz="quarter" idx="3"/>
          </p:nvPr>
        </p:nvSpPr>
        <p:spPr>
          <a:xfrm>
            <a:off x="5715000" y="6315100"/>
            <a:ext cx="3086100"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pPr algn="r"/>
            <a:r>
              <a:rPr lang="en-US" dirty="0"/>
              <a:t>Unit Name Goes Here</a:t>
            </a:r>
          </a:p>
        </p:txBody>
      </p:sp>
    </p:spTree>
    <p:extLst>
      <p:ext uri="{BB962C8B-B14F-4D97-AF65-F5344CB8AC3E}">
        <p14:creationId xmlns:p14="http://schemas.microsoft.com/office/powerpoint/2010/main" val="184553670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p:titleStyle>
    <p:bodyStyle>
      <a:lvl1pPr marL="342900" indent="-342900" algn="l" rtl="0" fontAlgn="base">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8" Type="http://schemas.openxmlformats.org/officeDocument/2006/relationships/image" Target="../media/image371.png"/><Relationship Id="rId3" Type="http://schemas.openxmlformats.org/officeDocument/2006/relationships/image" Target="../media/image366.png"/><Relationship Id="rId7" Type="http://schemas.openxmlformats.org/officeDocument/2006/relationships/image" Target="../media/image370.png"/><Relationship Id="rId2" Type="http://schemas.openxmlformats.org/officeDocument/2006/relationships/image" Target="../media/image365.png"/><Relationship Id="rId1" Type="http://schemas.openxmlformats.org/officeDocument/2006/relationships/slideLayout" Target="../slideLayouts/slideLayout2.xml"/><Relationship Id="rId6" Type="http://schemas.openxmlformats.org/officeDocument/2006/relationships/image" Target="../media/image369.png"/><Relationship Id="rId5" Type="http://schemas.openxmlformats.org/officeDocument/2006/relationships/image" Target="../media/image368.png"/><Relationship Id="rId4" Type="http://schemas.openxmlformats.org/officeDocument/2006/relationships/image" Target="../media/image367.png"/></Relationships>
</file>

<file path=ppt/slides/_rels/slide101.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8" Type="http://schemas.openxmlformats.org/officeDocument/2006/relationships/image" Target="../media/image379.png"/><Relationship Id="rId3" Type="http://schemas.openxmlformats.org/officeDocument/2006/relationships/image" Target="../media/image374.png"/><Relationship Id="rId7" Type="http://schemas.openxmlformats.org/officeDocument/2006/relationships/image" Target="../media/image378.png"/><Relationship Id="rId2" Type="http://schemas.openxmlformats.org/officeDocument/2006/relationships/image" Target="../media/image373.png"/><Relationship Id="rId1" Type="http://schemas.openxmlformats.org/officeDocument/2006/relationships/slideLayout" Target="../slideLayouts/slideLayout2.xml"/><Relationship Id="rId6" Type="http://schemas.openxmlformats.org/officeDocument/2006/relationships/image" Target="../media/image377.png"/><Relationship Id="rId5" Type="http://schemas.openxmlformats.org/officeDocument/2006/relationships/image" Target="../media/image376.png"/><Relationship Id="rId4" Type="http://schemas.openxmlformats.org/officeDocument/2006/relationships/image" Target="../media/image375.png"/></Relationships>
</file>

<file path=ppt/slides/_rels/slide103.xml.rels><?xml version="1.0" encoding="UTF-8" standalone="yes"?>
<Relationships xmlns="http://schemas.openxmlformats.org/package/2006/relationships"><Relationship Id="rId3" Type="http://schemas.openxmlformats.org/officeDocument/2006/relationships/image" Target="../media/image381.png"/><Relationship Id="rId7" Type="http://schemas.openxmlformats.org/officeDocument/2006/relationships/image" Target="../media/image385.png"/><Relationship Id="rId2" Type="http://schemas.openxmlformats.org/officeDocument/2006/relationships/image" Target="../media/image380.png"/><Relationship Id="rId1" Type="http://schemas.openxmlformats.org/officeDocument/2006/relationships/slideLayout" Target="../slideLayouts/slideLayout2.xml"/><Relationship Id="rId6" Type="http://schemas.openxmlformats.org/officeDocument/2006/relationships/image" Target="../media/image384.png"/><Relationship Id="rId5" Type="http://schemas.openxmlformats.org/officeDocument/2006/relationships/image" Target="../media/image383.png"/><Relationship Id="rId4" Type="http://schemas.openxmlformats.org/officeDocument/2006/relationships/image" Target="../media/image382.png"/></Relationships>
</file>

<file path=ppt/slides/_rels/slide104.xml.rels><?xml version="1.0" encoding="UTF-8" standalone="yes"?>
<Relationships xmlns="http://schemas.openxmlformats.org/package/2006/relationships"><Relationship Id="rId3" Type="http://schemas.openxmlformats.org/officeDocument/2006/relationships/image" Target="../media/image387.png"/><Relationship Id="rId2" Type="http://schemas.openxmlformats.org/officeDocument/2006/relationships/image" Target="../media/image386.png"/><Relationship Id="rId1" Type="http://schemas.openxmlformats.org/officeDocument/2006/relationships/slideLayout" Target="../slideLayouts/slideLayout2.xml"/><Relationship Id="rId6" Type="http://schemas.openxmlformats.org/officeDocument/2006/relationships/image" Target="../media/image390.png"/><Relationship Id="rId5" Type="http://schemas.openxmlformats.org/officeDocument/2006/relationships/image" Target="../media/image389.png"/><Relationship Id="rId4" Type="http://schemas.openxmlformats.org/officeDocument/2006/relationships/image" Target="../media/image388.png"/></Relationships>
</file>

<file path=ppt/slides/_rels/slide105.xml.rels><?xml version="1.0" encoding="UTF-8" standalone="yes"?>
<Relationships xmlns="http://schemas.openxmlformats.org/package/2006/relationships"><Relationship Id="rId3" Type="http://schemas.openxmlformats.org/officeDocument/2006/relationships/image" Target="../media/image392.png"/><Relationship Id="rId2" Type="http://schemas.openxmlformats.org/officeDocument/2006/relationships/image" Target="../media/image391.png"/><Relationship Id="rId1" Type="http://schemas.openxmlformats.org/officeDocument/2006/relationships/slideLayout" Target="../slideLayouts/slideLayout2.xml"/><Relationship Id="rId5" Type="http://schemas.openxmlformats.org/officeDocument/2006/relationships/image" Target="../media/image394.png"/><Relationship Id="rId4" Type="http://schemas.openxmlformats.org/officeDocument/2006/relationships/image" Target="../media/image393.png"/></Relationships>
</file>

<file path=ppt/slides/_rels/slide106.xml.rels><?xml version="1.0" encoding="UTF-8" standalone="yes"?>
<Relationships xmlns="http://schemas.openxmlformats.org/package/2006/relationships"><Relationship Id="rId3" Type="http://schemas.openxmlformats.org/officeDocument/2006/relationships/image" Target="../media/image396.png"/><Relationship Id="rId2" Type="http://schemas.openxmlformats.org/officeDocument/2006/relationships/image" Target="../media/image395.png"/><Relationship Id="rId1" Type="http://schemas.openxmlformats.org/officeDocument/2006/relationships/slideLayout" Target="../slideLayouts/slideLayout2.xml"/><Relationship Id="rId6" Type="http://schemas.openxmlformats.org/officeDocument/2006/relationships/image" Target="../media/image399.png"/><Relationship Id="rId5" Type="http://schemas.openxmlformats.org/officeDocument/2006/relationships/image" Target="../media/image398.png"/><Relationship Id="rId4" Type="http://schemas.openxmlformats.org/officeDocument/2006/relationships/image" Target="../media/image397.png"/></Relationships>
</file>

<file path=ppt/slides/_rels/slide107.xml.rels><?xml version="1.0" encoding="UTF-8" standalone="yes"?>
<Relationships xmlns="http://schemas.openxmlformats.org/package/2006/relationships"><Relationship Id="rId3" Type="http://schemas.openxmlformats.org/officeDocument/2006/relationships/image" Target="../media/image401.png"/><Relationship Id="rId2" Type="http://schemas.openxmlformats.org/officeDocument/2006/relationships/image" Target="../media/image400.png"/><Relationship Id="rId1" Type="http://schemas.openxmlformats.org/officeDocument/2006/relationships/slideLayout" Target="../slideLayouts/slideLayout2.xml"/><Relationship Id="rId6" Type="http://schemas.openxmlformats.org/officeDocument/2006/relationships/image" Target="../media/image404.png"/><Relationship Id="rId5" Type="http://schemas.openxmlformats.org/officeDocument/2006/relationships/image" Target="../media/image403.png"/><Relationship Id="rId4" Type="http://schemas.openxmlformats.org/officeDocument/2006/relationships/image" Target="../media/image402.png"/></Relationships>
</file>

<file path=ppt/slides/_rels/slide108.xml.rels><?xml version="1.0" encoding="UTF-8" standalone="yes"?>
<Relationships xmlns="http://schemas.openxmlformats.org/package/2006/relationships"><Relationship Id="rId3" Type="http://schemas.openxmlformats.org/officeDocument/2006/relationships/image" Target="../media/image406.png"/><Relationship Id="rId2" Type="http://schemas.openxmlformats.org/officeDocument/2006/relationships/image" Target="../media/image405.png"/><Relationship Id="rId1" Type="http://schemas.openxmlformats.org/officeDocument/2006/relationships/slideLayout" Target="../slideLayouts/slideLayout2.xml"/><Relationship Id="rId11" Type="http://schemas.openxmlformats.org/officeDocument/2006/relationships/image" Target="../media/image519.png"/><Relationship Id="rId5" Type="http://schemas.openxmlformats.org/officeDocument/2006/relationships/image" Target="../media/image408.png"/><Relationship Id="rId10" Type="http://schemas.openxmlformats.org/officeDocument/2006/relationships/image" Target="../media/image125.png"/><Relationship Id="rId4" Type="http://schemas.openxmlformats.org/officeDocument/2006/relationships/image" Target="../media/image407.png"/><Relationship Id="rId9" Type="http://schemas.openxmlformats.org/officeDocument/2006/relationships/image" Target="../media/image517.png"/></Relationships>
</file>

<file path=ppt/slides/_rels/slide109.xml.rels><?xml version="1.0" encoding="UTF-8" standalone="yes"?>
<Relationships xmlns="http://schemas.openxmlformats.org/package/2006/relationships"><Relationship Id="rId8" Type="http://schemas.openxmlformats.org/officeDocument/2006/relationships/image" Target="../media/image418.png"/><Relationship Id="rId3" Type="http://schemas.openxmlformats.org/officeDocument/2006/relationships/image" Target="../media/image413.png"/><Relationship Id="rId7" Type="http://schemas.openxmlformats.org/officeDocument/2006/relationships/image" Target="../media/image417.png"/><Relationship Id="rId2" Type="http://schemas.openxmlformats.org/officeDocument/2006/relationships/image" Target="../media/image412.png"/><Relationship Id="rId1" Type="http://schemas.openxmlformats.org/officeDocument/2006/relationships/slideLayout" Target="../slideLayouts/slideLayout2.xml"/><Relationship Id="rId6" Type="http://schemas.openxmlformats.org/officeDocument/2006/relationships/image" Target="../media/image416.png"/><Relationship Id="rId5" Type="http://schemas.openxmlformats.org/officeDocument/2006/relationships/image" Target="../media/image415.png"/><Relationship Id="rId4" Type="http://schemas.openxmlformats.org/officeDocument/2006/relationships/image" Target="../media/image414.pn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8" Type="http://schemas.openxmlformats.org/officeDocument/2006/relationships/image" Target="../media/image425.png"/><Relationship Id="rId3" Type="http://schemas.openxmlformats.org/officeDocument/2006/relationships/image" Target="../media/image420.png"/><Relationship Id="rId7" Type="http://schemas.openxmlformats.org/officeDocument/2006/relationships/image" Target="../media/image424.png"/><Relationship Id="rId2" Type="http://schemas.openxmlformats.org/officeDocument/2006/relationships/image" Target="../media/image419.png"/><Relationship Id="rId1" Type="http://schemas.openxmlformats.org/officeDocument/2006/relationships/slideLayout" Target="../slideLayouts/slideLayout2.xml"/><Relationship Id="rId6" Type="http://schemas.openxmlformats.org/officeDocument/2006/relationships/image" Target="../media/image423.png"/><Relationship Id="rId5" Type="http://schemas.openxmlformats.org/officeDocument/2006/relationships/image" Target="../media/image422.png"/><Relationship Id="rId4" Type="http://schemas.openxmlformats.org/officeDocument/2006/relationships/image" Target="../media/image421.png"/></Relationships>
</file>

<file path=ppt/slides/_rels/slide111.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27.png"/></Relationships>
</file>

<file path=ppt/slides/_rels/slide112.xml.rels><?xml version="1.0" encoding="UTF-8" standalone="yes"?>
<Relationships xmlns="http://schemas.openxmlformats.org/package/2006/relationships"><Relationship Id="rId3" Type="http://schemas.openxmlformats.org/officeDocument/2006/relationships/image" Target="../media/image42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29.png"/></Relationships>
</file>

<file path=ppt/slides/_rels/slide113.xml.rels><?xml version="1.0" encoding="UTF-8" standalone="yes"?>
<Relationships xmlns="http://schemas.openxmlformats.org/package/2006/relationships"><Relationship Id="rId8" Type="http://schemas.openxmlformats.org/officeDocument/2006/relationships/image" Target="../media/image435.png"/><Relationship Id="rId3" Type="http://schemas.openxmlformats.org/officeDocument/2006/relationships/image" Target="../media/image430.png"/><Relationship Id="rId7" Type="http://schemas.openxmlformats.org/officeDocument/2006/relationships/image" Target="../media/image434.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33.png"/><Relationship Id="rId5" Type="http://schemas.openxmlformats.org/officeDocument/2006/relationships/image" Target="../media/image432.png"/><Relationship Id="rId4" Type="http://schemas.openxmlformats.org/officeDocument/2006/relationships/image" Target="../media/image431.png"/><Relationship Id="rId9" Type="http://schemas.openxmlformats.org/officeDocument/2006/relationships/image" Target="../media/image436.png"/></Relationships>
</file>

<file path=ppt/slides/_rels/slide114.xml.rels><?xml version="1.0" encoding="UTF-8" standalone="yes"?>
<Relationships xmlns="http://schemas.openxmlformats.org/package/2006/relationships"><Relationship Id="rId3" Type="http://schemas.openxmlformats.org/officeDocument/2006/relationships/image" Target="../media/image437.png"/><Relationship Id="rId7" Type="http://schemas.openxmlformats.org/officeDocument/2006/relationships/image" Target="../media/image441.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40.png"/><Relationship Id="rId5" Type="http://schemas.openxmlformats.org/officeDocument/2006/relationships/image" Target="../media/image439.png"/><Relationship Id="rId4" Type="http://schemas.openxmlformats.org/officeDocument/2006/relationships/image" Target="../media/image438.png"/></Relationships>
</file>

<file path=ppt/slides/_rels/slide115.xml.rels><?xml version="1.0" encoding="UTF-8" standalone="yes"?>
<Relationships xmlns="http://schemas.openxmlformats.org/package/2006/relationships"><Relationship Id="rId3" Type="http://schemas.openxmlformats.org/officeDocument/2006/relationships/image" Target="../media/image442.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444.png"/><Relationship Id="rId4" Type="http://schemas.openxmlformats.org/officeDocument/2006/relationships/image" Target="../media/image443.png"/></Relationships>
</file>

<file path=ppt/slides/_rels/slide116.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27.png"/></Relationships>
</file>

<file path=ppt/slides/_rels/slide117.xml.rels><?xml version="1.0" encoding="UTF-8" standalone="yes"?>
<Relationships xmlns="http://schemas.openxmlformats.org/package/2006/relationships"><Relationship Id="rId3" Type="http://schemas.openxmlformats.org/officeDocument/2006/relationships/image" Target="../media/image447.png"/><Relationship Id="rId7" Type="http://schemas.openxmlformats.org/officeDocument/2006/relationships/image" Target="../media/image451.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50.png"/><Relationship Id="rId5" Type="http://schemas.openxmlformats.org/officeDocument/2006/relationships/image" Target="../media/image449.png"/><Relationship Id="rId4" Type="http://schemas.openxmlformats.org/officeDocument/2006/relationships/image" Target="../media/image448.png"/></Relationships>
</file>

<file path=ppt/slides/_rels/slide118.xml.rels><?xml version="1.0" encoding="UTF-8" standalone="yes"?>
<Relationships xmlns="http://schemas.openxmlformats.org/package/2006/relationships"><Relationship Id="rId3" Type="http://schemas.openxmlformats.org/officeDocument/2006/relationships/image" Target="../media/image453.png"/><Relationship Id="rId2" Type="http://schemas.openxmlformats.org/officeDocument/2006/relationships/image" Target="../media/image128.png"/><Relationship Id="rId1" Type="http://schemas.openxmlformats.org/officeDocument/2006/relationships/slideLayout" Target="../slideLayouts/slideLayout2.xml"/><Relationship Id="rId5" Type="http://schemas.openxmlformats.org/officeDocument/2006/relationships/image" Target="../media/image455.png"/><Relationship Id="rId4" Type="http://schemas.openxmlformats.org/officeDocument/2006/relationships/image" Target="../media/image454.png"/></Relationships>
</file>

<file path=ppt/slides/_rels/slide119.xml.rels><?xml version="1.0" encoding="UTF-8" standalone="yes"?>
<Relationships xmlns="http://schemas.openxmlformats.org/package/2006/relationships"><Relationship Id="rId3" Type="http://schemas.openxmlformats.org/officeDocument/2006/relationships/image" Target="../media/image457.png"/><Relationship Id="rId7" Type="http://schemas.openxmlformats.org/officeDocument/2006/relationships/image" Target="../media/image461.png"/><Relationship Id="rId2" Type="http://schemas.openxmlformats.org/officeDocument/2006/relationships/image" Target="../media/image456.png"/><Relationship Id="rId1" Type="http://schemas.openxmlformats.org/officeDocument/2006/relationships/slideLayout" Target="../slideLayouts/slideLayout2.xml"/><Relationship Id="rId6" Type="http://schemas.openxmlformats.org/officeDocument/2006/relationships/image" Target="../media/image460.png"/><Relationship Id="rId5" Type="http://schemas.openxmlformats.org/officeDocument/2006/relationships/image" Target="../media/image459.png"/><Relationship Id="rId4" Type="http://schemas.openxmlformats.org/officeDocument/2006/relationships/image" Target="../media/image458.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463.png"/><Relationship Id="rId7" Type="http://schemas.openxmlformats.org/officeDocument/2006/relationships/image" Target="../media/image467.png"/><Relationship Id="rId2" Type="http://schemas.openxmlformats.org/officeDocument/2006/relationships/image" Target="../media/image462.png"/><Relationship Id="rId1" Type="http://schemas.openxmlformats.org/officeDocument/2006/relationships/slideLayout" Target="../slideLayouts/slideLayout2.xml"/><Relationship Id="rId6" Type="http://schemas.openxmlformats.org/officeDocument/2006/relationships/image" Target="../media/image466.png"/><Relationship Id="rId5" Type="http://schemas.openxmlformats.org/officeDocument/2006/relationships/image" Target="../media/image465.png"/><Relationship Id="rId4" Type="http://schemas.openxmlformats.org/officeDocument/2006/relationships/image" Target="../media/image464.png"/></Relationships>
</file>

<file path=ppt/slides/_rels/slide121.xml.rels><?xml version="1.0" encoding="UTF-8" standalone="yes"?>
<Relationships xmlns="http://schemas.openxmlformats.org/package/2006/relationships"><Relationship Id="rId8" Type="http://schemas.openxmlformats.org/officeDocument/2006/relationships/image" Target="../media/image474.png"/><Relationship Id="rId3" Type="http://schemas.openxmlformats.org/officeDocument/2006/relationships/image" Target="../media/image469.png"/><Relationship Id="rId7" Type="http://schemas.openxmlformats.org/officeDocument/2006/relationships/image" Target="../media/image473.png"/><Relationship Id="rId2" Type="http://schemas.openxmlformats.org/officeDocument/2006/relationships/image" Target="../media/image468.png"/><Relationship Id="rId1" Type="http://schemas.openxmlformats.org/officeDocument/2006/relationships/slideLayout" Target="../slideLayouts/slideLayout2.xml"/><Relationship Id="rId6" Type="http://schemas.openxmlformats.org/officeDocument/2006/relationships/image" Target="../media/image472.png"/><Relationship Id="rId5" Type="http://schemas.openxmlformats.org/officeDocument/2006/relationships/image" Target="../media/image471.png"/><Relationship Id="rId4" Type="http://schemas.openxmlformats.org/officeDocument/2006/relationships/image" Target="../media/image470.png"/></Relationships>
</file>

<file path=ppt/slides/_rels/slide122.xml.rels><?xml version="1.0" encoding="UTF-8" standalone="yes"?>
<Relationships xmlns="http://schemas.openxmlformats.org/package/2006/relationships"><Relationship Id="rId3" Type="http://schemas.openxmlformats.org/officeDocument/2006/relationships/image" Target="../media/image476.png"/><Relationship Id="rId7" Type="http://schemas.openxmlformats.org/officeDocument/2006/relationships/image" Target="../media/image480.png"/><Relationship Id="rId2" Type="http://schemas.openxmlformats.org/officeDocument/2006/relationships/image" Target="../media/image475.png"/><Relationship Id="rId1" Type="http://schemas.openxmlformats.org/officeDocument/2006/relationships/slideLayout" Target="../slideLayouts/slideLayout2.xml"/><Relationship Id="rId6" Type="http://schemas.openxmlformats.org/officeDocument/2006/relationships/image" Target="../media/image479.png"/><Relationship Id="rId5" Type="http://schemas.openxmlformats.org/officeDocument/2006/relationships/image" Target="../media/image478.png"/><Relationship Id="rId4" Type="http://schemas.openxmlformats.org/officeDocument/2006/relationships/image" Target="../media/image477.png"/></Relationships>
</file>

<file path=ppt/slides/_rels/slide123.xml.rels><?xml version="1.0" encoding="UTF-8" standalone="yes"?>
<Relationships xmlns="http://schemas.openxmlformats.org/package/2006/relationships"><Relationship Id="rId3" Type="http://schemas.openxmlformats.org/officeDocument/2006/relationships/image" Target="../media/image482.png"/><Relationship Id="rId7" Type="http://schemas.openxmlformats.org/officeDocument/2006/relationships/image" Target="../media/image486.png"/><Relationship Id="rId2" Type="http://schemas.openxmlformats.org/officeDocument/2006/relationships/image" Target="../media/image481.png"/><Relationship Id="rId1" Type="http://schemas.openxmlformats.org/officeDocument/2006/relationships/slideLayout" Target="../slideLayouts/slideLayout2.xml"/><Relationship Id="rId6" Type="http://schemas.openxmlformats.org/officeDocument/2006/relationships/image" Target="../media/image485.png"/><Relationship Id="rId5" Type="http://schemas.openxmlformats.org/officeDocument/2006/relationships/image" Target="../media/image484.png"/><Relationship Id="rId4" Type="http://schemas.openxmlformats.org/officeDocument/2006/relationships/image" Target="../media/image483.png"/></Relationships>
</file>

<file path=ppt/slides/_rels/slide124.xml.rels><?xml version="1.0" encoding="UTF-8" standalone="yes"?>
<Relationships xmlns="http://schemas.openxmlformats.org/package/2006/relationships"><Relationship Id="rId8" Type="http://schemas.openxmlformats.org/officeDocument/2006/relationships/image" Target="../media/image493.png"/><Relationship Id="rId3" Type="http://schemas.openxmlformats.org/officeDocument/2006/relationships/image" Target="../media/image488.png"/><Relationship Id="rId7" Type="http://schemas.openxmlformats.org/officeDocument/2006/relationships/image" Target="../media/image492.png"/><Relationship Id="rId2" Type="http://schemas.openxmlformats.org/officeDocument/2006/relationships/image" Target="../media/image487.png"/><Relationship Id="rId1" Type="http://schemas.openxmlformats.org/officeDocument/2006/relationships/slideLayout" Target="../slideLayouts/slideLayout2.xml"/><Relationship Id="rId6" Type="http://schemas.openxmlformats.org/officeDocument/2006/relationships/image" Target="../media/image491.png"/><Relationship Id="rId11" Type="http://schemas.openxmlformats.org/officeDocument/2006/relationships/image" Target="../media/image496.png"/><Relationship Id="rId5" Type="http://schemas.openxmlformats.org/officeDocument/2006/relationships/image" Target="../media/image490.png"/><Relationship Id="rId10" Type="http://schemas.openxmlformats.org/officeDocument/2006/relationships/image" Target="../media/image495.png"/><Relationship Id="rId4" Type="http://schemas.openxmlformats.org/officeDocument/2006/relationships/image" Target="../media/image489.png"/><Relationship Id="rId9" Type="http://schemas.openxmlformats.org/officeDocument/2006/relationships/image" Target="../media/image494.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22.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130.png"/><Relationship Id="rId4" Type="http://schemas.openxmlformats.org/officeDocument/2006/relationships/image" Target="../media/image59.png"/></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501.png"/><Relationship Id="rId7"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9" Type="http://schemas.openxmlformats.org/officeDocument/2006/relationships/image" Target="../media/image502.png"/><Relationship Id="rId4" Type="http://schemas.openxmlformats.org/officeDocument/2006/relationships/image" Target="../media/image64.png"/></Relationships>
</file>

<file path=ppt/slides/_rels/slide26.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2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75.png"/><Relationship Id="rId1" Type="http://schemas.openxmlformats.org/officeDocument/2006/relationships/slideLayout" Target="../slideLayouts/slideLayout2.xml"/><Relationship Id="rId5" Type="http://schemas.openxmlformats.org/officeDocument/2006/relationships/image" Target="../media/image503.png"/></Relationships>
</file>

<file path=ppt/slides/_rels/slide29.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4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80.png"/><Relationship Id="rId4" Type="http://schemas.openxmlformats.org/officeDocument/2006/relationships/image" Target="../media/image7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6.png"/><Relationship Id="rId4" Type="http://schemas.openxmlformats.org/officeDocument/2006/relationships/image" Target="../media/image85.png"/></Relationships>
</file>

<file path=ppt/slides/_rels/slide3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3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3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6.png"/></Relationships>
</file>

<file path=ppt/slides/_rels/slide3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8.png"/></Relationships>
</file>

<file path=ppt/slides/_rels/slide3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10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04.png"/><Relationship Id="rId5" Type="http://schemas.openxmlformats.org/officeDocument/2006/relationships/image" Target="../media/image104.png"/><Relationship Id="rId4" Type="http://schemas.openxmlformats.org/officeDocument/2006/relationships/image" Target="../media/image103.png"/></Relationships>
</file>

<file path=ppt/slides/_rels/slide37.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6.png"/></Relationships>
</file>

<file path=ppt/slides/_rels/slide38.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41.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16.png"/><Relationship Id="rId4" Type="http://schemas.openxmlformats.org/officeDocument/2006/relationships/image" Target="../media/image115.png"/></Relationships>
</file>

<file path=ppt/slides/_rels/slide42.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19.png"/><Relationship Id="rId4" Type="http://schemas.openxmlformats.org/officeDocument/2006/relationships/image" Target="../media/image63.png"/></Relationships>
</file>

<file path=ppt/slides/_rels/slide43.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22.png"/><Relationship Id="rId4" Type="http://schemas.openxmlformats.org/officeDocument/2006/relationships/image" Target="../media/image121.png"/></Relationships>
</file>

<file path=ppt/slides/_rels/slide44.xml.rels><?xml version="1.0" encoding="UTF-8" standalone="yes"?>
<Relationships xmlns="http://schemas.openxmlformats.org/package/2006/relationships"><Relationship Id="rId13" Type="http://schemas.openxmlformats.org/officeDocument/2006/relationships/image" Target="../media/image508.png"/><Relationship Id="rId12" Type="http://schemas.openxmlformats.org/officeDocument/2006/relationships/image" Target="../media/image507.png"/><Relationship Id="rId2" Type="http://schemas.openxmlformats.org/officeDocument/2006/relationships/notesSlide" Target="../notesSlides/notesSlide18.xml"/><Relationship Id="rId1" Type="http://schemas.openxmlformats.org/officeDocument/2006/relationships/slideLayout" Target="../slideLayouts/slideLayout2.xml"/><Relationship Id="rId11" Type="http://schemas.openxmlformats.org/officeDocument/2006/relationships/image" Target="../media/image506.png"/><Relationship Id="rId15" Type="http://schemas.openxmlformats.org/officeDocument/2006/relationships/image" Target="../media/image510.png"/><Relationship Id="rId10" Type="http://schemas.openxmlformats.org/officeDocument/2006/relationships/image" Target="../media/image505.png"/><Relationship Id="rId14" Type="http://schemas.openxmlformats.org/officeDocument/2006/relationships/image" Target="../media/image509.png"/><Relationship Id="rId9" Type="http://schemas.openxmlformats.org/officeDocument/2006/relationships/image" Target="../media/image129.png"/></Relationships>
</file>

<file path=ppt/slides/_rels/slide4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png"/><Relationship Id="rId1" Type="http://schemas.openxmlformats.org/officeDocument/2006/relationships/slideLayout" Target="../slideLayouts/slideLayout2.xml"/><Relationship Id="rId6" Type="http://schemas.openxmlformats.org/officeDocument/2006/relationships/image" Target="../media/image136.png"/><Relationship Id="rId5" Type="http://schemas.openxmlformats.org/officeDocument/2006/relationships/image" Target="../media/image135.png"/><Relationship Id="rId4" Type="http://schemas.openxmlformats.org/officeDocument/2006/relationships/image" Target="../media/image134.png"/></Relationships>
</file>

<file path=ppt/slides/_rels/slide48.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37.png"/><Relationship Id="rId1" Type="http://schemas.openxmlformats.org/officeDocument/2006/relationships/slideLayout" Target="../slideLayouts/slideLayout2.xml"/><Relationship Id="rId5" Type="http://schemas.openxmlformats.org/officeDocument/2006/relationships/image" Target="../media/image140.png"/><Relationship Id="rId4" Type="http://schemas.openxmlformats.org/officeDocument/2006/relationships/image" Target="../media/image139.png"/></Relationships>
</file>

<file path=ppt/slides/_rels/slide49.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1.png"/><Relationship Id="rId1" Type="http://schemas.openxmlformats.org/officeDocument/2006/relationships/slideLayout" Target="../slideLayouts/slideLayout2.xml"/><Relationship Id="rId4" Type="http://schemas.openxmlformats.org/officeDocument/2006/relationships/image" Target="../media/image143.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6.png"/><Relationship Id="rId1" Type="http://schemas.openxmlformats.org/officeDocument/2006/relationships/slideLayout" Target="../slideLayouts/slideLayout2.xml"/><Relationship Id="rId6" Type="http://schemas.openxmlformats.org/officeDocument/2006/relationships/image" Target="../media/image150.png"/><Relationship Id="rId5" Type="http://schemas.openxmlformats.org/officeDocument/2006/relationships/image" Target="../media/image149.png"/><Relationship Id="rId4" Type="http://schemas.openxmlformats.org/officeDocument/2006/relationships/image" Target="../media/image148.png"/></Relationships>
</file>

<file path=ppt/slides/_rels/slide55.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51.png"/><Relationship Id="rId1" Type="http://schemas.openxmlformats.org/officeDocument/2006/relationships/slideLayout" Target="../slideLayouts/slideLayout2.xml"/><Relationship Id="rId5" Type="http://schemas.openxmlformats.org/officeDocument/2006/relationships/image" Target="../media/image154.png"/><Relationship Id="rId4" Type="http://schemas.openxmlformats.org/officeDocument/2006/relationships/image" Target="../media/image153.png"/></Relationships>
</file>

<file path=ppt/slides/_rels/slide56.xml.rels><?xml version="1.0" encoding="UTF-8" standalone="yes"?>
<Relationships xmlns="http://schemas.openxmlformats.org/package/2006/relationships"><Relationship Id="rId8" Type="http://schemas.openxmlformats.org/officeDocument/2006/relationships/image" Target="../media/image161.png"/><Relationship Id="rId3" Type="http://schemas.openxmlformats.org/officeDocument/2006/relationships/image" Target="../media/image156.png"/><Relationship Id="rId7" Type="http://schemas.openxmlformats.org/officeDocument/2006/relationships/image" Target="../media/image160.png"/><Relationship Id="rId2" Type="http://schemas.openxmlformats.org/officeDocument/2006/relationships/image" Target="../media/image155.png"/><Relationship Id="rId1" Type="http://schemas.openxmlformats.org/officeDocument/2006/relationships/slideLayout" Target="../slideLayouts/slideLayout2.xml"/><Relationship Id="rId6" Type="http://schemas.openxmlformats.org/officeDocument/2006/relationships/image" Target="../media/image159.png"/><Relationship Id="rId5" Type="http://schemas.openxmlformats.org/officeDocument/2006/relationships/image" Target="../media/image158.png"/><Relationship Id="rId4" Type="http://schemas.openxmlformats.org/officeDocument/2006/relationships/image" Target="../media/image157.png"/></Relationships>
</file>

<file path=ppt/slides/_rels/slide57.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image" Target="../media/image157.png"/><Relationship Id="rId1" Type="http://schemas.openxmlformats.org/officeDocument/2006/relationships/slideLayout" Target="../slideLayouts/slideLayout2.xml"/><Relationship Id="rId5" Type="http://schemas.openxmlformats.org/officeDocument/2006/relationships/image" Target="../media/image164.png"/><Relationship Id="rId4" Type="http://schemas.openxmlformats.org/officeDocument/2006/relationships/image" Target="../media/image163.png"/></Relationships>
</file>

<file path=ppt/slides/_rels/slide58.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image" Target="../media/image165.png"/><Relationship Id="rId1" Type="http://schemas.openxmlformats.org/officeDocument/2006/relationships/slideLayout" Target="../slideLayouts/slideLayout2.xml"/><Relationship Id="rId4" Type="http://schemas.openxmlformats.org/officeDocument/2006/relationships/image" Target="../media/image167.png"/></Relationships>
</file>

<file path=ppt/slides/_rels/slide59.xml.rels><?xml version="1.0" encoding="UTF-8" standalone="yes"?>
<Relationships xmlns="http://schemas.openxmlformats.org/package/2006/relationships"><Relationship Id="rId3" Type="http://schemas.openxmlformats.org/officeDocument/2006/relationships/image" Target="../media/image169.png"/><Relationship Id="rId7" Type="http://schemas.openxmlformats.org/officeDocument/2006/relationships/image" Target="../media/image173.png"/><Relationship Id="rId2" Type="http://schemas.openxmlformats.org/officeDocument/2006/relationships/image" Target="../media/image168.png"/><Relationship Id="rId1" Type="http://schemas.openxmlformats.org/officeDocument/2006/relationships/slideLayout" Target="../slideLayouts/slideLayout2.xml"/><Relationship Id="rId6" Type="http://schemas.openxmlformats.org/officeDocument/2006/relationships/image" Target="../media/image172.png"/><Relationship Id="rId5" Type="http://schemas.openxmlformats.org/officeDocument/2006/relationships/image" Target="../media/image171.png"/><Relationship Id="rId4" Type="http://schemas.openxmlformats.org/officeDocument/2006/relationships/image" Target="../media/image170.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image" Target="../media/image174.png"/><Relationship Id="rId1" Type="http://schemas.openxmlformats.org/officeDocument/2006/relationships/slideLayout" Target="../slideLayouts/slideLayout2.xml"/><Relationship Id="rId5" Type="http://schemas.openxmlformats.org/officeDocument/2006/relationships/image" Target="../media/image177.png"/><Relationship Id="rId4" Type="http://schemas.openxmlformats.org/officeDocument/2006/relationships/image" Target="../media/image176.png"/></Relationships>
</file>

<file path=ppt/slides/_rels/slide61.xml.rels><?xml version="1.0" encoding="UTF-8" standalone="yes"?>
<Relationships xmlns="http://schemas.openxmlformats.org/package/2006/relationships"><Relationship Id="rId8" Type="http://schemas.openxmlformats.org/officeDocument/2006/relationships/image" Target="../media/image183.png"/><Relationship Id="rId3" Type="http://schemas.openxmlformats.org/officeDocument/2006/relationships/image" Target="../media/image178.png"/><Relationship Id="rId7" Type="http://schemas.openxmlformats.org/officeDocument/2006/relationships/image" Target="../media/image182.png"/><Relationship Id="rId12" Type="http://schemas.openxmlformats.org/officeDocument/2006/relationships/image" Target="../media/image51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81.png"/><Relationship Id="rId11" Type="http://schemas.openxmlformats.org/officeDocument/2006/relationships/image" Target="../media/image186.png"/><Relationship Id="rId5" Type="http://schemas.openxmlformats.org/officeDocument/2006/relationships/image" Target="../media/image180.png"/><Relationship Id="rId4" Type="http://schemas.openxmlformats.org/officeDocument/2006/relationships/image" Target="../media/image179.png"/><Relationship Id="rId9" Type="http://schemas.openxmlformats.org/officeDocument/2006/relationships/image" Target="../media/image184.png"/></Relationships>
</file>

<file path=ppt/slides/_rels/slide62.xml.rels><?xml version="1.0" encoding="UTF-8" standalone="yes"?>
<Relationships xmlns="http://schemas.openxmlformats.org/package/2006/relationships"><Relationship Id="rId3" Type="http://schemas.openxmlformats.org/officeDocument/2006/relationships/image" Target="../media/image188.png"/><Relationship Id="rId2" Type="http://schemas.openxmlformats.org/officeDocument/2006/relationships/image" Target="../media/image187.png"/><Relationship Id="rId1" Type="http://schemas.openxmlformats.org/officeDocument/2006/relationships/slideLayout" Target="../slideLayouts/slideLayout2.xml"/><Relationship Id="rId4" Type="http://schemas.openxmlformats.org/officeDocument/2006/relationships/image" Target="../media/image189.png"/></Relationships>
</file>

<file path=ppt/slides/_rels/slide63.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image" Target="../media/image190.png"/><Relationship Id="rId1" Type="http://schemas.openxmlformats.org/officeDocument/2006/relationships/slideLayout" Target="../slideLayouts/slideLayout2.xml"/><Relationship Id="rId6" Type="http://schemas.openxmlformats.org/officeDocument/2006/relationships/image" Target="../media/image194.png"/><Relationship Id="rId5" Type="http://schemas.openxmlformats.org/officeDocument/2006/relationships/image" Target="../media/image193.png"/><Relationship Id="rId4" Type="http://schemas.openxmlformats.org/officeDocument/2006/relationships/image" Target="../media/image192.png"/></Relationships>
</file>

<file path=ppt/slides/_rels/slide64.xml.rels><?xml version="1.0" encoding="UTF-8" standalone="yes"?>
<Relationships xmlns="http://schemas.openxmlformats.org/package/2006/relationships"><Relationship Id="rId3" Type="http://schemas.openxmlformats.org/officeDocument/2006/relationships/image" Target="../media/image19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01.png"/><Relationship Id="rId4" Type="http://schemas.openxmlformats.org/officeDocument/2006/relationships/image" Target="../media/image196.png"/></Relationships>
</file>

<file path=ppt/slides/_rels/slide65.xml.rels><?xml version="1.0" encoding="UTF-8" standalone="yes"?>
<Relationships xmlns="http://schemas.openxmlformats.org/package/2006/relationships"><Relationship Id="rId3" Type="http://schemas.openxmlformats.org/officeDocument/2006/relationships/image" Target="../media/image19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01.png"/><Relationship Id="rId5" Type="http://schemas.openxmlformats.org/officeDocument/2006/relationships/image" Target="../media/image200.png"/><Relationship Id="rId4" Type="http://schemas.openxmlformats.org/officeDocument/2006/relationships/image" Target="../media/image199.png"/></Relationships>
</file>

<file path=ppt/slides/_rels/slide66.xml.rels><?xml version="1.0" encoding="UTF-8" standalone="yes"?>
<Relationships xmlns="http://schemas.openxmlformats.org/package/2006/relationships"><Relationship Id="rId8" Type="http://schemas.openxmlformats.org/officeDocument/2006/relationships/image" Target="../media/image207.png"/><Relationship Id="rId3" Type="http://schemas.openxmlformats.org/officeDocument/2006/relationships/image" Target="../media/image202.png"/><Relationship Id="rId7" Type="http://schemas.openxmlformats.org/officeDocument/2006/relationships/image" Target="../media/image20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05.png"/><Relationship Id="rId5" Type="http://schemas.openxmlformats.org/officeDocument/2006/relationships/image" Target="../media/image204.png"/><Relationship Id="rId4" Type="http://schemas.openxmlformats.org/officeDocument/2006/relationships/image" Target="../media/image203.png"/><Relationship Id="rId9" Type="http://schemas.openxmlformats.org/officeDocument/2006/relationships/image" Target="../media/image208.png"/></Relationships>
</file>

<file path=ppt/slides/_rels/slide67.xml.rels><?xml version="1.0" encoding="UTF-8" standalone="yes"?>
<Relationships xmlns="http://schemas.openxmlformats.org/package/2006/relationships"><Relationship Id="rId3" Type="http://schemas.openxmlformats.org/officeDocument/2006/relationships/image" Target="../media/image209.png"/><Relationship Id="rId7" Type="http://schemas.openxmlformats.org/officeDocument/2006/relationships/image" Target="../media/image51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11.png"/><Relationship Id="rId4" Type="http://schemas.openxmlformats.org/officeDocument/2006/relationships/image" Target="../media/image210.png"/></Relationships>
</file>

<file path=ppt/slides/_rels/slide68.xml.rels><?xml version="1.0" encoding="UTF-8" standalone="yes"?>
<Relationships xmlns="http://schemas.openxmlformats.org/package/2006/relationships"><Relationship Id="rId3" Type="http://schemas.openxmlformats.org/officeDocument/2006/relationships/image" Target="../media/image21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16.png"/><Relationship Id="rId5" Type="http://schemas.openxmlformats.org/officeDocument/2006/relationships/image" Target="../media/image215.png"/><Relationship Id="rId4" Type="http://schemas.openxmlformats.org/officeDocument/2006/relationships/image" Target="../media/image214.png"/></Relationships>
</file>

<file path=ppt/slides/_rels/slide69.xml.rels><?xml version="1.0" encoding="UTF-8" standalone="yes"?>
<Relationships xmlns="http://schemas.openxmlformats.org/package/2006/relationships"><Relationship Id="rId3" Type="http://schemas.openxmlformats.org/officeDocument/2006/relationships/image" Target="../media/image217.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20.png"/><Relationship Id="rId5" Type="http://schemas.openxmlformats.org/officeDocument/2006/relationships/image" Target="../media/image219.png"/><Relationship Id="rId4" Type="http://schemas.openxmlformats.org/officeDocument/2006/relationships/image" Target="../media/image21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497.png"/><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23.png"/><Relationship Id="rId4" Type="http://schemas.openxmlformats.org/officeDocument/2006/relationships/image" Target="../media/image222.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224.png"/><Relationship Id="rId1" Type="http://schemas.openxmlformats.org/officeDocument/2006/relationships/slideLayout" Target="../slideLayouts/slideLayout2.xml"/><Relationship Id="rId5" Type="http://schemas.openxmlformats.org/officeDocument/2006/relationships/image" Target="../media/image227.png"/><Relationship Id="rId4" Type="http://schemas.openxmlformats.org/officeDocument/2006/relationships/image" Target="../media/image226.png"/></Relationships>
</file>

<file path=ppt/slides/_rels/slide73.xml.rels><?xml version="1.0" encoding="UTF-8" standalone="yes"?>
<Relationships xmlns="http://schemas.openxmlformats.org/package/2006/relationships"><Relationship Id="rId8" Type="http://schemas.openxmlformats.org/officeDocument/2006/relationships/image" Target="../media/image233.png"/><Relationship Id="rId3" Type="http://schemas.openxmlformats.org/officeDocument/2006/relationships/image" Target="../media/image228.png"/><Relationship Id="rId7" Type="http://schemas.openxmlformats.org/officeDocument/2006/relationships/image" Target="../media/image232.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31.png"/><Relationship Id="rId5" Type="http://schemas.openxmlformats.org/officeDocument/2006/relationships/image" Target="../media/image230.png"/><Relationship Id="rId4" Type="http://schemas.openxmlformats.org/officeDocument/2006/relationships/image" Target="../media/image229.png"/><Relationship Id="rId9" Type="http://schemas.openxmlformats.org/officeDocument/2006/relationships/image" Target="../media/image234.png"/></Relationships>
</file>

<file path=ppt/slides/_rels/slide74.xml.rels><?xml version="1.0" encoding="UTF-8" standalone="yes"?>
<Relationships xmlns="http://schemas.openxmlformats.org/package/2006/relationships"><Relationship Id="rId3" Type="http://schemas.openxmlformats.org/officeDocument/2006/relationships/image" Target="../media/image235.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38.png"/><Relationship Id="rId5" Type="http://schemas.openxmlformats.org/officeDocument/2006/relationships/image" Target="../media/image237.png"/><Relationship Id="rId4" Type="http://schemas.openxmlformats.org/officeDocument/2006/relationships/image" Target="../media/image236.png"/></Relationships>
</file>

<file path=ppt/slides/_rels/slide75.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23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42.png"/><Relationship Id="rId7" Type="http://schemas.openxmlformats.org/officeDocument/2006/relationships/image" Target="../media/image246.png"/><Relationship Id="rId2" Type="http://schemas.openxmlformats.org/officeDocument/2006/relationships/image" Target="../media/image241.png"/><Relationship Id="rId1" Type="http://schemas.openxmlformats.org/officeDocument/2006/relationships/slideLayout" Target="../slideLayouts/slideLayout2.xml"/><Relationship Id="rId6" Type="http://schemas.openxmlformats.org/officeDocument/2006/relationships/image" Target="../media/image245.png"/><Relationship Id="rId5" Type="http://schemas.openxmlformats.org/officeDocument/2006/relationships/image" Target="../media/image244.png"/><Relationship Id="rId4" Type="http://schemas.openxmlformats.org/officeDocument/2006/relationships/image" Target="../media/image243.png"/></Relationships>
</file>

<file path=ppt/slides/_rels/slide77.xml.rels><?xml version="1.0" encoding="UTF-8" standalone="yes"?>
<Relationships xmlns="http://schemas.openxmlformats.org/package/2006/relationships"><Relationship Id="rId8" Type="http://schemas.openxmlformats.org/officeDocument/2006/relationships/image" Target="../media/image253.png"/><Relationship Id="rId3" Type="http://schemas.openxmlformats.org/officeDocument/2006/relationships/image" Target="../media/image248.png"/><Relationship Id="rId7" Type="http://schemas.openxmlformats.org/officeDocument/2006/relationships/image" Target="../media/image252.png"/><Relationship Id="rId2" Type="http://schemas.openxmlformats.org/officeDocument/2006/relationships/image" Target="../media/image247.png"/><Relationship Id="rId1" Type="http://schemas.openxmlformats.org/officeDocument/2006/relationships/slideLayout" Target="../slideLayouts/slideLayout2.xml"/><Relationship Id="rId6" Type="http://schemas.openxmlformats.org/officeDocument/2006/relationships/image" Target="../media/image251.png"/><Relationship Id="rId5" Type="http://schemas.openxmlformats.org/officeDocument/2006/relationships/image" Target="../media/image250.png"/><Relationship Id="rId10" Type="http://schemas.openxmlformats.org/officeDocument/2006/relationships/image" Target="../media/image513.png"/><Relationship Id="rId4" Type="http://schemas.openxmlformats.org/officeDocument/2006/relationships/image" Target="../media/image249.png"/></Relationships>
</file>

<file path=ppt/slides/_rels/slide78.xml.rels><?xml version="1.0" encoding="UTF-8" standalone="yes"?>
<Relationships xmlns="http://schemas.openxmlformats.org/package/2006/relationships"><Relationship Id="rId3" Type="http://schemas.openxmlformats.org/officeDocument/2006/relationships/image" Target="../media/image256.png"/><Relationship Id="rId7" Type="http://schemas.openxmlformats.org/officeDocument/2006/relationships/image" Target="../media/image260.png"/><Relationship Id="rId2" Type="http://schemas.openxmlformats.org/officeDocument/2006/relationships/image" Target="../media/image255.png"/><Relationship Id="rId1" Type="http://schemas.openxmlformats.org/officeDocument/2006/relationships/slideLayout" Target="../slideLayouts/slideLayout2.xml"/><Relationship Id="rId6" Type="http://schemas.openxmlformats.org/officeDocument/2006/relationships/image" Target="../media/image259.png"/><Relationship Id="rId5" Type="http://schemas.openxmlformats.org/officeDocument/2006/relationships/image" Target="../media/image258.png"/><Relationship Id="rId4" Type="http://schemas.openxmlformats.org/officeDocument/2006/relationships/image" Target="../media/image257.png"/></Relationships>
</file>

<file path=ppt/slides/_rels/slide79.xml.rels><?xml version="1.0" encoding="UTF-8" standalone="yes"?>
<Relationships xmlns="http://schemas.openxmlformats.org/package/2006/relationships"><Relationship Id="rId8" Type="http://schemas.openxmlformats.org/officeDocument/2006/relationships/image" Target="../media/image267.png"/><Relationship Id="rId3" Type="http://schemas.openxmlformats.org/officeDocument/2006/relationships/image" Target="../media/image262.png"/><Relationship Id="rId7" Type="http://schemas.openxmlformats.org/officeDocument/2006/relationships/image" Target="../media/image266.png"/><Relationship Id="rId2" Type="http://schemas.openxmlformats.org/officeDocument/2006/relationships/image" Target="../media/image261.png"/><Relationship Id="rId1" Type="http://schemas.openxmlformats.org/officeDocument/2006/relationships/slideLayout" Target="../slideLayouts/slideLayout2.xml"/><Relationship Id="rId6" Type="http://schemas.openxmlformats.org/officeDocument/2006/relationships/image" Target="../media/image265.png"/><Relationship Id="rId5" Type="http://schemas.openxmlformats.org/officeDocument/2006/relationships/image" Target="../media/image264.png"/><Relationship Id="rId4" Type="http://schemas.openxmlformats.org/officeDocument/2006/relationships/image" Target="../media/image263.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0.xml.rels><?xml version="1.0" encoding="UTF-8" standalone="yes"?>
<Relationships xmlns="http://schemas.openxmlformats.org/package/2006/relationships"><Relationship Id="rId3" Type="http://schemas.openxmlformats.org/officeDocument/2006/relationships/image" Target="../media/image269.png"/><Relationship Id="rId2" Type="http://schemas.openxmlformats.org/officeDocument/2006/relationships/image" Target="../media/image268.png"/><Relationship Id="rId1" Type="http://schemas.openxmlformats.org/officeDocument/2006/relationships/slideLayout" Target="../slideLayouts/slideLayout2.xml"/><Relationship Id="rId5" Type="http://schemas.openxmlformats.org/officeDocument/2006/relationships/image" Target="../media/image271.png"/><Relationship Id="rId4" Type="http://schemas.openxmlformats.org/officeDocument/2006/relationships/image" Target="../media/image270.png"/></Relationships>
</file>

<file path=ppt/slides/_rels/slide81.xml.rels><?xml version="1.0" encoding="UTF-8" standalone="yes"?>
<Relationships xmlns="http://schemas.openxmlformats.org/package/2006/relationships"><Relationship Id="rId3" Type="http://schemas.openxmlformats.org/officeDocument/2006/relationships/image" Target="../media/image273.png"/><Relationship Id="rId7" Type="http://schemas.openxmlformats.org/officeDocument/2006/relationships/image" Target="../media/image514.png"/><Relationship Id="rId2" Type="http://schemas.openxmlformats.org/officeDocument/2006/relationships/image" Target="../media/image272.png"/><Relationship Id="rId1" Type="http://schemas.openxmlformats.org/officeDocument/2006/relationships/slideLayout" Target="../slideLayouts/slideLayout2.xml"/><Relationship Id="rId6" Type="http://schemas.openxmlformats.org/officeDocument/2006/relationships/image" Target="../media/image276.png"/><Relationship Id="rId5" Type="http://schemas.openxmlformats.org/officeDocument/2006/relationships/image" Target="../media/image275.png"/></Relationships>
</file>

<file path=ppt/slides/_rels/slide82.xml.rels><?xml version="1.0" encoding="UTF-8" standalone="yes"?>
<Relationships xmlns="http://schemas.openxmlformats.org/package/2006/relationships"><Relationship Id="rId3" Type="http://schemas.openxmlformats.org/officeDocument/2006/relationships/image" Target="../media/image278.png"/><Relationship Id="rId2" Type="http://schemas.openxmlformats.org/officeDocument/2006/relationships/image" Target="../media/image277.png"/><Relationship Id="rId1" Type="http://schemas.openxmlformats.org/officeDocument/2006/relationships/slideLayout" Target="../slideLayouts/slideLayout2.xml"/><Relationship Id="rId6" Type="http://schemas.openxmlformats.org/officeDocument/2006/relationships/image" Target="../media/image281.png"/><Relationship Id="rId5" Type="http://schemas.openxmlformats.org/officeDocument/2006/relationships/image" Target="../media/image280.png"/><Relationship Id="rId4" Type="http://schemas.openxmlformats.org/officeDocument/2006/relationships/image" Target="../media/image279.png"/></Relationships>
</file>

<file path=ppt/slides/_rels/slide83.xml.rels><?xml version="1.0" encoding="UTF-8" standalone="yes"?>
<Relationships xmlns="http://schemas.openxmlformats.org/package/2006/relationships"><Relationship Id="rId8" Type="http://schemas.openxmlformats.org/officeDocument/2006/relationships/image" Target="../media/image288.png"/><Relationship Id="rId3" Type="http://schemas.openxmlformats.org/officeDocument/2006/relationships/image" Target="../media/image283.png"/><Relationship Id="rId7" Type="http://schemas.openxmlformats.org/officeDocument/2006/relationships/image" Target="../media/image287.png"/><Relationship Id="rId2" Type="http://schemas.openxmlformats.org/officeDocument/2006/relationships/image" Target="../media/image282.png"/><Relationship Id="rId1" Type="http://schemas.openxmlformats.org/officeDocument/2006/relationships/slideLayout" Target="../slideLayouts/slideLayout2.xml"/><Relationship Id="rId6" Type="http://schemas.openxmlformats.org/officeDocument/2006/relationships/image" Target="../media/image286.png"/><Relationship Id="rId5" Type="http://schemas.openxmlformats.org/officeDocument/2006/relationships/image" Target="../media/image285.png"/><Relationship Id="rId4" Type="http://schemas.openxmlformats.org/officeDocument/2006/relationships/image" Target="../media/image284.png"/><Relationship Id="rId9" Type="http://schemas.openxmlformats.org/officeDocument/2006/relationships/image" Target="../media/image289.png"/></Relationships>
</file>

<file path=ppt/slides/_rels/slide84.xml.rels><?xml version="1.0" encoding="UTF-8" standalone="yes"?>
<Relationships xmlns="http://schemas.openxmlformats.org/package/2006/relationships"><Relationship Id="rId3" Type="http://schemas.openxmlformats.org/officeDocument/2006/relationships/image" Target="../media/image291.png"/><Relationship Id="rId2" Type="http://schemas.openxmlformats.org/officeDocument/2006/relationships/image" Target="../media/image290.png"/><Relationship Id="rId1" Type="http://schemas.openxmlformats.org/officeDocument/2006/relationships/slideLayout" Target="../slideLayouts/slideLayout2.xml"/><Relationship Id="rId5" Type="http://schemas.openxmlformats.org/officeDocument/2006/relationships/image" Target="../media/image293.png"/><Relationship Id="rId4" Type="http://schemas.openxmlformats.org/officeDocument/2006/relationships/image" Target="../media/image292.png"/></Relationships>
</file>

<file path=ppt/slides/_rels/slide85.xml.rels><?xml version="1.0" encoding="UTF-8" standalone="yes"?>
<Relationships xmlns="http://schemas.openxmlformats.org/package/2006/relationships"><Relationship Id="rId3" Type="http://schemas.openxmlformats.org/officeDocument/2006/relationships/image" Target="../media/image295.png"/><Relationship Id="rId7" Type="http://schemas.openxmlformats.org/officeDocument/2006/relationships/image" Target="../media/image299.png"/><Relationship Id="rId2" Type="http://schemas.openxmlformats.org/officeDocument/2006/relationships/image" Target="../media/image294.png"/><Relationship Id="rId1" Type="http://schemas.openxmlformats.org/officeDocument/2006/relationships/slideLayout" Target="../slideLayouts/slideLayout2.xml"/><Relationship Id="rId6" Type="http://schemas.openxmlformats.org/officeDocument/2006/relationships/image" Target="../media/image298.png"/><Relationship Id="rId5" Type="http://schemas.openxmlformats.org/officeDocument/2006/relationships/image" Target="../media/image297.png"/><Relationship Id="rId4" Type="http://schemas.openxmlformats.org/officeDocument/2006/relationships/image" Target="../media/image296.png"/></Relationships>
</file>

<file path=ppt/slides/_rels/slide86.xml.rels><?xml version="1.0" encoding="UTF-8" standalone="yes"?>
<Relationships xmlns="http://schemas.openxmlformats.org/package/2006/relationships"><Relationship Id="rId8" Type="http://schemas.openxmlformats.org/officeDocument/2006/relationships/image" Target="../media/image306.png"/><Relationship Id="rId3" Type="http://schemas.openxmlformats.org/officeDocument/2006/relationships/image" Target="../media/image301.png"/><Relationship Id="rId7" Type="http://schemas.openxmlformats.org/officeDocument/2006/relationships/image" Target="../media/image305.png"/><Relationship Id="rId2" Type="http://schemas.openxmlformats.org/officeDocument/2006/relationships/image" Target="../media/image300.png"/><Relationship Id="rId1" Type="http://schemas.openxmlformats.org/officeDocument/2006/relationships/slideLayout" Target="../slideLayouts/slideLayout2.xml"/><Relationship Id="rId6" Type="http://schemas.openxmlformats.org/officeDocument/2006/relationships/image" Target="../media/image304.png"/><Relationship Id="rId5" Type="http://schemas.openxmlformats.org/officeDocument/2006/relationships/image" Target="../media/image303.png"/><Relationship Id="rId4" Type="http://schemas.openxmlformats.org/officeDocument/2006/relationships/image" Target="../media/image302.png"/><Relationship Id="rId9" Type="http://schemas.openxmlformats.org/officeDocument/2006/relationships/image" Target="../media/image307.png"/></Relationships>
</file>

<file path=ppt/slides/_rels/slide87.xml.rels><?xml version="1.0" encoding="UTF-8" standalone="yes"?>
<Relationships xmlns="http://schemas.openxmlformats.org/package/2006/relationships"><Relationship Id="rId3" Type="http://schemas.openxmlformats.org/officeDocument/2006/relationships/image" Target="../media/image309.png"/><Relationship Id="rId2" Type="http://schemas.openxmlformats.org/officeDocument/2006/relationships/image" Target="../media/image308.png"/><Relationship Id="rId1" Type="http://schemas.openxmlformats.org/officeDocument/2006/relationships/slideLayout" Target="../slideLayouts/slideLayout2.xml"/><Relationship Id="rId5" Type="http://schemas.openxmlformats.org/officeDocument/2006/relationships/image" Target="../media/image311.png"/><Relationship Id="rId4" Type="http://schemas.openxmlformats.org/officeDocument/2006/relationships/image" Target="../media/image310.png"/></Relationships>
</file>

<file path=ppt/slides/_rels/slide88.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13.png"/><Relationship Id="rId2" Type="http://schemas.openxmlformats.org/officeDocument/2006/relationships/image" Target="../media/image113.png"/><Relationship Id="rId1" Type="http://schemas.openxmlformats.org/officeDocument/2006/relationships/slideLayout" Target="../slideLayouts/slideLayout2.xml"/><Relationship Id="rId4" Type="http://schemas.openxmlformats.org/officeDocument/2006/relationships/image" Target="../media/image314.png"/></Relationships>
</file>

<file path=ppt/slides/_rels/slide9.xml.rels><?xml version="1.0" encoding="UTF-8" standalone="yes"?>
<Relationships xmlns="http://schemas.openxmlformats.org/package/2006/relationships"><Relationship Id="rId8" Type="http://schemas.openxmlformats.org/officeDocument/2006/relationships/image" Target="../media/image500.png"/><Relationship Id="rId7" Type="http://schemas.openxmlformats.org/officeDocument/2006/relationships/image" Target="../media/image499.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98.png"/></Relationships>
</file>

<file path=ppt/slides/_rels/slide90.xml.rels><?xml version="1.0" encoding="UTF-8" standalone="yes"?>
<Relationships xmlns="http://schemas.openxmlformats.org/package/2006/relationships"><Relationship Id="rId8" Type="http://schemas.openxmlformats.org/officeDocument/2006/relationships/image" Target="../media/image321.png"/><Relationship Id="rId3" Type="http://schemas.openxmlformats.org/officeDocument/2006/relationships/image" Target="../media/image316.png"/><Relationship Id="rId7" Type="http://schemas.openxmlformats.org/officeDocument/2006/relationships/image" Target="../media/image320.png"/><Relationship Id="rId2" Type="http://schemas.openxmlformats.org/officeDocument/2006/relationships/image" Target="../media/image315.png"/><Relationship Id="rId1" Type="http://schemas.openxmlformats.org/officeDocument/2006/relationships/slideLayout" Target="../slideLayouts/slideLayout2.xml"/><Relationship Id="rId6" Type="http://schemas.openxmlformats.org/officeDocument/2006/relationships/image" Target="../media/image319.png"/><Relationship Id="rId5" Type="http://schemas.openxmlformats.org/officeDocument/2006/relationships/image" Target="../media/image318.png"/><Relationship Id="rId4" Type="http://schemas.openxmlformats.org/officeDocument/2006/relationships/image" Target="../media/image317.png"/></Relationships>
</file>

<file path=ppt/slides/_rels/slide91.xml.rels><?xml version="1.0" encoding="UTF-8" standalone="yes"?>
<Relationships xmlns="http://schemas.openxmlformats.org/package/2006/relationships"><Relationship Id="rId8" Type="http://schemas.openxmlformats.org/officeDocument/2006/relationships/image" Target="../media/image328.png"/><Relationship Id="rId3" Type="http://schemas.openxmlformats.org/officeDocument/2006/relationships/image" Target="../media/image323.png"/><Relationship Id="rId7" Type="http://schemas.openxmlformats.org/officeDocument/2006/relationships/image" Target="../media/image327.png"/><Relationship Id="rId2" Type="http://schemas.openxmlformats.org/officeDocument/2006/relationships/image" Target="../media/image322.png"/><Relationship Id="rId1" Type="http://schemas.openxmlformats.org/officeDocument/2006/relationships/slideLayout" Target="../slideLayouts/slideLayout2.xml"/><Relationship Id="rId6" Type="http://schemas.openxmlformats.org/officeDocument/2006/relationships/image" Target="../media/image326.png"/><Relationship Id="rId5" Type="http://schemas.openxmlformats.org/officeDocument/2006/relationships/image" Target="../media/image325.png"/><Relationship Id="rId4" Type="http://schemas.openxmlformats.org/officeDocument/2006/relationships/image" Target="../media/image324.png"/></Relationships>
</file>

<file path=ppt/slides/_rels/slide92.xml.rels><?xml version="1.0" encoding="UTF-8" standalone="yes"?>
<Relationships xmlns="http://schemas.openxmlformats.org/package/2006/relationships"><Relationship Id="rId8" Type="http://schemas.openxmlformats.org/officeDocument/2006/relationships/image" Target="../media/image335.png"/><Relationship Id="rId7" Type="http://schemas.openxmlformats.org/officeDocument/2006/relationships/image" Target="../media/image334.png"/><Relationship Id="rId2" Type="http://schemas.openxmlformats.org/officeDocument/2006/relationships/image" Target="../media/image329.png"/><Relationship Id="rId1" Type="http://schemas.openxmlformats.org/officeDocument/2006/relationships/slideLayout" Target="../slideLayouts/slideLayout2.xml"/><Relationship Id="rId6" Type="http://schemas.openxmlformats.org/officeDocument/2006/relationships/image" Target="../media/image333.png"/><Relationship Id="rId5" Type="http://schemas.openxmlformats.org/officeDocument/2006/relationships/image" Target="../media/image332.png"/><Relationship Id="rId10" Type="http://schemas.openxmlformats.org/officeDocument/2006/relationships/image" Target="../media/image515.png"/><Relationship Id="rId4" Type="http://schemas.openxmlformats.org/officeDocument/2006/relationships/image" Target="../media/image331.png"/><Relationship Id="rId9" Type="http://schemas.openxmlformats.org/officeDocument/2006/relationships/image" Target="../media/image336.png"/></Relationships>
</file>

<file path=ppt/slides/_rels/slide93.xml.rels><?xml version="1.0" encoding="UTF-8" standalone="yes"?>
<Relationships xmlns="http://schemas.openxmlformats.org/package/2006/relationships"><Relationship Id="rId8" Type="http://schemas.openxmlformats.org/officeDocument/2006/relationships/image" Target="../media/image343.png"/><Relationship Id="rId3" Type="http://schemas.openxmlformats.org/officeDocument/2006/relationships/image" Target="../media/image338.png"/><Relationship Id="rId7" Type="http://schemas.openxmlformats.org/officeDocument/2006/relationships/image" Target="../media/image342.png"/><Relationship Id="rId2" Type="http://schemas.openxmlformats.org/officeDocument/2006/relationships/image" Target="../media/image337.png"/><Relationship Id="rId1" Type="http://schemas.openxmlformats.org/officeDocument/2006/relationships/slideLayout" Target="../slideLayouts/slideLayout2.xml"/><Relationship Id="rId6" Type="http://schemas.openxmlformats.org/officeDocument/2006/relationships/image" Target="../media/image341.png"/><Relationship Id="rId5" Type="http://schemas.openxmlformats.org/officeDocument/2006/relationships/image" Target="../media/image340.png"/><Relationship Id="rId4" Type="http://schemas.openxmlformats.org/officeDocument/2006/relationships/image" Target="../media/image339.png"/><Relationship Id="rId9" Type="http://schemas.openxmlformats.org/officeDocument/2006/relationships/image" Target="../media/image344.png"/></Relationships>
</file>

<file path=ppt/slides/_rels/slide94.xml.rels><?xml version="1.0" encoding="UTF-8" standalone="yes"?>
<Relationships xmlns="http://schemas.openxmlformats.org/package/2006/relationships"><Relationship Id="rId3" Type="http://schemas.openxmlformats.org/officeDocument/2006/relationships/image" Target="../media/image346.png"/><Relationship Id="rId2" Type="http://schemas.openxmlformats.org/officeDocument/2006/relationships/image" Target="../media/image345.png"/><Relationship Id="rId1" Type="http://schemas.openxmlformats.org/officeDocument/2006/relationships/slideLayout" Target="../slideLayouts/slideLayout2.xml"/><Relationship Id="rId5" Type="http://schemas.openxmlformats.org/officeDocument/2006/relationships/image" Target="../media/image348.png"/><Relationship Id="rId4" Type="http://schemas.openxmlformats.org/officeDocument/2006/relationships/image" Target="../media/image347.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51.png"/><Relationship Id="rId7" Type="http://schemas.openxmlformats.org/officeDocument/2006/relationships/image" Target="../media/image355.png"/><Relationship Id="rId2" Type="http://schemas.openxmlformats.org/officeDocument/2006/relationships/image" Target="../media/image350.png"/><Relationship Id="rId1" Type="http://schemas.openxmlformats.org/officeDocument/2006/relationships/slideLayout" Target="../slideLayouts/slideLayout2.xml"/><Relationship Id="rId6" Type="http://schemas.openxmlformats.org/officeDocument/2006/relationships/image" Target="../media/image354.png"/><Relationship Id="rId5" Type="http://schemas.openxmlformats.org/officeDocument/2006/relationships/image" Target="../media/image353.png"/><Relationship Id="rId4" Type="http://schemas.openxmlformats.org/officeDocument/2006/relationships/image" Target="../media/image352.png"/><Relationship Id="rId9" Type="http://schemas.openxmlformats.org/officeDocument/2006/relationships/image" Target="../media/image516.png"/></Relationships>
</file>

<file path=ppt/slides/_rels/slide98.xml.rels><?xml version="1.0" encoding="UTF-8" standalone="yes"?>
<Relationships xmlns="http://schemas.openxmlformats.org/package/2006/relationships"><Relationship Id="rId3" Type="http://schemas.openxmlformats.org/officeDocument/2006/relationships/image" Target="../media/image357.png"/><Relationship Id="rId2" Type="http://schemas.openxmlformats.org/officeDocument/2006/relationships/image" Target="../media/image118.png"/><Relationship Id="rId1" Type="http://schemas.openxmlformats.org/officeDocument/2006/relationships/slideLayout" Target="../slideLayouts/slideLayout2.xml"/><Relationship Id="rId4" Type="http://schemas.openxmlformats.org/officeDocument/2006/relationships/image" Target="../media/image358.png"/></Relationships>
</file>

<file path=ppt/slides/_rels/slide99.xml.rels><?xml version="1.0" encoding="UTF-8" standalone="yes"?>
<Relationships xmlns="http://schemas.openxmlformats.org/package/2006/relationships"><Relationship Id="rId3" Type="http://schemas.openxmlformats.org/officeDocument/2006/relationships/image" Target="../media/image360.png"/><Relationship Id="rId7" Type="http://schemas.openxmlformats.org/officeDocument/2006/relationships/image" Target="../media/image364.png"/><Relationship Id="rId2" Type="http://schemas.openxmlformats.org/officeDocument/2006/relationships/image" Target="../media/image359.png"/><Relationship Id="rId1" Type="http://schemas.openxmlformats.org/officeDocument/2006/relationships/slideLayout" Target="../slideLayouts/slideLayout2.xml"/><Relationship Id="rId6" Type="http://schemas.openxmlformats.org/officeDocument/2006/relationships/image" Target="../media/image363.png"/><Relationship Id="rId5" Type="http://schemas.openxmlformats.org/officeDocument/2006/relationships/image" Target="../media/image362.png"/><Relationship Id="rId4" Type="http://schemas.openxmlformats.org/officeDocument/2006/relationships/image" Target="../media/image36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981200"/>
            <a:ext cx="7195344" cy="2139462"/>
          </a:xfrm>
        </p:spPr>
        <p:txBody>
          <a:bodyPr>
            <a:normAutofit/>
          </a:bodyPr>
          <a:lstStyle/>
          <a:p>
            <a:pPr algn="ctr"/>
            <a:r>
              <a:rPr lang="en-US" sz="3900"/>
              <a:t>EE653 Power distribution system modeling, optimization and simulation </a:t>
            </a:r>
            <a:endParaRPr lang="en-US" sz="3400" dirty="0"/>
          </a:p>
        </p:txBody>
      </p:sp>
      <p:sp>
        <p:nvSpPr>
          <p:cNvPr id="3" name="Subtitle 2"/>
          <p:cNvSpPr>
            <a:spLocks noGrp="1"/>
          </p:cNvSpPr>
          <p:nvPr>
            <p:ph type="subTitle" idx="1"/>
          </p:nvPr>
        </p:nvSpPr>
        <p:spPr>
          <a:xfrm>
            <a:off x="468313" y="4267200"/>
            <a:ext cx="8458200" cy="1752600"/>
          </a:xfrm>
        </p:spPr>
        <p:txBody>
          <a:bodyPr>
            <a:normAutofit/>
          </a:bodyPr>
          <a:lstStyle/>
          <a:p>
            <a:pPr algn="ctr"/>
            <a:r>
              <a:rPr lang="en-US" dirty="0">
                <a:solidFill>
                  <a:schemeClr val="tx1"/>
                </a:solidFill>
              </a:rPr>
              <a:t>Dr. </a:t>
            </a:r>
            <a:r>
              <a:rPr lang="en-US" dirty="0" err="1">
                <a:solidFill>
                  <a:schemeClr val="tx1"/>
                </a:solidFill>
              </a:rPr>
              <a:t>Zhaoyu</a:t>
            </a:r>
            <a:r>
              <a:rPr lang="en-US" dirty="0">
                <a:solidFill>
                  <a:schemeClr val="tx1"/>
                </a:solidFill>
              </a:rPr>
              <a:t> Wang</a:t>
            </a:r>
          </a:p>
          <a:p>
            <a:pPr algn="ctr"/>
            <a:r>
              <a:rPr lang="en-US" dirty="0">
                <a:solidFill>
                  <a:schemeClr val="tx1"/>
                </a:solidFill>
              </a:rPr>
              <a:t>1113 </a:t>
            </a:r>
            <a:r>
              <a:rPr lang="en-US" dirty="0" err="1">
                <a:solidFill>
                  <a:schemeClr val="tx1"/>
                </a:solidFill>
              </a:rPr>
              <a:t>Coover</a:t>
            </a:r>
            <a:r>
              <a:rPr lang="en-US" dirty="0">
                <a:solidFill>
                  <a:schemeClr val="tx1"/>
                </a:solidFill>
              </a:rPr>
              <a:t> Hall, Ames, IA</a:t>
            </a:r>
          </a:p>
          <a:p>
            <a:pPr algn="ctr"/>
            <a:r>
              <a:rPr lang="en-US" dirty="0">
                <a:solidFill>
                  <a:schemeClr val="tx1"/>
                </a:solidFill>
              </a:rPr>
              <a:t>wzy@iastate.edu</a:t>
            </a:r>
          </a:p>
          <a:p>
            <a:endParaRPr lang="en-US" dirty="0"/>
          </a:p>
        </p:txBody>
      </p:sp>
      <p:sp>
        <p:nvSpPr>
          <p:cNvPr id="4" name="Text Placeholder 3"/>
          <p:cNvSpPr>
            <a:spLocks noGrp="1"/>
          </p:cNvSpPr>
          <p:nvPr>
            <p:ph type="body" sz="quarter" idx="10"/>
          </p:nvPr>
        </p:nvSpPr>
        <p:spPr/>
        <p:txBody>
          <a:bodyPr/>
          <a:lstStyle/>
          <a:p>
            <a:r>
              <a:rPr lang="en-US" dirty="0" err="1"/>
              <a:t>ECpE</a:t>
            </a:r>
            <a:r>
              <a:rPr lang="en-US" dirty="0"/>
              <a:t> Department</a:t>
            </a:r>
          </a:p>
        </p:txBody>
      </p:sp>
    </p:spTree>
    <p:extLst>
      <p:ext uri="{BB962C8B-B14F-4D97-AF65-F5344CB8AC3E}">
        <p14:creationId xmlns:p14="http://schemas.microsoft.com/office/powerpoint/2010/main" val="178075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259" y="152400"/>
            <a:ext cx="7772400" cy="533400"/>
          </a:xfrm>
        </p:spPr>
        <p:txBody>
          <a:bodyPr>
            <a:noAutofit/>
          </a:bodyPr>
          <a:lstStyle/>
          <a:p>
            <a:pPr algn="l"/>
            <a:r>
              <a:rPr lang="en-US" sz="3200" dirty="0">
                <a:latin typeface="+mj-lt"/>
              </a:rPr>
              <a:t>Transformer model</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nvGraphicFramePr>
            <p:xfrm>
              <a:off x="76200" y="905078"/>
              <a:ext cx="8915399" cy="5091405"/>
            </p:xfrm>
            <a:graphic>
              <a:graphicData uri="http://schemas.openxmlformats.org/drawingml/2006/table">
                <a:tbl>
                  <a:tblPr>
                    <a:tableStyleId>{5C22544A-7EE6-4342-B048-85BDC9FD1C3A}</a:tableStyleId>
                  </a:tblPr>
                  <a:tblGrid>
                    <a:gridCol w="457200">
                      <a:extLst>
                        <a:ext uri="{9D8B030D-6E8A-4147-A177-3AD203B41FA5}">
                          <a16:colId xmlns:a16="http://schemas.microsoft.com/office/drawing/2014/main" val="3712091230"/>
                        </a:ext>
                      </a:extLst>
                    </a:gridCol>
                    <a:gridCol w="1752600">
                      <a:extLst>
                        <a:ext uri="{9D8B030D-6E8A-4147-A177-3AD203B41FA5}">
                          <a16:colId xmlns:a16="http://schemas.microsoft.com/office/drawing/2014/main" val="794165553"/>
                        </a:ext>
                      </a:extLst>
                    </a:gridCol>
                    <a:gridCol w="1676400">
                      <a:extLst>
                        <a:ext uri="{9D8B030D-6E8A-4147-A177-3AD203B41FA5}">
                          <a16:colId xmlns:a16="http://schemas.microsoft.com/office/drawing/2014/main" val="888564319"/>
                        </a:ext>
                      </a:extLst>
                    </a:gridCol>
                    <a:gridCol w="2667000">
                      <a:extLst>
                        <a:ext uri="{9D8B030D-6E8A-4147-A177-3AD203B41FA5}">
                          <a16:colId xmlns:a16="http://schemas.microsoft.com/office/drawing/2014/main" val="1943706435"/>
                        </a:ext>
                      </a:extLst>
                    </a:gridCol>
                    <a:gridCol w="2362199">
                      <a:extLst>
                        <a:ext uri="{9D8B030D-6E8A-4147-A177-3AD203B41FA5}">
                          <a16:colId xmlns:a16="http://schemas.microsoft.com/office/drawing/2014/main" val="707433363"/>
                        </a:ext>
                      </a:extLst>
                    </a:gridCol>
                  </a:tblGrid>
                  <a:tr h="477344">
                    <a:tc>
                      <a:txBody>
                        <a:bodyPr/>
                        <a:lstStyle/>
                        <a:p>
                          <a:pPr algn="ctr"/>
                          <a:endParaRPr lang="en-US" sz="16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US" sz="1400" i="1" smtClean="0">
                                    <a:effectLst/>
                                    <a:latin typeface="Cambria Math" panose="02040503050406030204" pitchFamily="18" charset="0"/>
                                  </a:rPr>
                                  <m:t>△</m:t>
                                </m:r>
                                <m:r>
                                  <a:rPr lang="en-US" sz="1400" b="0" i="1" smtClean="0">
                                    <a:effectLst/>
                                    <a:latin typeface="Cambria Math" panose="02040503050406030204" pitchFamily="18" charset="0"/>
                                  </a:rPr>
                                  <m:t>−</m:t>
                                </m:r>
                                <m:r>
                                  <a:rPr lang="en-US" sz="1400" b="0" i="0" smtClean="0">
                                    <a:effectLst/>
                                    <a:latin typeface="Cambria Math" panose="02040503050406030204" pitchFamily="18" charset="0"/>
                                  </a:rPr>
                                  <m:t> </m:t>
                                </m:r>
                                <m:r>
                                  <m:rPr>
                                    <m:sty m:val="p"/>
                                  </m:rPr>
                                  <a:rPr lang="en-US" sz="1400" b="0" i="0" smtClean="0">
                                    <a:effectLst/>
                                    <a:latin typeface="Cambria Math" panose="02040503050406030204" pitchFamily="18" charset="0"/>
                                  </a:rPr>
                                  <m:t>Grounded</m:t>
                                </m:r>
                                <m:r>
                                  <a:rPr lang="en-US" sz="1400" b="0" i="0" smtClean="0">
                                    <a:effectLst/>
                                    <a:latin typeface="Cambria Math" panose="02040503050406030204" pitchFamily="18" charset="0"/>
                                  </a:rPr>
                                  <m:t> </m:t>
                                </m:r>
                                <m:r>
                                  <m:rPr>
                                    <m:sty m:val="p"/>
                                  </m:rPr>
                                  <a:rPr lang="en-US" sz="1400" b="0" i="0" smtClean="0">
                                    <a:effectLst/>
                                    <a:latin typeface="Cambria Math" panose="02040503050406030204" pitchFamily="18" charset="0"/>
                                  </a:rPr>
                                  <m:t>Y</m:t>
                                </m:r>
                              </m:oMath>
                            </m:oMathPara>
                          </a14:m>
                          <a:endParaRPr lang="en-US" sz="1400" b="0" i="0" dirty="0">
                            <a:effectLst/>
                            <a:latin typeface="Times New Roman" panose="02020603050405020304" pitchFamily="18" charset="0"/>
                          </a:endParaRPr>
                        </a:p>
                        <a:p>
                          <a:pPr algn="ctr"/>
                          <a:r>
                            <a:rPr lang="en-US" sz="1200" b="0" i="0" dirty="0">
                              <a:effectLst/>
                              <a:latin typeface="Times New Roman" panose="02020603050405020304" pitchFamily="18" charset="0"/>
                              <a:cs typeface="Times New Roman" panose="02020603050405020304" pitchFamily="18" charset="0"/>
                            </a:rPr>
                            <a:t>Step-down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US" sz="1200" i="1" smtClean="0">
                                    <a:effectLst/>
                                    <a:latin typeface="Cambria Math" panose="02040503050406030204" pitchFamily="18" charset="0"/>
                                  </a:rPr>
                                  <m:t>△</m:t>
                                </m:r>
                                <m:r>
                                  <a:rPr lang="en-US" sz="1200" b="0" i="1" smtClean="0">
                                    <a:effectLst/>
                                    <a:latin typeface="Cambria Math" panose="02040503050406030204" pitchFamily="18" charset="0"/>
                                  </a:rPr>
                                  <m:t>−</m:t>
                                </m:r>
                                <m:r>
                                  <a:rPr lang="en-US" sz="1200" b="0" i="0" smtClean="0">
                                    <a:effectLst/>
                                    <a:latin typeface="Cambria Math" panose="02040503050406030204" pitchFamily="18" charset="0"/>
                                  </a:rPr>
                                  <m:t> </m:t>
                                </m:r>
                                <m:r>
                                  <m:rPr>
                                    <m:sty m:val="p"/>
                                  </m:rPr>
                                  <a:rPr lang="en-US" sz="1200" b="0" i="0" smtClean="0">
                                    <a:effectLst/>
                                    <a:latin typeface="Cambria Math" panose="02040503050406030204" pitchFamily="18" charset="0"/>
                                  </a:rPr>
                                  <m:t>Grounded</m:t>
                                </m:r>
                                <m:r>
                                  <a:rPr lang="en-US" sz="1200" b="0" i="0" smtClean="0">
                                    <a:effectLst/>
                                    <a:latin typeface="Cambria Math" panose="02040503050406030204" pitchFamily="18" charset="0"/>
                                  </a:rPr>
                                  <m:t> </m:t>
                                </m:r>
                                <m:r>
                                  <m:rPr>
                                    <m:sty m:val="p"/>
                                  </m:rPr>
                                  <a:rPr lang="en-US" sz="1200" b="0" i="0" smtClean="0">
                                    <a:effectLst/>
                                    <a:latin typeface="Cambria Math" panose="02040503050406030204" pitchFamily="18" charset="0"/>
                                  </a:rPr>
                                  <m:t>Y</m:t>
                                </m:r>
                              </m:oMath>
                            </m:oMathPara>
                          </a14:m>
                          <a:endParaRPr lang="en-US" sz="1200" b="0" i="0" dirty="0">
                            <a:effectLst/>
                            <a:latin typeface="Times New Roman" panose="02020603050405020304" pitchFamily="18" charset="0"/>
                          </a:endParaRPr>
                        </a:p>
                        <a:p>
                          <a:pPr algn="ctr"/>
                          <a:r>
                            <a:rPr lang="en-US" sz="1200" b="0" i="0" dirty="0">
                              <a:effectLst/>
                              <a:latin typeface="Times New Roman" panose="02020603050405020304" pitchFamily="18" charset="0"/>
                              <a:cs typeface="Times New Roman" panose="02020603050405020304" pitchFamily="18" charset="0"/>
                            </a:rPr>
                            <a:t>Step-up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m:rPr>
                                    <m:sty m:val="p"/>
                                  </m:rPr>
                                  <a:rPr lang="en-US" sz="1200" b="0" i="0" smtClean="0">
                                    <a:effectLst/>
                                    <a:latin typeface="Cambria Math" panose="02040503050406030204" pitchFamily="18" charset="0"/>
                                  </a:rPr>
                                  <m:t>Ungrounded</m:t>
                                </m:r>
                                <m:r>
                                  <a:rPr lang="en-US" sz="1200" b="0" i="0" smtClean="0">
                                    <a:effectLst/>
                                    <a:latin typeface="Cambria Math" panose="02040503050406030204" pitchFamily="18" charset="0"/>
                                  </a:rPr>
                                  <m:t> </m:t>
                                </m:r>
                                <m:r>
                                  <m:rPr>
                                    <m:sty m:val="p"/>
                                  </m:rPr>
                                  <a:rPr lang="en-US" sz="1200" b="0" i="0" smtClean="0">
                                    <a:effectLst/>
                                    <a:latin typeface="Cambria Math" panose="02040503050406030204" pitchFamily="18" charset="0"/>
                                  </a:rPr>
                                  <m:t>Y</m:t>
                                </m:r>
                                <m:r>
                                  <a:rPr lang="en-US" sz="1200" b="0" i="0" smtClean="0">
                                    <a:effectLst/>
                                    <a:latin typeface="Cambria Math" panose="02040503050406030204" pitchFamily="18" charset="0"/>
                                  </a:rPr>
                                  <m:t> − </m:t>
                                </m:r>
                                <m:r>
                                  <a:rPr lang="en-US" sz="1200" i="1" smtClean="0">
                                    <a:effectLst/>
                                    <a:latin typeface="Cambria Math" panose="02040503050406030204" pitchFamily="18" charset="0"/>
                                  </a:rPr>
                                  <m:t>△</m:t>
                                </m:r>
                              </m:oMath>
                            </m:oMathPara>
                          </a14:m>
                          <a:endParaRPr lang="en-US" sz="1200" b="0" i="0" dirty="0">
                            <a:effectLst/>
                            <a:latin typeface="Times New Roman" panose="02020603050405020304" pitchFamily="18" charset="0"/>
                          </a:endParaRPr>
                        </a:p>
                        <a:p>
                          <a:pPr algn="ctr"/>
                          <a:r>
                            <a:rPr lang="en-US" sz="1200" b="0" i="0" dirty="0">
                              <a:effectLst/>
                              <a:latin typeface="Times New Roman" panose="02020603050405020304" pitchFamily="18" charset="0"/>
                              <a:cs typeface="Times New Roman" panose="02020603050405020304" pitchFamily="18" charset="0"/>
                            </a:rPr>
                            <a:t>Step-down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m:rPr>
                                    <m:sty m:val="p"/>
                                  </m:rPr>
                                  <a:rPr lang="en-US" sz="1200" b="0" i="0" smtClean="0">
                                    <a:effectLst/>
                                    <a:latin typeface="Cambria Math" panose="02040503050406030204" pitchFamily="18" charset="0"/>
                                  </a:rPr>
                                  <m:t>Grounded</m:t>
                                </m:r>
                                <m:r>
                                  <a:rPr lang="en-US" sz="1200" b="0" i="0" smtClean="0">
                                    <a:effectLst/>
                                    <a:latin typeface="Cambria Math" panose="02040503050406030204" pitchFamily="18" charset="0"/>
                                  </a:rPr>
                                  <m:t> </m:t>
                                </m:r>
                                <m:r>
                                  <m:rPr>
                                    <m:sty m:val="p"/>
                                  </m:rPr>
                                  <a:rPr lang="en-US" sz="1200" b="0" i="0" smtClean="0">
                                    <a:effectLst/>
                                    <a:latin typeface="Cambria Math" panose="02040503050406030204" pitchFamily="18" charset="0"/>
                                  </a:rPr>
                                  <m:t>Y</m:t>
                                </m:r>
                                <m:r>
                                  <a:rPr lang="en-US" sz="1200" b="0" i="0" smtClean="0">
                                    <a:effectLst/>
                                    <a:latin typeface="Cambria Math" panose="02040503050406030204" pitchFamily="18" charset="0"/>
                                  </a:rPr>
                                  <m:t> −</m:t>
                                </m:r>
                                <m:r>
                                  <m:rPr>
                                    <m:sty m:val="p"/>
                                  </m:rPr>
                                  <a:rPr lang="en-US" sz="1200" b="0" i="0" smtClean="0">
                                    <a:effectLst/>
                                    <a:latin typeface="Cambria Math" panose="02040503050406030204" pitchFamily="18" charset="0"/>
                                  </a:rPr>
                                  <m:t>Grounded</m:t>
                                </m:r>
                                <m:r>
                                  <a:rPr lang="en-US" sz="1200" b="0" i="0" smtClean="0">
                                    <a:effectLst/>
                                    <a:latin typeface="Cambria Math" panose="02040503050406030204" pitchFamily="18" charset="0"/>
                                  </a:rPr>
                                  <m:t> </m:t>
                                </m:r>
                                <m:r>
                                  <m:rPr>
                                    <m:sty m:val="p"/>
                                  </m:rPr>
                                  <a:rPr lang="en-US" sz="1200" b="0" i="0" smtClean="0">
                                    <a:effectLst/>
                                    <a:latin typeface="Cambria Math" panose="02040503050406030204" pitchFamily="18" charset="0"/>
                                  </a:rPr>
                                  <m:t>Y</m:t>
                                </m:r>
                              </m:oMath>
                            </m:oMathPara>
                          </a14:m>
                          <a:endParaRPr lang="en-US" sz="1200" b="0" i="0" dirty="0">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313249"/>
                      </a:ext>
                    </a:extLst>
                  </a:tr>
                  <a:tr h="649402">
                    <a:tc>
                      <a:txBody>
                        <a:bodyPr/>
                        <a:lstStyle/>
                        <a:p>
                          <a:pPr algn="ctr"/>
                          <a14:m>
                            <m:oMathPara xmlns:m="http://schemas.openxmlformats.org/officeDocument/2006/math">
                              <m:oMathParaPr>
                                <m:jc m:val="centerGroup"/>
                              </m:oMathParaPr>
                              <m:oMath xmlns:m="http://schemas.openxmlformats.org/officeDocument/2006/math">
                                <m:r>
                                  <a:rPr lang="en-US" sz="1400" b="0" i="1" smtClean="0">
                                    <a:effectLst/>
                                    <a:latin typeface="Cambria Math" panose="02040503050406030204" pitchFamily="18" charset="0"/>
                                  </a:rPr>
                                  <m:t>[</m:t>
                                </m:r>
                                <m:sSub>
                                  <m:sSubPr>
                                    <m:ctrlPr>
                                      <a:rPr lang="en-US" sz="1400" b="0" i="1" smtClean="0">
                                        <a:effectLst/>
                                        <a:latin typeface="Cambria Math" panose="02040503050406030204" pitchFamily="18" charset="0"/>
                                      </a:rPr>
                                    </m:ctrlPr>
                                  </m:sSubPr>
                                  <m:e>
                                    <m:r>
                                      <a:rPr lang="en-US" sz="1400" b="0" i="1" smtClean="0">
                                        <a:effectLst/>
                                        <a:latin typeface="Cambria Math" panose="02040503050406030204" pitchFamily="18" charset="0"/>
                                      </a:rPr>
                                      <m:t>𝑎</m:t>
                                    </m:r>
                                  </m:e>
                                  <m:sub>
                                    <m:r>
                                      <a:rPr lang="en-US" sz="1400" b="0" i="1" smtClean="0">
                                        <a:effectLst/>
                                        <a:latin typeface="Cambria Math" panose="02040503050406030204" pitchFamily="18" charset="0"/>
                                      </a:rPr>
                                      <m:t>𝑡</m:t>
                                    </m:r>
                                  </m:sub>
                                </m:sSub>
                                <m:r>
                                  <a:rPr lang="en-US" sz="1400" b="0" i="1" smtClean="0">
                                    <a:effectLst/>
                                    <a:latin typeface="Cambria Math" panose="02040503050406030204" pitchFamily="18" charset="0"/>
                                  </a:rPr>
                                  <m:t>]</m:t>
                                </m:r>
                              </m:oMath>
                            </m:oMathPara>
                          </a14:m>
                          <a:endParaRPr lang="en-US" sz="14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US" sz="1200" b="0" i="1" smtClean="0">
                                    <a:effectLst/>
                                    <a:latin typeface="Cambria Math" panose="02040503050406030204" pitchFamily="18" charset="0"/>
                                  </a:rPr>
                                  <m:t>−</m:t>
                                </m:r>
                                <m:f>
                                  <m:fPr>
                                    <m:ctrlPr>
                                      <a:rPr lang="en-US" sz="1200" b="0" i="1" smtClean="0">
                                        <a:effectLst/>
                                        <a:latin typeface="Cambria Math" panose="02040503050406030204" pitchFamily="18" charset="0"/>
                                      </a:rPr>
                                    </m:ctrlPr>
                                  </m:fPr>
                                  <m:num>
                                    <m:sSub>
                                      <m:sSubPr>
                                        <m:ctrlPr>
                                          <a:rPr lang="en-US" sz="1200" b="0" i="1" smtClean="0">
                                            <a:effectLst/>
                                            <a:latin typeface="Cambria Math" panose="02040503050406030204" pitchFamily="18" charset="0"/>
                                          </a:rPr>
                                        </m:ctrlPr>
                                      </m:sSubPr>
                                      <m:e>
                                        <m:r>
                                          <a:rPr lang="en-US" sz="1200" b="0" i="1" smtClean="0">
                                            <a:effectLst/>
                                            <a:latin typeface="Cambria Math" panose="02040503050406030204" pitchFamily="18" charset="0"/>
                                          </a:rPr>
                                          <m:t>𝑛</m:t>
                                        </m:r>
                                      </m:e>
                                      <m:sub>
                                        <m:r>
                                          <a:rPr lang="en-US" sz="1200" b="0" i="1" smtClean="0">
                                            <a:effectLst/>
                                            <a:latin typeface="Cambria Math" panose="02040503050406030204" pitchFamily="18" charset="0"/>
                                          </a:rPr>
                                          <m:t>𝑡</m:t>
                                        </m:r>
                                      </m:sub>
                                    </m:sSub>
                                  </m:num>
                                  <m:den>
                                    <m:r>
                                      <a:rPr lang="en-US" sz="1200" b="0" i="1" smtClean="0">
                                        <a:effectLst/>
                                        <a:latin typeface="Cambria Math" panose="02040503050406030204" pitchFamily="18" charset="0"/>
                                      </a:rPr>
                                      <m:t>3</m:t>
                                    </m:r>
                                  </m:den>
                                </m:f>
                                <m:d>
                                  <m:dPr>
                                    <m:begChr m:val="["/>
                                    <m:endChr m:val="]"/>
                                    <m:ctrlPr>
                                      <a:rPr lang="en-US" sz="1200" b="0" i="1" smtClean="0">
                                        <a:effectLst/>
                                        <a:latin typeface="Cambria Math" panose="02040503050406030204" pitchFamily="18" charset="0"/>
                                      </a:rPr>
                                    </m:ctrlPr>
                                  </m:dPr>
                                  <m:e>
                                    <m:m>
                                      <m:mPr>
                                        <m:mcs>
                                          <m:mc>
                                            <m:mcPr>
                                              <m:count m:val="3"/>
                                              <m:mcJc m:val="center"/>
                                            </m:mcPr>
                                          </m:mc>
                                        </m:mcs>
                                        <m:ctrlPr>
                                          <a:rPr lang="en-US" sz="1200" b="0" i="1" smtClean="0">
                                            <a:effectLst/>
                                            <a:latin typeface="Cambria Math" panose="02040503050406030204" pitchFamily="18" charset="0"/>
                                          </a:rPr>
                                        </m:ctrlPr>
                                      </m:mPr>
                                      <m:mr>
                                        <m:e>
                                          <m:r>
                                            <m:rPr>
                                              <m:brk m:alnAt="7"/>
                                            </m:rPr>
                                            <a:rPr lang="en-US" sz="1200" b="0" i="1" smtClean="0">
                                              <a:effectLst/>
                                              <a:latin typeface="Cambria Math" panose="02040503050406030204" pitchFamily="18" charset="0"/>
                                            </a:rPr>
                                            <m:t>0</m:t>
                                          </m:r>
                                        </m:e>
                                        <m:e>
                                          <m:r>
                                            <a:rPr lang="en-US" sz="1200" b="0" i="1" smtClean="0">
                                              <a:effectLst/>
                                              <a:latin typeface="Cambria Math" panose="02040503050406030204" pitchFamily="18" charset="0"/>
                                            </a:rPr>
                                            <m:t>2</m:t>
                                          </m:r>
                                        </m:e>
                                        <m:e>
                                          <m:r>
                                            <a:rPr lang="en-US" sz="1200" b="0" i="1" smtClean="0">
                                              <a:effectLst/>
                                              <a:latin typeface="Cambria Math" panose="02040503050406030204" pitchFamily="18" charset="0"/>
                                            </a:rPr>
                                            <m:t>1</m:t>
                                          </m:r>
                                        </m:e>
                                      </m:mr>
                                      <m:mr>
                                        <m:e>
                                          <m:r>
                                            <a:rPr lang="en-US" sz="1200" b="0" i="1" smtClean="0">
                                              <a:effectLst/>
                                              <a:latin typeface="Cambria Math" panose="02040503050406030204" pitchFamily="18" charset="0"/>
                                            </a:rPr>
                                            <m:t>1</m:t>
                                          </m:r>
                                        </m:e>
                                        <m:e>
                                          <m:r>
                                            <a:rPr lang="en-US" sz="1200" b="0" i="1" smtClean="0">
                                              <a:effectLst/>
                                              <a:latin typeface="Cambria Math" panose="02040503050406030204" pitchFamily="18" charset="0"/>
                                            </a:rPr>
                                            <m:t>0</m:t>
                                          </m:r>
                                        </m:e>
                                        <m:e>
                                          <m:r>
                                            <a:rPr lang="en-US" sz="1200" b="0" i="1" smtClean="0">
                                              <a:effectLst/>
                                              <a:latin typeface="Cambria Math" panose="02040503050406030204" pitchFamily="18" charset="0"/>
                                            </a:rPr>
                                            <m:t>2</m:t>
                                          </m:r>
                                        </m:e>
                                      </m:mr>
                                      <m:mr>
                                        <m:e>
                                          <m:r>
                                            <a:rPr lang="en-US" sz="1200" b="0" i="1" smtClean="0">
                                              <a:effectLst/>
                                              <a:latin typeface="Cambria Math" panose="02040503050406030204" pitchFamily="18" charset="0"/>
                                            </a:rPr>
                                            <m:t>2</m:t>
                                          </m:r>
                                        </m:e>
                                        <m:e>
                                          <m:r>
                                            <a:rPr lang="en-US" sz="1200" b="0" i="1" smtClean="0">
                                              <a:effectLst/>
                                              <a:latin typeface="Cambria Math" panose="02040503050406030204" pitchFamily="18" charset="0"/>
                                            </a:rPr>
                                            <m:t>1</m:t>
                                          </m:r>
                                        </m:e>
                                        <m:e>
                                          <m:r>
                                            <a:rPr lang="en-US" sz="1200" b="0" i="1" smtClean="0">
                                              <a:effectLst/>
                                              <a:latin typeface="Cambria Math" panose="02040503050406030204" pitchFamily="18" charset="0"/>
                                            </a:rPr>
                                            <m:t>0</m:t>
                                          </m:r>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f>
                                  <m:f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num>
                                  <m:den>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den>
                                </m:f>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4088297"/>
                      </a:ext>
                    </a:extLst>
                  </a:tr>
                  <a:tr h="68314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effectLst/>
                                    <a:latin typeface="Cambria Math" panose="02040503050406030204" pitchFamily="18" charset="0"/>
                                  </a:rPr>
                                  <m:t>[</m:t>
                                </m:r>
                                <m:sSub>
                                  <m:sSubPr>
                                    <m:ctrlPr>
                                      <a:rPr lang="en-US" sz="1400" b="0" i="1" smtClean="0">
                                        <a:effectLst/>
                                        <a:latin typeface="Cambria Math" panose="02040503050406030204" pitchFamily="18" charset="0"/>
                                      </a:rPr>
                                    </m:ctrlPr>
                                  </m:sSubPr>
                                  <m:e>
                                    <m:r>
                                      <a:rPr lang="en-US" sz="1400" b="0" i="1" smtClean="0">
                                        <a:effectLst/>
                                        <a:latin typeface="Cambria Math" panose="02040503050406030204" pitchFamily="18" charset="0"/>
                                      </a:rPr>
                                      <m:t>𝑏</m:t>
                                    </m:r>
                                  </m:e>
                                  <m:sub>
                                    <m:r>
                                      <a:rPr lang="en-US" sz="1400" b="0" i="1" smtClean="0">
                                        <a:effectLst/>
                                        <a:latin typeface="Cambria Math" panose="02040503050406030204" pitchFamily="18" charset="0"/>
                                      </a:rPr>
                                      <m:t>𝑡</m:t>
                                    </m:r>
                                  </m:sub>
                                </m:sSub>
                                <m:r>
                                  <a:rPr lang="en-US" sz="1400" b="0" i="1" smtClean="0">
                                    <a:effectLst/>
                                    <a:latin typeface="Cambria Math" panose="02040503050406030204" pitchFamily="18" charset="0"/>
                                  </a:rPr>
                                  <m:t>]</m:t>
                                </m:r>
                              </m:oMath>
                            </m:oMathPara>
                          </a14:m>
                          <a:endParaRPr lang="en-US" sz="14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f>
                                  <m:f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num>
                                  <m:den>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den>
                                </m:f>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r>
                                            <m:rPr>
                                              <m:brk m:alnAt="7"/>
                                            </m:r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𝑏</m:t>
                                                  </m:r>
                                                </m:sub>
                                              </m:sSub>
                                            </m:sub>
                                          </m:sSub>
                                        </m:e>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𝑐</m:t>
                                                  </m:r>
                                                </m:sub>
                                              </m:sSub>
                                            </m:sub>
                                          </m:sSub>
                                        </m:e>
                                      </m:mr>
                                      <m:mr>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𝑎</m:t>
                                                  </m:r>
                                                </m:sub>
                                              </m:sSub>
                                            </m:sub>
                                          </m:sSub>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𝑐</m:t>
                                                  </m:r>
                                                </m:sub>
                                              </m:sSub>
                                            </m:sub>
                                          </m:sSub>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𝑎</m:t>
                                                  </m:r>
                                                </m:sub>
                                              </m:sSub>
                                            </m:sub>
                                          </m:sSub>
                                        </m:e>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𝑏</m:t>
                                                  </m:r>
                                                </m:sub>
                                              </m:sSub>
                                            </m:sub>
                                          </m:sSub>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f>
                                  <m:f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num>
                                  <m:den>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den>
                                </m:f>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𝑎</m:t>
                                                  </m:r>
                                                </m:sub>
                                              </m:sSub>
                                            </m:sub>
                                          </m:sSub>
                                        </m:e>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𝑏</m:t>
                                                  </m:r>
                                                </m:sub>
                                              </m:sSub>
                                            </m:sub>
                                          </m:sSub>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𝑏</m:t>
                                                  </m:r>
                                                </m:sub>
                                              </m:sSub>
                                            </m:sub>
                                          </m:sSub>
                                        </m:e>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𝑐</m:t>
                                                  </m:r>
                                                </m:sub>
                                              </m:sSub>
                                            </m:sub>
                                          </m:sSub>
                                        </m:e>
                                      </m:mr>
                                      <m:mr>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𝑎</m:t>
                                                  </m:r>
                                                </m:sub>
                                              </m:sSub>
                                            </m:sub>
                                          </m:sSub>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𝑐</m:t>
                                                  </m:r>
                                                </m:sub>
                                              </m:sSub>
                                            </m:sub>
                                          </m:sSub>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f>
                                  <m:f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num>
                                  <m:den>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den>
                                </m:f>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𝑎𝑏</m:t>
                                                  </m:r>
                                                </m:sub>
                                              </m:sSub>
                                            </m:sub>
                                          </m:sSub>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𝑎𝑏</m:t>
                                                  </m:r>
                                                </m:sub>
                                              </m:sSub>
                                            </m:sub>
                                          </m:sSub>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𝑏𝑐</m:t>
                                                  </m:r>
                                                </m:sub>
                                              </m:sSub>
                                            </m:sub>
                                          </m:sSub>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𝑏𝑐</m:t>
                                                  </m:r>
                                                </m:sub>
                                              </m:sSub>
                                            </m:sub>
                                          </m:sSub>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𝑐𝑎</m:t>
                                                  </m:r>
                                                </m:sub>
                                              </m:sSub>
                                            </m:sub>
                                          </m:sSub>
                                        </m:e>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𝑐𝑎</m:t>
                                                  </m:r>
                                                </m:sub>
                                              </m:sSub>
                                            </m:sub>
                                          </m:sSub>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𝑎</m:t>
                                                  </m:r>
                                                </m:sub>
                                              </m:sSub>
                                            </m:sub>
                                          </m:sSub>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𝑏</m:t>
                                                  </m:r>
                                                </m:sub>
                                              </m:sSub>
                                            </m:sub>
                                          </m:sSub>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𝑐</m:t>
                                                      </m:r>
                                                    </m:sub>
                                                  </m:sSub>
                                                </m:sub>
                                              </m:sSub>
                                            </m:sub>
                                          </m:sSub>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2659896"/>
                      </a:ext>
                    </a:extLst>
                  </a:tr>
                  <a:tr h="41231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effectLst/>
                                    <a:latin typeface="Cambria Math" panose="02040503050406030204" pitchFamily="18" charset="0"/>
                                  </a:rPr>
                                  <m:t>[</m:t>
                                </m:r>
                                <m:sSub>
                                  <m:sSubPr>
                                    <m:ctrlPr>
                                      <a:rPr lang="en-US" sz="1400" b="0" i="1" smtClean="0">
                                        <a:effectLst/>
                                        <a:latin typeface="Cambria Math" panose="02040503050406030204" pitchFamily="18" charset="0"/>
                                      </a:rPr>
                                    </m:ctrlPr>
                                  </m:sSubPr>
                                  <m:e>
                                    <m:r>
                                      <a:rPr lang="en-US" sz="1400" b="0" i="1" smtClean="0">
                                        <a:effectLst/>
                                        <a:latin typeface="Cambria Math" panose="02040503050406030204" pitchFamily="18" charset="0"/>
                                      </a:rPr>
                                      <m:t>𝑐</m:t>
                                    </m:r>
                                  </m:e>
                                  <m:sub>
                                    <m:r>
                                      <a:rPr lang="en-US" sz="1400" b="0" i="1" smtClean="0">
                                        <a:effectLst/>
                                        <a:latin typeface="Cambria Math" panose="02040503050406030204" pitchFamily="18" charset="0"/>
                                      </a:rPr>
                                      <m:t>𝑡</m:t>
                                    </m:r>
                                  </m:sub>
                                </m:sSub>
                                <m:r>
                                  <a:rPr lang="en-US" sz="1400" b="0" i="1" smtClean="0">
                                    <a:effectLst/>
                                    <a:latin typeface="Cambria Math" panose="02040503050406030204" pitchFamily="18" charset="0"/>
                                  </a:rPr>
                                  <m:t>]</m:t>
                                </m:r>
                              </m:oMath>
                            </m:oMathPara>
                          </a14:m>
                          <a:endParaRPr lang="en-US" sz="14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2455367"/>
                      </a:ext>
                    </a:extLst>
                  </a:tr>
                  <a:tr h="52779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effectLst/>
                                    <a:latin typeface="Cambria Math" panose="02040503050406030204" pitchFamily="18" charset="0"/>
                                  </a:rPr>
                                  <m:t>[</m:t>
                                </m:r>
                                <m:sSub>
                                  <m:sSubPr>
                                    <m:ctrlPr>
                                      <a:rPr lang="en-US" sz="1400" b="0" i="1" smtClean="0">
                                        <a:effectLst/>
                                        <a:latin typeface="Cambria Math" panose="02040503050406030204" pitchFamily="18" charset="0"/>
                                      </a:rPr>
                                    </m:ctrlPr>
                                  </m:sSubPr>
                                  <m:e>
                                    <m:r>
                                      <a:rPr lang="en-US" sz="1400" b="0" i="1" smtClean="0">
                                        <a:effectLst/>
                                        <a:latin typeface="Cambria Math" panose="02040503050406030204" pitchFamily="18" charset="0"/>
                                      </a:rPr>
                                      <m:t>𝑑</m:t>
                                    </m:r>
                                  </m:e>
                                  <m:sub>
                                    <m:r>
                                      <a:rPr lang="en-US" sz="1400" b="0" i="1" smtClean="0">
                                        <a:effectLst/>
                                        <a:latin typeface="Cambria Math" panose="02040503050406030204" pitchFamily="18" charset="0"/>
                                      </a:rPr>
                                      <m:t>𝑡</m:t>
                                    </m:r>
                                  </m:sub>
                                </m:sSub>
                                <m:r>
                                  <a:rPr lang="en-US" sz="1400" b="0" i="1" smtClean="0">
                                    <a:effectLst/>
                                    <a:latin typeface="Cambria Math" panose="02040503050406030204" pitchFamily="18" charset="0"/>
                                  </a:rPr>
                                  <m:t>]</m:t>
                                </m:r>
                              </m:oMath>
                            </m:oMathPara>
                          </a14:m>
                          <a:endParaRPr lang="en-US" sz="14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f>
                                  <m:f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num>
                                  <m:den>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den>
                                </m:f>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f>
                                  <m:f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num>
                                  <m:den>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den>
                                </m:f>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f>
                                  <m:f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num>
                                  <m:den>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den>
                                </m:f>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f>
                                  <m:f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num>
                                  <m:den>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den>
                                </m:f>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6569479"/>
                      </a:ext>
                    </a:extLst>
                  </a:tr>
                  <a:tr h="63847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effectLst/>
                                    <a:latin typeface="Cambria Math" panose="02040503050406030204" pitchFamily="18" charset="0"/>
                                  </a:rPr>
                                  <m:t>[</m:t>
                                </m:r>
                                <m:sSub>
                                  <m:sSubPr>
                                    <m:ctrlPr>
                                      <a:rPr lang="en-US" sz="1400" b="0" i="1" smtClean="0">
                                        <a:effectLst/>
                                        <a:latin typeface="Cambria Math" panose="02040503050406030204" pitchFamily="18" charset="0"/>
                                      </a:rPr>
                                    </m:ctrlPr>
                                  </m:sSubPr>
                                  <m:e>
                                    <m:r>
                                      <a:rPr lang="en-US" sz="1400" b="0" i="1" smtClean="0">
                                        <a:effectLst/>
                                        <a:latin typeface="Cambria Math" panose="02040503050406030204" pitchFamily="18" charset="0"/>
                                      </a:rPr>
                                      <m:t>𝐴</m:t>
                                    </m:r>
                                  </m:e>
                                  <m:sub>
                                    <m:r>
                                      <a:rPr lang="en-US" sz="1400" b="0" i="1" smtClean="0">
                                        <a:effectLst/>
                                        <a:latin typeface="Cambria Math" panose="02040503050406030204" pitchFamily="18" charset="0"/>
                                      </a:rPr>
                                      <m:t>𝑡</m:t>
                                    </m:r>
                                  </m:sub>
                                </m:sSub>
                                <m:r>
                                  <a:rPr lang="en-US" sz="1400" b="0" i="1" smtClean="0">
                                    <a:effectLst/>
                                    <a:latin typeface="Cambria Math" panose="02040503050406030204" pitchFamily="18" charset="0"/>
                                  </a:rPr>
                                  <m:t>]</m:t>
                                </m:r>
                              </m:oMath>
                            </m:oMathPara>
                          </a14:m>
                          <a:endParaRPr lang="en-US" sz="14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f>
                                  <m:f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num>
                                  <m:den>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den>
                                </m:f>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num>
                                  <m:den>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den>
                                </m:f>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mr>
                                    </m:m>
                                  </m:e>
                                </m:d>
                              </m:oMath>
                            </m:oMathPara>
                          </a14:m>
                          <a:endPar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f>
                                  <m:f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num>
                                  <m:den>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den>
                                </m:f>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f>
                                  <m:f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num>
                                  <m:den>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den>
                                </m:f>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1363328"/>
                      </a:ext>
                    </a:extLst>
                  </a:tr>
                  <a:tr h="73152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effectLst/>
                                    <a:latin typeface="Cambria Math" panose="02040503050406030204" pitchFamily="18" charset="0"/>
                                  </a:rPr>
                                  <m:t>[</m:t>
                                </m:r>
                                <m:sSub>
                                  <m:sSubPr>
                                    <m:ctrlPr>
                                      <a:rPr lang="en-US" sz="1400" b="0" i="1" smtClean="0">
                                        <a:effectLst/>
                                        <a:latin typeface="Cambria Math" panose="02040503050406030204" pitchFamily="18" charset="0"/>
                                      </a:rPr>
                                    </m:ctrlPr>
                                  </m:sSubPr>
                                  <m:e>
                                    <m:r>
                                      <a:rPr lang="en-US" sz="1400" b="0" i="1" smtClean="0">
                                        <a:effectLst/>
                                        <a:latin typeface="Cambria Math" panose="02040503050406030204" pitchFamily="18" charset="0"/>
                                      </a:rPr>
                                      <m:t>𝐵</m:t>
                                    </m:r>
                                  </m:e>
                                  <m:sub>
                                    <m:r>
                                      <a:rPr lang="en-US" sz="1400" b="0" i="1" smtClean="0">
                                        <a:effectLst/>
                                        <a:latin typeface="Cambria Math" panose="02040503050406030204" pitchFamily="18" charset="0"/>
                                      </a:rPr>
                                      <m:t>𝑡</m:t>
                                    </m:r>
                                  </m:sub>
                                </m:sSub>
                                <m:r>
                                  <a:rPr lang="en-US" sz="1400" b="0" i="1" smtClean="0">
                                    <a:effectLst/>
                                    <a:latin typeface="Cambria Math" panose="02040503050406030204" pitchFamily="18" charset="0"/>
                                  </a:rPr>
                                  <m:t>]</m:t>
                                </m:r>
                              </m:oMath>
                            </m:oMathPara>
                          </a14:m>
                          <a:endParaRPr lang="en-US" sz="14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𝑎</m:t>
                                                  </m:r>
                                                </m:sub>
                                              </m:sSub>
                                            </m:sub>
                                          </m:sSub>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𝑏</m:t>
                                                  </m:r>
                                                </m:sub>
                                              </m:sSub>
                                            </m:sub>
                                          </m:sSub>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𝑐</m:t>
                                                  </m:r>
                                                </m:sub>
                                              </m:sSub>
                                            </m:sub>
                                          </m:sSub>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US" sz="1200" b="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14:m>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𝑎𝑏𝑐</m:t>
                                      </m:r>
                                    </m:sub>
                                  </m:sSub>
                                </m:sub>
                              </m:sSub>
                            </m:oMath>
                          </a14:m>
                          <a:r>
                            <a:rPr lang="en-US" sz="1200" dirty="0">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f>
                                  <m:f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num>
                                  <m:den>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9</m:t>
                                    </m:r>
                                  </m:den>
                                </m:f>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r>
                                            <m:rPr>
                                              <m:brk m:alnAt="7"/>
                                            </m:r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𝑎𝑏</m:t>
                                                  </m:r>
                                                </m:sub>
                                              </m:sSub>
                                            </m:sub>
                                          </m:s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𝑏𝑐</m:t>
                                                  </m:r>
                                                </m:sub>
                                              </m:sSub>
                                            </m:sub>
                                          </m:sSub>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𝑏𝑐</m:t>
                                                  </m:r>
                                                </m:sub>
                                              </m:sSub>
                                            </m:sub>
                                          </m:s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𝑎𝑏</m:t>
                                                  </m:r>
                                                </m:sub>
                                              </m:sSub>
                                            </m:sub>
                                          </m:sSub>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m:rPr>
                                              <m:brk m:alnAt="7"/>
                                            </m:r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𝑏𝑐</m:t>
                                                  </m:r>
                                                </m:sub>
                                              </m:sSub>
                                            </m:sub>
                                          </m:s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𝑐𝑎</m:t>
                                                  </m:r>
                                                </m:sub>
                                              </m:sSub>
                                            </m:sub>
                                          </m:sSub>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4</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𝑏𝑐</m:t>
                                                  </m:r>
                                                </m:sub>
                                              </m:sSub>
                                            </m:sub>
                                          </m:s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𝑐𝑎</m:t>
                                                  </m:r>
                                                </m:sub>
                                              </m:sSub>
                                            </m:sub>
                                          </m:sSub>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𝑎𝑏</m:t>
                                                  </m:r>
                                                </m:sub>
                                              </m:sSub>
                                            </m:sub>
                                          </m:s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−4</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𝑐𝑎</m:t>
                                                  </m:r>
                                                </m:sub>
                                              </m:sSub>
                                            </m:sub>
                                          </m:sSub>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𝑎𝑏</m:t>
                                                  </m:r>
                                                </m:sub>
                                              </m:sSub>
                                            </m:sub>
                                          </m:s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𝑐𝑎</m:t>
                                                  </m:r>
                                                </m:sub>
                                              </m:sSub>
                                            </m:sub>
                                          </m:sSub>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14:m>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𝑎𝑏𝑐</m:t>
                                      </m:r>
                                    </m:sub>
                                  </m:sSub>
                                </m:sub>
                              </m:sSub>
                            </m:oMath>
                          </a14:m>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3684363"/>
                      </a:ext>
                    </a:extLst>
                  </a:tr>
                  <a:tr h="73152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oMath>
                            </m:oMathPara>
                          </a14:m>
                          <a:endParaRPr lang="en-US" sz="14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f>
                                  <m:f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𝑉𝐿</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𝐿</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𝑟𝑎𝑡𝑒𝑑</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𝑝𝑟𝑖𝑚𝑎𝑟𝑦</m:t>
                                        </m:r>
                                      </m:sub>
                                    </m:sSub>
                                  </m:num>
                                  <m:den>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𝑉𝐿</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𝑁</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𝑟𝑎𝑡𝑒𝑑</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𝑠𝑒𝑐𝑜𝑛𝑑𝑎𝑟𝑦</m:t>
                                        </m:r>
                                      </m:sub>
                                    </m:sSub>
                                  </m:den>
                                </m:f>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f>
                                  <m:f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𝑉𝐿</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𝐿</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𝑟𝑎𝑡𝑒𝑑</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𝑝𝑟𝑖𝑚𝑎𝑟𝑦</m:t>
                                        </m:r>
                                      </m:sub>
                                    </m:sSub>
                                  </m:num>
                                  <m:den>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𝑉𝐿</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𝑁</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𝑟𝑎𝑡𝑒𝑑</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𝑠𝑒𝑐𝑜𝑛𝑑𝑎𝑟𝑦</m:t>
                                        </m:r>
                                      </m:sub>
                                    </m:sSub>
                                  </m:den>
                                </m:f>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f>
                                  <m:f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𝑉𝐿</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𝑁</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𝑟𝑎𝑡𝑒𝑑</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𝑝𝑟𝑖𝑚𝑎𝑟𝑦</m:t>
                                        </m:r>
                                      </m:sub>
                                    </m:sSub>
                                  </m:num>
                                  <m:den>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𝑉𝐿𝐿</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𝑟𝑎𝑡𝑒𝑑</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𝑠𝑒𝑐𝑜𝑛𝑑𝑎𝑟𝑦</m:t>
                                        </m:r>
                                      </m:sub>
                                    </m:sSub>
                                  </m:den>
                                </m:f>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𝑉𝐿</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𝑁</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𝑟𝑎𝑡𝑒𝑑</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𝑝𝑟𝑖𝑚𝑎𝑟𝑦</m:t>
                                        </m:r>
                                      </m:sub>
                                    </m:sSub>
                                  </m:num>
                                  <m:den>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𝑉𝐿𝑁</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𝑟𝑎𝑡𝑒𝑑</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𝑠𝑒𝑐𝑜𝑛𝑑𝑎𝑟𝑦</m:t>
                                        </m:r>
                                      </m:sub>
                                    </m:sSub>
                                  </m:den>
                                </m:f>
                              </m:oMath>
                            </m:oMathPara>
                          </a14:m>
                          <a:endPar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5232870"/>
                      </a:ext>
                    </a:extLst>
                  </a:tr>
                </a:tbl>
              </a:graphicData>
            </a:graphic>
          </p:graphicFrame>
        </mc:Choice>
        <mc:Fallback xmlns="">
          <p:graphicFrame>
            <p:nvGraphicFramePr>
              <p:cNvPr id="6" name="Table 5"/>
              <p:cNvGraphicFramePr>
                <a:graphicFrameLocks noGrp="1"/>
              </p:cNvGraphicFramePr>
              <p:nvPr/>
            </p:nvGraphicFramePr>
            <p:xfrm>
              <a:off x="76200" y="905078"/>
              <a:ext cx="8915399" cy="5114722"/>
            </p:xfrm>
            <a:graphic>
              <a:graphicData uri="http://schemas.openxmlformats.org/drawingml/2006/table">
                <a:tbl>
                  <a:tblPr>
                    <a:tableStyleId>{5C22544A-7EE6-4342-B048-85BDC9FD1C3A}</a:tableStyleId>
                  </a:tblPr>
                  <a:tblGrid>
                    <a:gridCol w="457200">
                      <a:extLst>
                        <a:ext uri="{9D8B030D-6E8A-4147-A177-3AD203B41FA5}">
                          <a16:colId xmlns:a16="http://schemas.microsoft.com/office/drawing/2014/main" val="3712091230"/>
                        </a:ext>
                      </a:extLst>
                    </a:gridCol>
                    <a:gridCol w="1752600">
                      <a:extLst>
                        <a:ext uri="{9D8B030D-6E8A-4147-A177-3AD203B41FA5}">
                          <a16:colId xmlns:a16="http://schemas.microsoft.com/office/drawing/2014/main" val="794165553"/>
                        </a:ext>
                      </a:extLst>
                    </a:gridCol>
                    <a:gridCol w="1676400">
                      <a:extLst>
                        <a:ext uri="{9D8B030D-6E8A-4147-A177-3AD203B41FA5}">
                          <a16:colId xmlns:a16="http://schemas.microsoft.com/office/drawing/2014/main" val="888564319"/>
                        </a:ext>
                      </a:extLst>
                    </a:gridCol>
                    <a:gridCol w="2667000">
                      <a:extLst>
                        <a:ext uri="{9D8B030D-6E8A-4147-A177-3AD203B41FA5}">
                          <a16:colId xmlns:a16="http://schemas.microsoft.com/office/drawing/2014/main" val="1943706435"/>
                        </a:ext>
                      </a:extLst>
                    </a:gridCol>
                    <a:gridCol w="2362199">
                      <a:extLst>
                        <a:ext uri="{9D8B030D-6E8A-4147-A177-3AD203B41FA5}">
                          <a16:colId xmlns:a16="http://schemas.microsoft.com/office/drawing/2014/main" val="707433363"/>
                        </a:ext>
                      </a:extLst>
                    </a:gridCol>
                  </a:tblGrid>
                  <a:tr h="487680">
                    <a:tc>
                      <a:txBody>
                        <a:bodyPr/>
                        <a:lstStyle/>
                        <a:p>
                          <a:pPr algn="ctr"/>
                          <a:endParaRPr lang="en-US" sz="16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6389" t="-1250" r="-382986" b="-9525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32364" t="-1250" r="-301091" b="-9525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46224" t="-1250" r="-89474" b="-9525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77320" t="-1250" r="-773" b="-952500"/>
                          </a:stretch>
                        </a:blipFill>
                      </a:tcPr>
                    </a:tc>
                    <a:extLst>
                      <a:ext uri="{0D108BD9-81ED-4DB2-BD59-A6C34878D82A}">
                        <a16:rowId xmlns:a16="http://schemas.microsoft.com/office/drawing/2014/main" val="154313249"/>
                      </a:ext>
                    </a:extLst>
                  </a:tr>
                  <a:tr h="672719">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333" t="-72973" r="-1854667" b="-586486"/>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6389" t="-72973" r="-382986" b="-586486"/>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32364" t="-72973" r="-301091" b="-586486"/>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46224" t="-72973" r="-89474" b="-586486"/>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77320" t="-72973" r="-773" b="-586486"/>
                          </a:stretch>
                        </a:blipFill>
                      </a:tcPr>
                    </a:tc>
                    <a:extLst>
                      <a:ext uri="{0D108BD9-81ED-4DB2-BD59-A6C34878D82A}">
                        <a16:rowId xmlns:a16="http://schemas.microsoft.com/office/drawing/2014/main" val="1124088297"/>
                      </a:ext>
                    </a:extLst>
                  </a:tr>
                  <a:tr h="702564">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333" t="-166957" r="-1854667" b="-466087"/>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6389" t="-166957" r="-382986" b="-466087"/>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32364" t="-166957" r="-301091" b="-466087"/>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46224" t="-166957" r="-89474" b="-466087"/>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77320" t="-166957" r="-773" b="-466087"/>
                          </a:stretch>
                        </a:blipFill>
                      </a:tcPr>
                    </a:tc>
                    <a:extLst>
                      <a:ext uri="{0D108BD9-81ED-4DB2-BD59-A6C34878D82A}">
                        <a16:rowId xmlns:a16="http://schemas.microsoft.com/office/drawing/2014/main" val="802659896"/>
                      </a:ext>
                    </a:extLst>
                  </a:tr>
                  <a:tr h="57512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333" t="-326596" r="-1854667" b="-470213"/>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6389" t="-326596" r="-382986" b="-470213"/>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32364" t="-326596" r="-301091" b="-470213"/>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46224" t="-326596" r="-89474" b="-470213"/>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77320" t="-326596" r="-773" b="-470213"/>
                          </a:stretch>
                        </a:blipFill>
                      </a:tcPr>
                    </a:tc>
                    <a:extLst>
                      <a:ext uri="{0D108BD9-81ED-4DB2-BD59-A6C34878D82A}">
                        <a16:rowId xmlns:a16="http://schemas.microsoft.com/office/drawing/2014/main" val="1452455367"/>
                      </a:ext>
                    </a:extLst>
                  </a:tr>
                  <a:tr h="57512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333" t="-422105" r="-1854667" b="-365263"/>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6389" t="-422105" r="-382986" b="-365263"/>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32364" t="-422105" r="-301091" b="-365263"/>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46224" t="-422105" r="-89474" b="-365263"/>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77320" t="-422105" r="-773" b="-365263"/>
                          </a:stretch>
                        </a:blipFill>
                      </a:tcPr>
                    </a:tc>
                    <a:extLst>
                      <a:ext uri="{0D108BD9-81ED-4DB2-BD59-A6C34878D82A}">
                        <a16:rowId xmlns:a16="http://schemas.microsoft.com/office/drawing/2014/main" val="2296569479"/>
                      </a:ext>
                    </a:extLst>
                  </a:tr>
                  <a:tr h="638479">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333" t="-472381" r="-1854667" b="-230476"/>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6389" t="-472381" r="-382986" b="-230476"/>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32364" t="-472381" r="-301091" b="-230476"/>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46224" t="-472381" r="-89474" b="-230476"/>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77320" t="-472381" r="-773" b="-230476"/>
                          </a:stretch>
                        </a:blipFill>
                      </a:tcPr>
                    </a:tc>
                    <a:extLst>
                      <a:ext uri="{0D108BD9-81ED-4DB2-BD59-A6C34878D82A}">
                        <a16:rowId xmlns:a16="http://schemas.microsoft.com/office/drawing/2014/main" val="671363328"/>
                      </a:ext>
                    </a:extLst>
                  </a:tr>
                  <a:tr h="73152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333" t="-500833" r="-1854667" b="-101667"/>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6389" t="-500833" r="-382986" b="-101667"/>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32364" t="-500833" r="-301091" b="-101667"/>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46224" t="-500833" r="-89474" b="-101667"/>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77320" t="-500833" r="-773" b="-101667"/>
                          </a:stretch>
                        </a:blipFill>
                      </a:tcPr>
                    </a:tc>
                    <a:extLst>
                      <a:ext uri="{0D108BD9-81ED-4DB2-BD59-A6C34878D82A}">
                        <a16:rowId xmlns:a16="http://schemas.microsoft.com/office/drawing/2014/main" val="723684363"/>
                      </a:ext>
                    </a:extLst>
                  </a:tr>
                  <a:tr h="73152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333" t="-600833" r="-1854667" b="-1667"/>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6389" t="-600833" r="-382986" b="-1667"/>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32364" t="-600833" r="-301091" b="-1667"/>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46224" t="-600833" r="-89474" b="-1667"/>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77320" t="-600833" r="-773" b="-1667"/>
                          </a:stretch>
                        </a:blipFill>
                      </a:tcPr>
                    </a:tc>
                    <a:extLst>
                      <a:ext uri="{0D108BD9-81ED-4DB2-BD59-A6C34878D82A}">
                        <a16:rowId xmlns:a16="http://schemas.microsoft.com/office/drawing/2014/main" val="985232870"/>
                      </a:ext>
                    </a:extLst>
                  </a:tr>
                </a:tbl>
              </a:graphicData>
            </a:graphic>
          </p:graphicFrame>
        </mc:Fallback>
      </mc:AlternateContent>
    </p:spTree>
    <p:extLst>
      <p:ext uri="{BB962C8B-B14F-4D97-AF65-F5344CB8AC3E}">
        <p14:creationId xmlns:p14="http://schemas.microsoft.com/office/powerpoint/2010/main" val="339854681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7433830" cy="584775"/>
          </a:xfrm>
          <a:prstGeom prst="rect">
            <a:avLst/>
          </a:prstGeom>
        </p:spPr>
        <p:txBody>
          <a:bodyPr wrap="none">
            <a:spAutoFit/>
          </a:bodyPr>
          <a:lstStyle/>
          <a:p>
            <a:r>
              <a:rPr lang="en-US" sz="3200" dirty="0">
                <a:solidFill>
                  <a:srgbClr val="C8102E"/>
                </a:solidFill>
                <a:latin typeface="+mj-lt"/>
                <a:ea typeface="+mj-ea"/>
                <a:cs typeface="+mj-cs"/>
              </a:rPr>
              <a:t>Grounded Wye- Grounded Wye Connection</a:t>
            </a:r>
          </a:p>
        </p:txBody>
      </p:sp>
      <mc:AlternateContent xmlns:mc="http://schemas.openxmlformats.org/markup-compatibility/2006" xmlns:a14="http://schemas.microsoft.com/office/drawing/2010/main">
        <mc:Choice Requires="a14">
          <p:sp>
            <p:nvSpPr>
              <p:cNvPr id="14" name="Rectangle 13"/>
              <p:cNvSpPr/>
              <p:nvPr/>
            </p:nvSpPr>
            <p:spPr>
              <a:xfrm>
                <a:off x="2743200" y="762000"/>
                <a:ext cx="4152227"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𝐿𝐺</m:t>
                            </m:r>
                          </m:e>
                          <m:sub>
                            <m:r>
                              <a:rPr lang="en-US" b="0" i="1" smtClean="0">
                                <a:latin typeface="Cambria Math" panose="02040503050406030204" pitchFamily="18" charset="0"/>
                              </a:rPr>
                              <m:t>𝐴𝐵𝐶</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𝑉𝐿𝐺</m:t>
                            </m:r>
                          </m:e>
                          <m:sub>
                            <m:r>
                              <a:rPr lang="en-US" i="1">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𝑏</m:t>
                            </m:r>
                          </m:e>
                          <m:sub>
                            <m:r>
                              <a:rPr lang="en-US" i="1">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2743200" y="762000"/>
                <a:ext cx="4152227" cy="369332"/>
              </a:xfrm>
              <a:prstGeom prst="rect">
                <a:avLst/>
              </a:prstGeom>
              <a:blipFill>
                <a:blip r:embed="rId2"/>
                <a:stretch>
                  <a:fillRect/>
                </a:stretch>
              </a:blipFill>
            </p:spPr>
            <p:txBody>
              <a:bodyPr/>
              <a:lstStyle/>
              <a:p>
                <a:r>
                  <a:rPr lang="en-US">
                    <a:noFill/>
                  </a:rPr>
                  <a:t> </a:t>
                </a:r>
              </a:p>
            </p:txBody>
          </p:sp>
        </mc:Fallback>
      </mc:AlternateContent>
      <p:sp>
        <p:nvSpPr>
          <p:cNvPr id="15" name="TextBox 14"/>
          <p:cNvSpPr txBox="1"/>
          <p:nvPr/>
        </p:nvSpPr>
        <p:spPr>
          <a:xfrm>
            <a:off x="8348406" y="762000"/>
            <a:ext cx="676788" cy="369332"/>
          </a:xfrm>
          <a:prstGeom prst="rect">
            <a:avLst/>
          </a:prstGeom>
          <a:noFill/>
        </p:spPr>
        <p:txBody>
          <a:bodyPr wrap="none" rtlCol="0">
            <a:spAutoFit/>
          </a:bodyPr>
          <a:lstStyle/>
          <a:p>
            <a:r>
              <a:rPr lang="en-US" dirty="0">
                <a:latin typeface="Times New Roman" panose="02020603050405020304" pitchFamily="18" charset="0"/>
              </a:rPr>
              <a:t>(119)</a:t>
            </a:r>
          </a:p>
        </p:txBody>
      </p:sp>
      <p:sp>
        <p:nvSpPr>
          <p:cNvPr id="2" name="Rectangle 1"/>
          <p:cNvSpPr/>
          <p:nvPr/>
        </p:nvSpPr>
        <p:spPr>
          <a:xfrm>
            <a:off x="47296" y="1245632"/>
            <a:ext cx="8977897" cy="400110"/>
          </a:xfrm>
          <a:prstGeom prst="rect">
            <a:avLst/>
          </a:prstGeom>
        </p:spPr>
        <p:txBody>
          <a:bodyPr wrap="square">
            <a:spAutoFit/>
          </a:bodyPr>
          <a:lstStyle/>
          <a:p>
            <a:r>
              <a:rPr lang="en-US" sz="2000" dirty="0">
                <a:solidFill>
                  <a:srgbClr val="000000"/>
                </a:solidFill>
                <a:latin typeface="Times New Roman" panose="02020603050405020304" pitchFamily="18" charset="0"/>
              </a:rPr>
              <a:t>The primary line currents as a function of the secondary line currents are given by</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Rectangle 18"/>
              <p:cNvSpPr/>
              <p:nvPr/>
            </p:nvSpPr>
            <p:spPr>
              <a:xfrm>
                <a:off x="3710708" y="1840183"/>
                <a:ext cx="2217210"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smtClean="0">
                                <a:latin typeface="Cambria Math" panose="02040503050406030204" pitchFamily="18" charset="0"/>
                              </a:rPr>
                              <m:t>𝐼</m:t>
                            </m:r>
                          </m:e>
                          <m:sub>
                            <m:r>
                              <a:rPr lang="en-US" b="0" i="1" smtClean="0">
                                <a:latin typeface="Cambria Math" panose="02040503050406030204" pitchFamily="18" charset="0"/>
                              </a:rPr>
                              <m:t>𝐴𝐵𝐶</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i="1">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3710708" y="1840183"/>
                <a:ext cx="2217210" cy="369332"/>
              </a:xfrm>
              <a:prstGeom prst="rect">
                <a:avLst/>
              </a:prstGeom>
              <a:blipFill>
                <a:blip r:embed="rId3"/>
                <a:stretch>
                  <a:fillRect b="-1667"/>
                </a:stretch>
              </a:blipFill>
            </p:spPr>
            <p:txBody>
              <a:bodyPr/>
              <a:lstStyle/>
              <a:p>
                <a:r>
                  <a:rPr lang="en-US">
                    <a:noFill/>
                  </a:rPr>
                  <a:t> </a:t>
                </a:r>
              </a:p>
            </p:txBody>
          </p:sp>
        </mc:Fallback>
      </mc:AlternateContent>
      <p:sp>
        <p:nvSpPr>
          <p:cNvPr id="6" name="Rectangle 5"/>
          <p:cNvSpPr/>
          <p:nvPr/>
        </p:nvSpPr>
        <p:spPr>
          <a:xfrm>
            <a:off x="68317" y="2191122"/>
            <a:ext cx="811441" cy="400110"/>
          </a:xfrm>
          <a:prstGeom prst="rect">
            <a:avLst/>
          </a:prstGeom>
        </p:spPr>
        <p:txBody>
          <a:bodyPr wrap="none">
            <a:spAutoFit/>
          </a:bodyPr>
          <a:lstStyle/>
          <a:p>
            <a:r>
              <a:rPr lang="en-US" sz="2000" dirty="0">
                <a:solidFill>
                  <a:srgbClr val="000000"/>
                </a:solidFill>
                <a:latin typeface="Times New Roman" panose="02020603050405020304" pitchFamily="18" charset="0"/>
              </a:rPr>
              <a:t>where</a:t>
            </a:r>
            <a:endParaRPr lang="en-US"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3192329" y="2218949"/>
                <a:ext cx="3253968"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𝑡</m:t>
                              </m:r>
                            </m:sub>
                          </m:sSub>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𝐴𝐼</m:t>
                              </m:r>
                            </m:e>
                          </m:d>
                        </m:e>
                        <m:sup>
                          <m:r>
                            <a:rPr lang="en-US" b="0" i="1" smtClean="0">
                              <a:latin typeface="Cambria Math" panose="02040503050406030204" pitchFamily="18" charset="0"/>
                            </a:rPr>
                            <m:t>−1</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r>
                        <a:rPr lang="en-US" i="1">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1</m:t>
                                </m:r>
                              </m:e>
                            </m:mr>
                          </m:m>
                        </m:e>
                      </m:d>
                    </m:oMath>
                  </m:oMathPara>
                </a14:m>
                <a:endParaRPr lang="en-US" dirty="0">
                  <a:latin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3192329" y="2218949"/>
                <a:ext cx="3253968" cy="824906"/>
              </a:xfrm>
              <a:prstGeom prst="rect">
                <a:avLst/>
              </a:prstGeom>
              <a:blipFill>
                <a:blip r:embed="rId4"/>
                <a:stretch>
                  <a:fillRect/>
                </a:stretch>
              </a:blipFill>
            </p:spPr>
            <p:txBody>
              <a:bodyPr/>
              <a:lstStyle/>
              <a:p>
                <a:r>
                  <a:rPr lang="en-US">
                    <a:noFill/>
                  </a:rPr>
                  <a:t> </a:t>
                </a:r>
              </a:p>
            </p:txBody>
          </p:sp>
        </mc:Fallback>
      </mc:AlternateContent>
      <p:sp>
        <p:nvSpPr>
          <p:cNvPr id="21" name="TextBox 20"/>
          <p:cNvSpPr txBox="1"/>
          <p:nvPr/>
        </p:nvSpPr>
        <p:spPr>
          <a:xfrm>
            <a:off x="8348405" y="1821790"/>
            <a:ext cx="684803" cy="369332"/>
          </a:xfrm>
          <a:prstGeom prst="rect">
            <a:avLst/>
          </a:prstGeom>
          <a:noFill/>
        </p:spPr>
        <p:txBody>
          <a:bodyPr wrap="none" rtlCol="0">
            <a:spAutoFit/>
          </a:bodyPr>
          <a:lstStyle/>
          <a:p>
            <a:r>
              <a:rPr lang="en-US" dirty="0">
                <a:latin typeface="Times New Roman" panose="02020603050405020304" pitchFamily="18" charset="0"/>
              </a:rPr>
              <a:t>(122)</a:t>
            </a:r>
          </a:p>
        </p:txBody>
      </p:sp>
      <p:sp>
        <p:nvSpPr>
          <p:cNvPr id="22" name="Rectangle 21"/>
          <p:cNvSpPr/>
          <p:nvPr/>
        </p:nvSpPr>
        <p:spPr>
          <a:xfrm>
            <a:off x="68317" y="3034369"/>
            <a:ext cx="8951621" cy="646331"/>
          </a:xfrm>
          <a:prstGeom prst="rect">
            <a:avLst/>
          </a:prstGeom>
        </p:spPr>
        <p:txBody>
          <a:bodyPr wrap="square">
            <a:spAutoFit/>
          </a:bodyPr>
          <a:lstStyle/>
          <a:p>
            <a:pPr algn="just"/>
            <a:r>
              <a:rPr lang="en-US" dirty="0">
                <a:solidFill>
                  <a:srgbClr val="000000"/>
                </a:solidFill>
                <a:latin typeface="Times New Roman" panose="02020603050405020304" pitchFamily="18" charset="0"/>
              </a:rPr>
              <a:t>The forward sweep equation is determined solving Equation (119) for the secondary line-to-ground voltages:</a:t>
            </a:r>
            <a:endParaRPr lang="en-US"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3" name="Rectangle 22"/>
              <p:cNvSpPr/>
              <p:nvPr/>
            </p:nvSpPr>
            <p:spPr>
              <a:xfrm>
                <a:off x="2709041" y="3598142"/>
                <a:ext cx="4788170"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𝐿𝐺</m:t>
                            </m:r>
                          </m:e>
                          <m:sub>
                            <m:r>
                              <a:rPr lang="en-US" b="0" i="1" smtClean="0">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m:t>
                            </m:r>
                            <m:r>
                              <a:rPr lang="en-US" b="0" i="1" smtClean="0">
                                <a:latin typeface="Cambria Math" panose="02040503050406030204" pitchFamily="18" charset="0"/>
                              </a:rPr>
                              <m:t>𝑉</m:t>
                            </m:r>
                          </m:e>
                        </m:d>
                      </m:e>
                      <m:sup>
                        <m:r>
                          <a:rPr lang="en-US" i="1">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𝑉𝐿𝐺</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𝑍𝑡</m:t>
                            </m:r>
                          </m:e>
                          <m:sub>
                            <m:r>
                              <a:rPr lang="en-US" b="0" i="1" smtClean="0">
                                <a:latin typeface="Cambria Math" panose="02040503050406030204" pitchFamily="18" charset="0"/>
                              </a:rPr>
                              <m:t>𝑎𝑏𝑐</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2709041" y="3598142"/>
                <a:ext cx="4788170" cy="369332"/>
              </a:xfrm>
              <a:prstGeom prst="rect">
                <a:avLst/>
              </a:prstGeom>
              <a:blipFill>
                <a:blip r:embed="rId5"/>
                <a:stretch>
                  <a:fillRect b="-1639"/>
                </a:stretch>
              </a:blipFill>
            </p:spPr>
            <p:txBody>
              <a:bodyPr/>
              <a:lstStyle/>
              <a:p>
                <a:r>
                  <a:rPr lang="en-US">
                    <a:noFill/>
                  </a:rPr>
                  <a:t> </a:t>
                </a:r>
              </a:p>
            </p:txBody>
          </p:sp>
        </mc:Fallback>
      </mc:AlternateContent>
      <p:sp>
        <p:nvSpPr>
          <p:cNvPr id="24" name="TextBox 23"/>
          <p:cNvSpPr txBox="1"/>
          <p:nvPr/>
        </p:nvSpPr>
        <p:spPr>
          <a:xfrm>
            <a:off x="8348405" y="3569239"/>
            <a:ext cx="684803" cy="369332"/>
          </a:xfrm>
          <a:prstGeom prst="rect">
            <a:avLst/>
          </a:prstGeom>
          <a:noFill/>
        </p:spPr>
        <p:txBody>
          <a:bodyPr wrap="none" rtlCol="0">
            <a:spAutoFit/>
          </a:bodyPr>
          <a:lstStyle/>
          <a:p>
            <a:r>
              <a:rPr lang="en-US" dirty="0">
                <a:latin typeface="Times New Roman" panose="02020603050405020304" pitchFamily="18" charset="0"/>
              </a:rPr>
              <a:t>(123)</a:t>
            </a:r>
          </a:p>
        </p:txBody>
      </p:sp>
      <mc:AlternateContent xmlns:mc="http://schemas.openxmlformats.org/markup-compatibility/2006" xmlns:a14="http://schemas.microsoft.com/office/drawing/2010/main">
        <mc:Choice Requires="a14">
          <p:sp>
            <p:nvSpPr>
              <p:cNvPr id="25" name="Rectangle 24"/>
              <p:cNvSpPr/>
              <p:nvPr/>
            </p:nvSpPr>
            <p:spPr>
              <a:xfrm>
                <a:off x="3027012" y="4108228"/>
                <a:ext cx="4194290"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𝑉𝐿𝐺</m:t>
                            </m:r>
                          </m:e>
                          <m:sub>
                            <m:r>
                              <a:rPr lang="en-US" i="1">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𝑉𝐿𝐺</m:t>
                            </m:r>
                          </m:e>
                          <m:sub>
                            <m:r>
                              <a:rPr lang="en-US" i="1">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𝐵</m:t>
                            </m:r>
                          </m:e>
                          <m:sub>
                            <m:r>
                              <a:rPr lang="en-US" i="1">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3027012" y="4108228"/>
                <a:ext cx="4194290"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3124200" y="4649193"/>
                <a:ext cx="162236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d>
                      <m:r>
                        <a:rPr lang="en-US" b="0" i="1" smtClean="0">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e>
                        <m:sup>
                          <m:r>
                            <a:rPr lang="en-US" i="1">
                              <a:latin typeface="Cambria Math" panose="02040503050406030204" pitchFamily="18" charset="0"/>
                            </a:rPr>
                            <m:t>−1</m:t>
                          </m:r>
                        </m:sup>
                      </m:sSup>
                    </m:oMath>
                  </m:oMathPara>
                </a14:m>
                <a:endParaRPr lang="en-US" dirty="0">
                  <a:latin typeface="Times New Roman" panose="02020603050405020304" pitchFamily="18"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3124200" y="4649193"/>
                <a:ext cx="1622367"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5267305" y="4649193"/>
                <a:ext cx="162288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𝑎𝑏𝑐</m:t>
                              </m:r>
                            </m:sub>
                          </m:sSub>
                        </m:e>
                      </m:d>
                    </m:oMath>
                  </m:oMathPara>
                </a14:m>
                <a:endParaRPr lang="en-US" dirty="0">
                  <a:latin typeface="Times New Roman" panose="02020603050405020304" pitchFamily="18" charset="0"/>
                </a:endParaRPr>
              </a:p>
            </p:txBody>
          </p:sp>
        </mc:Choice>
        <mc:Fallback xmlns="">
          <p:sp>
            <p:nvSpPr>
              <p:cNvPr id="27" name="Rectangle 26"/>
              <p:cNvSpPr>
                <a:spLocks noRot="1" noChangeAspect="1" noMove="1" noResize="1" noEditPoints="1" noAdjustHandles="1" noChangeArrowheads="1" noChangeShapeType="1" noTextEdit="1"/>
              </p:cNvSpPr>
              <p:nvPr/>
            </p:nvSpPr>
            <p:spPr>
              <a:xfrm>
                <a:off x="5267305" y="4649193"/>
                <a:ext cx="1622880" cy="369332"/>
              </a:xfrm>
              <a:prstGeom prst="rect">
                <a:avLst/>
              </a:prstGeom>
              <a:blipFill>
                <a:blip r:embed="rId8"/>
                <a:stretch>
                  <a:fillRect b="-1667"/>
                </a:stretch>
              </a:blipFill>
            </p:spPr>
            <p:txBody>
              <a:bodyPr/>
              <a:lstStyle/>
              <a:p>
                <a:r>
                  <a:rPr lang="en-US">
                    <a:noFill/>
                  </a:rPr>
                  <a:t> </a:t>
                </a:r>
              </a:p>
            </p:txBody>
          </p:sp>
        </mc:Fallback>
      </mc:AlternateContent>
      <p:sp>
        <p:nvSpPr>
          <p:cNvPr id="28" name="Rectangle 27"/>
          <p:cNvSpPr/>
          <p:nvPr/>
        </p:nvSpPr>
        <p:spPr>
          <a:xfrm>
            <a:off x="68317" y="4980108"/>
            <a:ext cx="8951622" cy="1200329"/>
          </a:xfrm>
          <a:prstGeom prst="rect">
            <a:avLst/>
          </a:prstGeom>
        </p:spPr>
        <p:txBody>
          <a:bodyPr wrap="square">
            <a:spAutoFit/>
          </a:bodyPr>
          <a:lstStyle/>
          <a:p>
            <a:pPr algn="just"/>
            <a:r>
              <a:rPr lang="en-US" dirty="0">
                <a:solidFill>
                  <a:srgbClr val="000000"/>
                </a:solidFill>
                <a:latin typeface="Times New Roman" panose="02020603050405020304" pitchFamily="18" charset="0"/>
              </a:rPr>
              <a:t>The modeling and analysis of the grounded wye–grounded wye connection does not present any problems. Without the phase shift there is a direct relationship between the primary and secondary voltages and currents as had been demonstrated in the derivation of the generalized constant matrices.</a:t>
            </a:r>
            <a:endParaRPr lang="en-US"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7802484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076372" cy="584775"/>
          </a:xfrm>
          <a:prstGeom prst="rect">
            <a:avLst/>
          </a:prstGeom>
        </p:spPr>
        <p:txBody>
          <a:bodyPr wrap="none">
            <a:spAutoFit/>
          </a:bodyPr>
          <a:lstStyle/>
          <a:p>
            <a:r>
              <a:rPr lang="en-US" sz="3200" dirty="0">
                <a:solidFill>
                  <a:srgbClr val="C8102E"/>
                </a:solidFill>
                <a:latin typeface="+mj-lt"/>
                <a:ea typeface="+mj-ea"/>
                <a:cs typeface="+mj-cs"/>
              </a:rPr>
              <a:t>Delta-Delta Connection</a:t>
            </a:r>
          </a:p>
        </p:txBody>
      </p:sp>
      <p:sp>
        <p:nvSpPr>
          <p:cNvPr id="24" name="TextBox 23"/>
          <p:cNvSpPr txBox="1"/>
          <p:nvPr/>
        </p:nvSpPr>
        <p:spPr>
          <a:xfrm>
            <a:off x="1505330" y="5715000"/>
            <a:ext cx="6396503" cy="369332"/>
          </a:xfrm>
          <a:prstGeom prst="rect">
            <a:avLst/>
          </a:prstGeom>
          <a:noFill/>
        </p:spPr>
        <p:txBody>
          <a:bodyPr wrap="square" rtlCol="0">
            <a:spAutoFit/>
          </a:bodyPr>
          <a:lstStyle/>
          <a:p>
            <a:pPr algn="ctr"/>
            <a:r>
              <a:rPr lang="en-US" dirty="0">
                <a:latin typeface="Times New Roman" panose="02020603050405020304" pitchFamily="18" charset="0"/>
              </a:rPr>
              <a:t>Fig.15 </a:t>
            </a:r>
            <a:r>
              <a:rPr lang="en-US" dirty="0">
                <a:solidFill>
                  <a:srgbClr val="000000"/>
                </a:solidFill>
                <a:latin typeface="Times New Roman" panose="02020603050405020304" pitchFamily="18" charset="0"/>
              </a:rPr>
              <a:t>Grounded wye-grounded wye connection  </a:t>
            </a:r>
            <a:endParaRPr lang="en-US" dirty="0">
              <a:latin typeface="Times New Roman" panose="02020603050405020304" pitchFamily="18" charset="0"/>
            </a:endParaRPr>
          </a:p>
        </p:txBody>
      </p:sp>
      <p:sp>
        <p:nvSpPr>
          <p:cNvPr id="2" name="Rectangle 1"/>
          <p:cNvSpPr/>
          <p:nvPr/>
        </p:nvSpPr>
        <p:spPr>
          <a:xfrm>
            <a:off x="61552" y="647700"/>
            <a:ext cx="9082448" cy="1015663"/>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The delta–delta connection is primarily used on three-wire delta systems to provide service to a three-phase load or a combination of three-phase and single-phase loads. Three single-phase transformers connected in a delta–delta are shown in Fig.15.</a:t>
            </a:r>
            <a:endParaRPr lang="en-US" sz="2000" dirty="0">
              <a:solidFill>
                <a:srgbClr val="000000"/>
              </a:solidFill>
              <a:effectLst/>
              <a:latin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2895600" y="1663363"/>
            <a:ext cx="3786033" cy="3899237"/>
          </a:xfrm>
          <a:prstGeom prst="rect">
            <a:avLst/>
          </a:prstGeom>
        </p:spPr>
      </p:pic>
    </p:spTree>
    <p:extLst>
      <p:ext uri="{BB962C8B-B14F-4D97-AF65-F5344CB8AC3E}">
        <p14:creationId xmlns:p14="http://schemas.microsoft.com/office/powerpoint/2010/main" val="279609156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076372" cy="584775"/>
          </a:xfrm>
          <a:prstGeom prst="rect">
            <a:avLst/>
          </a:prstGeom>
        </p:spPr>
        <p:txBody>
          <a:bodyPr wrap="none">
            <a:spAutoFit/>
          </a:bodyPr>
          <a:lstStyle/>
          <a:p>
            <a:r>
              <a:rPr lang="en-US" sz="3200" dirty="0">
                <a:solidFill>
                  <a:srgbClr val="C8102E"/>
                </a:solidFill>
                <a:latin typeface="+mj-lt"/>
                <a:ea typeface="+mj-ea"/>
                <a:cs typeface="+mj-cs"/>
              </a:rPr>
              <a:t>Delta-Delta Connection</a:t>
            </a:r>
          </a:p>
        </p:txBody>
      </p:sp>
      <p:sp>
        <p:nvSpPr>
          <p:cNvPr id="5" name="Rectangle 4"/>
          <p:cNvSpPr/>
          <p:nvPr/>
        </p:nvSpPr>
        <p:spPr>
          <a:xfrm>
            <a:off x="152400" y="624052"/>
            <a:ext cx="8915400" cy="707886"/>
          </a:xfrm>
          <a:prstGeom prst="rect">
            <a:avLst/>
          </a:prstGeom>
        </p:spPr>
        <p:txBody>
          <a:bodyPr wrap="square">
            <a:spAutoFit/>
          </a:bodyPr>
          <a:lstStyle/>
          <a:p>
            <a:r>
              <a:rPr lang="en-US" sz="2000" dirty="0">
                <a:solidFill>
                  <a:srgbClr val="000000"/>
                </a:solidFill>
                <a:latin typeface="Times New Roman" panose="02020603050405020304" pitchFamily="18" charset="0"/>
              </a:rPr>
              <a:t>The basic ideal transformer voltage and current equations as a function of the “turn’s  ration” are</a:t>
            </a:r>
            <a:endParaRPr lang="en-US" sz="2000"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3048000" y="1447800"/>
                <a:ext cx="2223879" cy="567335"/>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f>
                      <m:fPr>
                        <m:ctrlPr>
                          <a:rPr lang="en-US" i="1" smtClean="0">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panose="02040503050406030204" pitchFamily="18" charset="0"/>
                              </a:rPr>
                              <m:t>𝑉𝐿𝐿</m:t>
                            </m:r>
                          </m:e>
                          <m:sub>
                            <m:r>
                              <a:rPr lang="en-US" b="0" i="1" smtClean="0">
                                <a:latin typeface="Cambria Math" panose="02040503050406030204" pitchFamily="18" charset="0"/>
                              </a:rPr>
                              <m:t>𝑟𝑎𝑡𝑒𝑑</m:t>
                            </m:r>
                            <m:r>
                              <a:rPr lang="en-US" b="0" i="1" smtClean="0">
                                <a:latin typeface="Cambria Math" panose="02040503050406030204" pitchFamily="18" charset="0"/>
                              </a:rPr>
                              <m:t> </m:t>
                            </m:r>
                            <m:r>
                              <a:rPr lang="en-US" b="0" i="1" smtClean="0">
                                <a:latin typeface="Cambria Math" panose="02040503050406030204" pitchFamily="18" charset="0"/>
                              </a:rPr>
                              <m:t>𝑃𝑟𝑖𝑚𝑎𝑟𝑦</m:t>
                            </m:r>
                          </m:sub>
                        </m:sSub>
                      </m:num>
                      <m:den>
                        <m:sSub>
                          <m:sSubPr>
                            <m:ctrlPr>
                              <a:rPr lang="en-US" i="1">
                                <a:latin typeface="Cambria Math" panose="02040503050406030204" pitchFamily="18" charset="0"/>
                              </a:rPr>
                            </m:ctrlPr>
                          </m:sSubPr>
                          <m:e>
                            <m:r>
                              <a:rPr lang="en-US" i="1" smtClean="0">
                                <a:latin typeface="Cambria Math" panose="02040503050406030204" pitchFamily="18" charset="0"/>
                              </a:rPr>
                              <m:t>𝑉</m:t>
                            </m:r>
                            <m:r>
                              <a:rPr lang="en-US" b="0" i="1" smtClean="0">
                                <a:latin typeface="Cambria Math" panose="02040503050406030204" pitchFamily="18" charset="0"/>
                              </a:rPr>
                              <m:t>𝐿𝐿</m:t>
                            </m:r>
                          </m:e>
                          <m:sub>
                            <m:r>
                              <a:rPr lang="en-US" i="1">
                                <a:latin typeface="Cambria Math" panose="02040503050406030204" pitchFamily="18" charset="0"/>
                              </a:rPr>
                              <m:t>𝑟𝑎𝑡𝑒𝑑</m:t>
                            </m:r>
                            <m:r>
                              <a:rPr lang="en-US" i="1">
                                <a:latin typeface="Cambria Math" panose="02040503050406030204" pitchFamily="18" charset="0"/>
                              </a:rPr>
                              <m:t> </m:t>
                            </m:r>
                            <m:r>
                              <a:rPr lang="en-US" b="0" i="1" smtClean="0">
                                <a:latin typeface="Cambria Math" panose="02040503050406030204" pitchFamily="18" charset="0"/>
                              </a:rPr>
                              <m:t>𝑆𝑒𝑐𝑜𝑛𝑑𝑎𝑟𝑦</m:t>
                            </m:r>
                          </m:sub>
                        </m:sSub>
                      </m:den>
                    </m:f>
                  </m:oMath>
                </a14:m>
                <a:endParaRPr lang="en-US" dirty="0">
                  <a:latin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3048000" y="1447800"/>
                <a:ext cx="2223879" cy="567335"/>
              </a:xfrm>
              <a:prstGeom prst="rect">
                <a:avLst/>
              </a:prstGeom>
              <a:blipFill>
                <a:blip r:embed="rId2"/>
                <a:stretch>
                  <a:fillRect b="-3226"/>
                </a:stretch>
              </a:blipFill>
            </p:spPr>
            <p:txBody>
              <a:bodyPr/>
              <a:lstStyle/>
              <a:p>
                <a:r>
                  <a:rPr lang="en-US">
                    <a:noFill/>
                  </a:rPr>
                  <a:t> </a:t>
                </a:r>
              </a:p>
            </p:txBody>
          </p:sp>
        </mc:Fallback>
      </mc:AlternateContent>
      <p:sp>
        <p:nvSpPr>
          <p:cNvPr id="9" name="TextBox 8"/>
          <p:cNvSpPr txBox="1"/>
          <p:nvPr/>
        </p:nvSpPr>
        <p:spPr>
          <a:xfrm>
            <a:off x="8081337" y="1508702"/>
            <a:ext cx="684803" cy="369332"/>
          </a:xfrm>
          <a:prstGeom prst="rect">
            <a:avLst/>
          </a:prstGeom>
          <a:noFill/>
        </p:spPr>
        <p:txBody>
          <a:bodyPr wrap="none" rtlCol="0">
            <a:spAutoFit/>
          </a:bodyPr>
          <a:lstStyle/>
          <a:p>
            <a:r>
              <a:rPr lang="en-US" dirty="0">
                <a:latin typeface="Times New Roman" panose="02020603050405020304" pitchFamily="18" charset="0"/>
              </a:rPr>
              <a:t>(124)</a:t>
            </a:r>
          </a:p>
        </p:txBody>
      </p:sp>
      <mc:AlternateContent xmlns:mc="http://schemas.openxmlformats.org/markup-compatibility/2006" xmlns:a14="http://schemas.microsoft.com/office/drawing/2010/main">
        <mc:Choice Requires="a14">
          <p:sp>
            <p:nvSpPr>
              <p:cNvPr id="10" name="Rectangle 9"/>
              <p:cNvSpPr/>
              <p:nvPr/>
            </p:nvSpPr>
            <p:spPr>
              <a:xfrm>
                <a:off x="2696510" y="2151679"/>
                <a:ext cx="3470181" cy="880626"/>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b="0" i="1" smtClean="0">
                                    <a:latin typeface="Cambria Math" panose="02040503050406030204" pitchFamily="18" charset="0"/>
                                  </a:rPr>
                                  <m:t>𝑉𝐿𝐿</m:t>
                                </m:r>
                              </m:e>
                              <m:sub>
                                <m:r>
                                  <a:rPr lang="en-US" b="0" i="1" smtClean="0">
                                    <a:latin typeface="Cambria Math" panose="02040503050406030204" pitchFamily="18" charset="0"/>
                                  </a:rPr>
                                  <m:t>𝐴𝐵</m:t>
                                </m:r>
                              </m:sub>
                            </m:sSub>
                          </m:e>
                          <m:e>
                            <m:sSub>
                              <m:sSubPr>
                                <m:ctrlPr>
                                  <a:rPr lang="en-US" i="1">
                                    <a:latin typeface="Cambria Math" panose="02040503050406030204" pitchFamily="18" charset="0"/>
                                  </a:rPr>
                                </m:ctrlPr>
                              </m:sSubPr>
                              <m:e>
                                <m:r>
                                  <a:rPr lang="en-US" i="1">
                                    <a:latin typeface="Cambria Math" panose="02040503050406030204" pitchFamily="18" charset="0"/>
                                  </a:rPr>
                                  <m:t>𝑉𝐿𝐿</m:t>
                                </m:r>
                              </m:e>
                              <m:sub>
                                <m:r>
                                  <a:rPr lang="en-US" i="1">
                                    <a:latin typeface="Cambria Math" panose="02040503050406030204" pitchFamily="18" charset="0"/>
                                  </a:rPr>
                                  <m:t>𝐵</m:t>
                                </m:r>
                                <m:r>
                                  <a:rPr lang="en-US" b="0" i="1" smtClean="0">
                                    <a:latin typeface="Cambria Math" panose="02040503050406030204" pitchFamily="18" charset="0"/>
                                  </a:rPr>
                                  <m:t>𝐶</m:t>
                                </m:r>
                              </m:sub>
                            </m:sSub>
                          </m:e>
                          <m:e>
                            <m:sSub>
                              <m:sSubPr>
                                <m:ctrlPr>
                                  <a:rPr lang="en-US" i="1">
                                    <a:latin typeface="Cambria Math" panose="02040503050406030204" pitchFamily="18" charset="0"/>
                                  </a:rPr>
                                </m:ctrlPr>
                              </m:sSubPr>
                              <m:e>
                                <m:r>
                                  <a:rPr lang="en-US" i="1">
                                    <a:latin typeface="Cambria Math" panose="02040503050406030204" pitchFamily="18" charset="0"/>
                                  </a:rPr>
                                  <m:t>𝑉𝐿𝐿</m:t>
                                </m:r>
                              </m:e>
                              <m:sub>
                                <m:r>
                                  <a:rPr lang="en-US" b="0" i="1" smtClean="0">
                                    <a:latin typeface="Cambria Math" panose="02040503050406030204" pitchFamily="18" charset="0"/>
                                  </a:rPr>
                                  <m:t>𝐶</m:t>
                                </m:r>
                                <m:r>
                                  <a:rPr lang="en-US" i="1">
                                    <a:latin typeface="Cambria Math" panose="02040503050406030204" pitchFamily="18" charset="0"/>
                                  </a:rPr>
                                  <m:t>𝐴</m:t>
                                </m:r>
                              </m:sub>
                            </m:sSub>
                          </m:e>
                        </m:eqArr>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𝑡</m:t>
                        </m:r>
                      </m:sub>
                    </m:sSub>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1</m:t>
                              </m:r>
                            </m:e>
                          </m:mr>
                        </m:m>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𝑡</m:t>
                                </m:r>
                              </m:e>
                              <m:sub>
                                <m:r>
                                  <a:rPr lang="en-US" b="0" i="1" smtClean="0">
                                    <a:latin typeface="Cambria Math" panose="02040503050406030204" pitchFamily="18" charset="0"/>
                                  </a:rPr>
                                  <m:t>𝑎𝑏</m:t>
                                </m:r>
                              </m:sub>
                            </m:sSub>
                          </m:e>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b="0" i="1" smtClean="0">
                                    <a:latin typeface="Cambria Math" panose="02040503050406030204" pitchFamily="18" charset="0"/>
                                  </a:rPr>
                                  <m:t>𝑏𝑐</m:t>
                                </m:r>
                              </m:sub>
                            </m:sSub>
                          </m:e>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b="0" i="1" smtClean="0">
                                    <a:latin typeface="Cambria Math" panose="02040503050406030204" pitchFamily="18" charset="0"/>
                                  </a:rPr>
                                  <m:t>𝑐𝑎</m:t>
                                </m:r>
                              </m:sub>
                            </m:sSub>
                          </m:e>
                        </m:eqArr>
                      </m:e>
                    </m:d>
                  </m:oMath>
                </a14:m>
                <a:endParaRPr lang="en-US" dirty="0">
                  <a:latin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696510" y="2151679"/>
                <a:ext cx="3470181" cy="880626"/>
              </a:xfrm>
              <a:prstGeom prst="rect">
                <a:avLst/>
              </a:prstGeom>
              <a:blipFill>
                <a:blip r:embed="rId3"/>
                <a:stretch>
                  <a:fillRect/>
                </a:stretch>
              </a:blipFill>
            </p:spPr>
            <p:txBody>
              <a:bodyPr/>
              <a:lstStyle/>
              <a:p>
                <a:r>
                  <a:rPr lang="en-US">
                    <a:noFill/>
                  </a:rPr>
                  <a:t> </a:t>
                </a:r>
              </a:p>
            </p:txBody>
          </p:sp>
        </mc:Fallback>
      </mc:AlternateContent>
      <p:sp>
        <p:nvSpPr>
          <p:cNvPr id="11" name="TextBox 10"/>
          <p:cNvSpPr txBox="1"/>
          <p:nvPr/>
        </p:nvSpPr>
        <p:spPr>
          <a:xfrm>
            <a:off x="8073454" y="2468027"/>
            <a:ext cx="684803" cy="369332"/>
          </a:xfrm>
          <a:prstGeom prst="rect">
            <a:avLst/>
          </a:prstGeom>
          <a:noFill/>
        </p:spPr>
        <p:txBody>
          <a:bodyPr wrap="none" rtlCol="0">
            <a:spAutoFit/>
          </a:bodyPr>
          <a:lstStyle/>
          <a:p>
            <a:r>
              <a:rPr lang="en-US" dirty="0">
                <a:latin typeface="Times New Roman" panose="02020603050405020304" pitchFamily="18" charset="0"/>
              </a:rPr>
              <a:t>(125)</a:t>
            </a:r>
          </a:p>
        </p:txBody>
      </p:sp>
      <mc:AlternateContent xmlns:mc="http://schemas.openxmlformats.org/markup-compatibility/2006" xmlns:a14="http://schemas.microsoft.com/office/drawing/2010/main">
        <mc:Choice Requires="a14">
          <p:sp>
            <p:nvSpPr>
              <p:cNvPr id="12" name="Rectangle 11"/>
              <p:cNvSpPr/>
              <p:nvPr/>
            </p:nvSpPr>
            <p:spPr>
              <a:xfrm>
                <a:off x="972605" y="3407120"/>
                <a:ext cx="2715102"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𝐴𝐵𝐶</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𝐴𝑉</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𝑡</m:t>
                            </m:r>
                          </m:e>
                          <m:sub>
                            <m:r>
                              <a:rPr lang="en-US" b="0" i="1" smtClean="0">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972605" y="3407120"/>
                <a:ext cx="2715102" cy="369332"/>
              </a:xfrm>
              <a:prstGeom prst="rect">
                <a:avLst/>
              </a:prstGeom>
              <a:blipFill>
                <a:blip r:embed="rId4"/>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4741237" y="3179333"/>
                <a:ext cx="2417650"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1</m:t>
                                </m:r>
                              </m:e>
                            </m:mr>
                          </m:m>
                        </m:e>
                      </m:d>
                    </m:oMath>
                  </m:oMathPara>
                </a14:m>
                <a:endParaRPr lang="en-US" dirty="0">
                  <a:latin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4741237" y="3179333"/>
                <a:ext cx="2417650" cy="82490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814314" y="4082332"/>
                <a:ext cx="2990947" cy="880626"/>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𝑏𝑎</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𝑐𝑏</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𝑐𝑎</m:t>
                                </m:r>
                              </m:sub>
                            </m:sSub>
                          </m:e>
                        </m:eqArr>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𝑡</m:t>
                        </m:r>
                      </m:sub>
                    </m:sSub>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1</m:t>
                              </m:r>
                            </m:e>
                          </m:mr>
                        </m:m>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smtClean="0">
                                    <a:latin typeface="Cambria Math" panose="02040503050406030204" pitchFamily="18" charset="0"/>
                                  </a:rPr>
                                  <m:t>𝐼</m:t>
                                </m:r>
                              </m:e>
                              <m:sub>
                                <m:r>
                                  <a:rPr lang="en-US" b="0" i="1" smtClean="0">
                                    <a:latin typeface="Cambria Math" panose="02040503050406030204" pitchFamily="18" charset="0"/>
                                  </a:rPr>
                                  <m:t>𝐴𝐵</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𝐵𝐶</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𝐶𝐴</m:t>
                                </m:r>
                              </m:sub>
                            </m:sSub>
                          </m:e>
                        </m:eqArr>
                      </m:e>
                    </m:d>
                  </m:oMath>
                </a14:m>
                <a:endParaRPr lang="en-US" dirty="0">
                  <a:latin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2814314" y="4082332"/>
                <a:ext cx="2990947" cy="880626"/>
              </a:xfrm>
              <a:prstGeom prst="rect">
                <a:avLst/>
              </a:prstGeom>
              <a:blipFill>
                <a:blip r:embed="rId6"/>
                <a:stretch>
                  <a:fillRect/>
                </a:stretch>
              </a:blipFill>
            </p:spPr>
            <p:txBody>
              <a:bodyPr/>
              <a:lstStyle/>
              <a:p>
                <a:r>
                  <a:rPr lang="en-US">
                    <a:noFill/>
                  </a:rPr>
                  <a:t> </a:t>
                </a:r>
              </a:p>
            </p:txBody>
          </p:sp>
        </mc:Fallback>
      </mc:AlternateContent>
      <p:sp>
        <p:nvSpPr>
          <p:cNvPr id="15" name="TextBox 14"/>
          <p:cNvSpPr txBox="1"/>
          <p:nvPr/>
        </p:nvSpPr>
        <p:spPr>
          <a:xfrm>
            <a:off x="8102115" y="4653027"/>
            <a:ext cx="684803" cy="369332"/>
          </a:xfrm>
          <a:prstGeom prst="rect">
            <a:avLst/>
          </a:prstGeom>
          <a:noFill/>
        </p:spPr>
        <p:txBody>
          <a:bodyPr wrap="none" rtlCol="0">
            <a:spAutoFit/>
          </a:bodyPr>
          <a:lstStyle/>
          <a:p>
            <a:r>
              <a:rPr lang="en-US" dirty="0">
                <a:latin typeface="Times New Roman" panose="02020603050405020304" pitchFamily="18" charset="0"/>
              </a:rPr>
              <a:t>(126)</a:t>
            </a:r>
          </a:p>
        </p:txBody>
      </p:sp>
      <mc:AlternateContent xmlns:mc="http://schemas.openxmlformats.org/markup-compatibility/2006" xmlns:a14="http://schemas.microsoft.com/office/drawing/2010/main">
        <mc:Choice Requires="a14">
          <p:sp>
            <p:nvSpPr>
              <p:cNvPr id="16" name="Rectangle 15"/>
              <p:cNvSpPr/>
              <p:nvPr/>
            </p:nvSpPr>
            <p:spPr>
              <a:xfrm>
                <a:off x="1282255" y="5305538"/>
                <a:ext cx="2479781"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smtClean="0">
                                <a:latin typeface="Cambria Math" panose="02040503050406030204" pitchFamily="18" charset="0"/>
                              </a:rPr>
                              <m:t>𝐼</m:t>
                            </m:r>
                            <m:r>
                              <a:rPr lang="en-US" b="0" i="1" smtClean="0">
                                <a:latin typeface="Cambria Math" panose="02040503050406030204" pitchFamily="18" charset="0"/>
                              </a:rPr>
                              <m:t>𝐷</m:t>
                            </m:r>
                          </m:e>
                          <m:sub>
                            <m:r>
                              <a:rPr lang="en-US" b="0" i="1" smtClean="0">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𝐴𝐼</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smtClean="0">
                                <a:latin typeface="Cambria Math" panose="02040503050406030204" pitchFamily="18" charset="0"/>
                              </a:rPr>
                              <m:t>𝐼</m:t>
                            </m:r>
                            <m:r>
                              <a:rPr lang="en-US" b="0" i="1" smtClean="0">
                                <a:latin typeface="Cambria Math" panose="02040503050406030204" pitchFamily="18" charset="0"/>
                              </a:rPr>
                              <m:t>𝐷</m:t>
                            </m:r>
                          </m:e>
                          <m:sub>
                            <m:r>
                              <a:rPr lang="en-US" b="0" i="1" smtClean="0">
                                <a:latin typeface="Cambria Math" panose="02040503050406030204" pitchFamily="18" charset="0"/>
                              </a:rPr>
                              <m:t>𝐴𝐵𝐶</m:t>
                            </m:r>
                          </m:sub>
                        </m:sSub>
                      </m:e>
                    </m:d>
                  </m:oMath>
                </a14:m>
                <a:endParaRPr lang="en-US" dirty="0">
                  <a:latin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1282255" y="5305538"/>
                <a:ext cx="2479781" cy="369332"/>
              </a:xfrm>
              <a:prstGeom prst="rect">
                <a:avLst/>
              </a:prstGeom>
              <a:blipFill>
                <a:blip r:embed="rId7"/>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4741237" y="5022359"/>
                <a:ext cx="2361544"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i="1">
                              <a:latin typeface="Cambria Math" panose="02040503050406030204" pitchFamily="18" charset="0"/>
                            </a:rPr>
                            <m:t>𝐴</m:t>
                          </m:r>
                          <m:r>
                            <a:rPr lang="en-US" b="0" i="1" smtClean="0">
                              <a:latin typeface="Cambria Math" panose="02040503050406030204" pitchFamily="18" charset="0"/>
                            </a:rPr>
                            <m:t>𝐼</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1</m:t>
                                </m:r>
                              </m:e>
                            </m:mr>
                          </m:m>
                        </m:e>
                      </m:d>
                    </m:oMath>
                  </m:oMathPara>
                </a14:m>
                <a:endParaRPr lang="en-US" dirty="0">
                  <a:latin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4741237" y="5022359"/>
                <a:ext cx="2361544" cy="824906"/>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7696001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076372" cy="584775"/>
          </a:xfrm>
          <a:prstGeom prst="rect">
            <a:avLst/>
          </a:prstGeom>
        </p:spPr>
        <p:txBody>
          <a:bodyPr wrap="none">
            <a:spAutoFit/>
          </a:bodyPr>
          <a:lstStyle/>
          <a:p>
            <a:r>
              <a:rPr lang="en-US" sz="3200" dirty="0">
                <a:solidFill>
                  <a:srgbClr val="C8102E"/>
                </a:solidFill>
                <a:latin typeface="+mj-lt"/>
                <a:ea typeface="+mj-ea"/>
                <a:cs typeface="+mj-cs"/>
              </a:rPr>
              <a:t>Delta-Delta Connection</a:t>
            </a:r>
          </a:p>
        </p:txBody>
      </p:sp>
      <p:sp>
        <p:nvSpPr>
          <p:cNvPr id="15" name="TextBox 14"/>
          <p:cNvSpPr txBox="1"/>
          <p:nvPr/>
        </p:nvSpPr>
        <p:spPr>
          <a:xfrm>
            <a:off x="8305800" y="762000"/>
            <a:ext cx="684803" cy="369332"/>
          </a:xfrm>
          <a:prstGeom prst="rect">
            <a:avLst/>
          </a:prstGeom>
          <a:noFill/>
        </p:spPr>
        <p:txBody>
          <a:bodyPr wrap="none" rtlCol="0">
            <a:spAutoFit/>
          </a:bodyPr>
          <a:lstStyle/>
          <a:p>
            <a:r>
              <a:rPr lang="en-US" dirty="0">
                <a:latin typeface="Times New Roman" panose="02020603050405020304" pitchFamily="18" charset="0"/>
              </a:rPr>
              <a:t>(126)</a:t>
            </a:r>
          </a:p>
        </p:txBody>
      </p:sp>
      <mc:AlternateContent xmlns:mc="http://schemas.openxmlformats.org/markup-compatibility/2006" xmlns:a14="http://schemas.microsoft.com/office/drawing/2010/main">
        <mc:Choice Requires="a14">
          <p:sp>
            <p:nvSpPr>
              <p:cNvPr id="16" name="Rectangle 15"/>
              <p:cNvSpPr/>
              <p:nvPr/>
            </p:nvSpPr>
            <p:spPr>
              <a:xfrm>
                <a:off x="3429000" y="762000"/>
                <a:ext cx="2479781"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smtClean="0">
                                <a:latin typeface="Cambria Math" panose="02040503050406030204" pitchFamily="18" charset="0"/>
                              </a:rPr>
                              <m:t>𝐼</m:t>
                            </m:r>
                            <m:r>
                              <a:rPr lang="en-US" b="0" i="1" smtClean="0">
                                <a:latin typeface="Cambria Math" panose="02040503050406030204" pitchFamily="18" charset="0"/>
                              </a:rPr>
                              <m:t>𝐷</m:t>
                            </m:r>
                          </m:e>
                          <m:sub>
                            <m:r>
                              <a:rPr lang="en-US" b="0" i="1" smtClean="0">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𝐴𝐼</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smtClean="0">
                                <a:latin typeface="Cambria Math" panose="02040503050406030204" pitchFamily="18" charset="0"/>
                              </a:rPr>
                              <m:t>𝐼</m:t>
                            </m:r>
                            <m:r>
                              <a:rPr lang="en-US" b="0" i="1" smtClean="0">
                                <a:latin typeface="Cambria Math" panose="02040503050406030204" pitchFamily="18" charset="0"/>
                              </a:rPr>
                              <m:t>𝐷</m:t>
                            </m:r>
                          </m:e>
                          <m:sub>
                            <m:r>
                              <a:rPr lang="en-US" b="0" i="1" smtClean="0">
                                <a:latin typeface="Cambria Math" panose="02040503050406030204" pitchFamily="18" charset="0"/>
                              </a:rPr>
                              <m:t>𝐴𝐵𝐶</m:t>
                            </m:r>
                          </m:sub>
                        </m:sSub>
                      </m:e>
                    </m:d>
                  </m:oMath>
                </a14:m>
                <a:endParaRPr lang="en-US" dirty="0">
                  <a:latin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3429000" y="762000"/>
                <a:ext cx="2479781" cy="369332"/>
              </a:xfrm>
              <a:prstGeom prst="rect">
                <a:avLst/>
              </a:prstGeom>
              <a:blipFill>
                <a:blip r:embed="rId2"/>
                <a:stretch>
                  <a:fillRect/>
                </a:stretch>
              </a:blipFill>
            </p:spPr>
            <p:txBody>
              <a:bodyPr/>
              <a:lstStyle/>
              <a:p>
                <a:r>
                  <a:rPr lang="en-US">
                    <a:noFill/>
                  </a:rPr>
                  <a:t> </a:t>
                </a:r>
              </a:p>
            </p:txBody>
          </p:sp>
        </mc:Fallback>
      </mc:AlternateContent>
      <p:sp>
        <p:nvSpPr>
          <p:cNvPr id="2" name="Rectangle 1"/>
          <p:cNvSpPr/>
          <p:nvPr/>
        </p:nvSpPr>
        <p:spPr>
          <a:xfrm>
            <a:off x="61552" y="1146721"/>
            <a:ext cx="8869932" cy="400110"/>
          </a:xfrm>
          <a:prstGeom prst="rect">
            <a:avLst/>
          </a:prstGeom>
        </p:spPr>
        <p:txBody>
          <a:bodyPr wrap="square">
            <a:spAutoFit/>
          </a:bodyPr>
          <a:lstStyle/>
          <a:p>
            <a:r>
              <a:rPr lang="en-US" sz="2000" dirty="0">
                <a:solidFill>
                  <a:srgbClr val="000000"/>
                </a:solidFill>
                <a:latin typeface="Times New Roman" panose="02020603050405020304" pitchFamily="18" charset="0"/>
              </a:rPr>
              <a:t>Solve Equation (126) for the source-side delta currents:</a:t>
            </a:r>
            <a:endParaRPr lang="en-US" sz="2000" dirty="0">
              <a:solidFill>
                <a:srgbClr val="000000"/>
              </a:solidFill>
              <a:effectLst/>
              <a:latin typeface="Times New Roman" panose="02020603050405020304" pitchFamily="18" charset="0"/>
            </a:endParaRPr>
          </a:p>
        </p:txBody>
      </p:sp>
      <p:sp>
        <p:nvSpPr>
          <p:cNvPr id="18" name="TextBox 17"/>
          <p:cNvSpPr txBox="1"/>
          <p:nvPr/>
        </p:nvSpPr>
        <p:spPr>
          <a:xfrm>
            <a:off x="8305800" y="1580685"/>
            <a:ext cx="684803" cy="369332"/>
          </a:xfrm>
          <a:prstGeom prst="rect">
            <a:avLst/>
          </a:prstGeom>
          <a:noFill/>
        </p:spPr>
        <p:txBody>
          <a:bodyPr wrap="none" rtlCol="0">
            <a:spAutoFit/>
          </a:bodyPr>
          <a:lstStyle/>
          <a:p>
            <a:r>
              <a:rPr lang="en-US" dirty="0">
                <a:latin typeface="Times New Roman" panose="02020603050405020304" pitchFamily="18" charset="0"/>
              </a:rPr>
              <a:t>(127)</a:t>
            </a:r>
          </a:p>
        </p:txBody>
      </p:sp>
      <mc:AlternateContent xmlns:mc="http://schemas.openxmlformats.org/markup-compatibility/2006" xmlns:a14="http://schemas.microsoft.com/office/drawing/2010/main">
        <mc:Choice Requires="a14">
          <p:sp>
            <p:nvSpPr>
              <p:cNvPr id="19" name="Rectangle 18"/>
              <p:cNvSpPr/>
              <p:nvPr/>
            </p:nvSpPr>
            <p:spPr>
              <a:xfrm>
                <a:off x="3314416" y="1586831"/>
                <a:ext cx="2708947"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𝐼𝐷</m:t>
                            </m:r>
                          </m:e>
                          <m:sub>
                            <m:r>
                              <a:rPr lang="en-US" i="1">
                                <a:latin typeface="Cambria Math" panose="02040503050406030204" pitchFamily="18" charset="0"/>
                              </a:rPr>
                              <m:t>𝐴𝐵𝐶</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𝐴𝐼</m:t>
                            </m:r>
                          </m:e>
                        </m:d>
                      </m:e>
                      <m:sup>
                        <m:r>
                          <a:rPr lang="en-US" b="0" i="1" smtClean="0">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𝐼𝐷</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3314416" y="1586831"/>
                <a:ext cx="2708947" cy="369332"/>
              </a:xfrm>
              <a:prstGeom prst="rect">
                <a:avLst/>
              </a:prstGeom>
              <a:blipFill>
                <a:blip r:embed="rId3"/>
                <a:stretch>
                  <a:fillRect b="-1639"/>
                </a:stretch>
              </a:blipFill>
            </p:spPr>
            <p:txBody>
              <a:bodyPr/>
              <a:lstStyle/>
              <a:p>
                <a:r>
                  <a:rPr lang="en-US">
                    <a:noFill/>
                  </a:rPr>
                  <a:t> </a:t>
                </a:r>
              </a:p>
            </p:txBody>
          </p:sp>
        </mc:Fallback>
      </mc:AlternateContent>
      <p:sp>
        <p:nvSpPr>
          <p:cNvPr id="7" name="Rectangle 6"/>
          <p:cNvSpPr/>
          <p:nvPr/>
        </p:nvSpPr>
        <p:spPr>
          <a:xfrm>
            <a:off x="61552" y="1956163"/>
            <a:ext cx="9006248" cy="400110"/>
          </a:xfrm>
          <a:prstGeom prst="rect">
            <a:avLst/>
          </a:prstGeom>
        </p:spPr>
        <p:txBody>
          <a:bodyPr wrap="square">
            <a:spAutoFit/>
          </a:bodyPr>
          <a:lstStyle/>
          <a:p>
            <a:r>
              <a:rPr lang="en-US" sz="2000" dirty="0">
                <a:solidFill>
                  <a:srgbClr val="000000"/>
                </a:solidFill>
                <a:latin typeface="Times New Roman" panose="02020603050405020304" pitchFamily="18" charset="0"/>
              </a:rPr>
              <a:t>The line currents as a function of the delta currents on the source side are given by</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0" name="Rectangle 19"/>
              <p:cNvSpPr/>
              <p:nvPr/>
            </p:nvSpPr>
            <p:spPr>
              <a:xfrm>
                <a:off x="3173415" y="2372039"/>
                <a:ext cx="3163174" cy="879793"/>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𝐴</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𝐵</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𝐶</m:t>
                                </m:r>
                              </m:sub>
                            </m:sSub>
                          </m:e>
                        </m:eqArr>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b="0" i="1" smtClean="0">
                                  <a:latin typeface="Cambria Math" panose="02040503050406030204" pitchFamily="18" charset="0"/>
                                </a:rPr>
                                <m:t>−1</m:t>
                              </m:r>
                            </m:e>
                            <m:e>
                              <m:r>
                                <a:rPr lang="en-US" i="1">
                                  <a:latin typeface="Cambria Math" panose="02040503050406030204" pitchFamily="18" charset="0"/>
                                </a:rPr>
                                <m:t>1</m:t>
                              </m:r>
                            </m:e>
                          </m:mr>
                        </m:m>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smtClean="0">
                                    <a:latin typeface="Cambria Math" panose="02040503050406030204" pitchFamily="18" charset="0"/>
                                  </a:rPr>
                                  <m:t>𝐼</m:t>
                                </m:r>
                              </m:e>
                              <m:sub>
                                <m:r>
                                  <a:rPr lang="en-US" b="0" i="1" smtClean="0">
                                    <a:latin typeface="Cambria Math" panose="02040503050406030204" pitchFamily="18" charset="0"/>
                                  </a:rPr>
                                  <m:t>𝐴𝐵</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𝐵𝐶</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𝐶𝐴</m:t>
                                </m:r>
                              </m:sub>
                            </m:sSub>
                          </m:e>
                        </m:eqArr>
                      </m:e>
                    </m:d>
                  </m:oMath>
                </a14:m>
                <a:endParaRPr lang="en-US" dirty="0">
                  <a:latin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3173415" y="2372039"/>
                <a:ext cx="3163174" cy="87979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3547876" y="3433734"/>
                <a:ext cx="2414251"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𝐴</m:t>
                            </m:r>
                            <m:r>
                              <a:rPr lang="en-US" b="0" i="1" smtClean="0">
                                <a:latin typeface="Cambria Math" panose="02040503050406030204" pitchFamily="18" charset="0"/>
                              </a:rPr>
                              <m:t>𝐵𝐶</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𝐷𝐼</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r>
                              <a:rPr lang="en-US" b="0" i="1" smtClean="0">
                                <a:latin typeface="Cambria Math" panose="02040503050406030204" pitchFamily="18" charset="0"/>
                              </a:rPr>
                              <m:t>𝐷</m:t>
                            </m:r>
                          </m:e>
                          <m:sub>
                            <m:r>
                              <a:rPr lang="en-US" i="1">
                                <a:latin typeface="Cambria Math" panose="02040503050406030204" pitchFamily="18" charset="0"/>
                              </a:rPr>
                              <m:t>𝐴</m:t>
                            </m:r>
                            <m:r>
                              <a:rPr lang="en-US" b="0" i="1" smtClean="0">
                                <a:latin typeface="Cambria Math" panose="02040503050406030204" pitchFamily="18" charset="0"/>
                              </a:rPr>
                              <m:t>𝐵𝐶</m:t>
                            </m:r>
                          </m:sub>
                        </m:sSub>
                      </m:e>
                    </m:d>
                  </m:oMath>
                </a14:m>
                <a:endParaRPr lang="en-US" dirty="0">
                  <a:latin typeface="Times New Roman" panose="020206030504050203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3547876" y="3433734"/>
                <a:ext cx="2414251" cy="369332"/>
              </a:xfrm>
              <a:prstGeom prst="rect">
                <a:avLst/>
              </a:prstGeom>
              <a:blipFill>
                <a:blip r:embed="rId5"/>
                <a:stretch>
                  <a:fillRect/>
                </a:stretch>
              </a:blipFill>
            </p:spPr>
            <p:txBody>
              <a:bodyPr/>
              <a:lstStyle/>
              <a:p>
                <a:r>
                  <a:rPr lang="en-US">
                    <a:noFill/>
                  </a:rPr>
                  <a:t> </a:t>
                </a:r>
              </a:p>
            </p:txBody>
          </p:sp>
        </mc:Fallback>
      </mc:AlternateContent>
      <p:sp>
        <p:nvSpPr>
          <p:cNvPr id="22" name="TextBox 21"/>
          <p:cNvSpPr txBox="1"/>
          <p:nvPr/>
        </p:nvSpPr>
        <p:spPr>
          <a:xfrm>
            <a:off x="8305800" y="3398514"/>
            <a:ext cx="684803" cy="369332"/>
          </a:xfrm>
          <a:prstGeom prst="rect">
            <a:avLst/>
          </a:prstGeom>
          <a:noFill/>
        </p:spPr>
        <p:txBody>
          <a:bodyPr wrap="none" rtlCol="0">
            <a:spAutoFit/>
          </a:bodyPr>
          <a:lstStyle/>
          <a:p>
            <a:r>
              <a:rPr lang="en-US" dirty="0">
                <a:latin typeface="Times New Roman" panose="02020603050405020304" pitchFamily="18" charset="0"/>
              </a:rPr>
              <a:t>(128)</a:t>
            </a:r>
          </a:p>
        </p:txBody>
      </p:sp>
      <mc:AlternateContent xmlns:mc="http://schemas.openxmlformats.org/markup-compatibility/2006" xmlns:a14="http://schemas.microsoft.com/office/drawing/2010/main">
        <mc:Choice Requires="a14">
          <p:sp>
            <p:nvSpPr>
              <p:cNvPr id="23" name="Rectangle 22"/>
              <p:cNvSpPr/>
              <p:nvPr/>
            </p:nvSpPr>
            <p:spPr>
              <a:xfrm>
                <a:off x="3314416" y="3984968"/>
                <a:ext cx="2506199"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𝐷𝐼</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−1</m:t>
                                </m:r>
                              </m:e>
                            </m:mr>
                            <m:mr>
                              <m:e>
                                <m:r>
                                  <a:rPr lang="en-US" i="1">
                                    <a:latin typeface="Cambria Math" panose="02040503050406030204" pitchFamily="18" charset="0"/>
                                  </a:rPr>
                                  <m:t>−1</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−1</m:t>
                                </m:r>
                              </m:e>
                              <m:e>
                                <m:r>
                                  <a:rPr lang="en-US" i="1">
                                    <a:latin typeface="Cambria Math" panose="02040503050406030204" pitchFamily="18" charset="0"/>
                                  </a:rPr>
                                  <m:t>1</m:t>
                                </m:r>
                              </m:e>
                            </m:mr>
                          </m:m>
                        </m:e>
                      </m:d>
                    </m:oMath>
                  </m:oMathPara>
                </a14:m>
                <a:endParaRPr lang="en-US" dirty="0">
                  <a:latin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314416" y="3984968"/>
                <a:ext cx="2506199" cy="824906"/>
              </a:xfrm>
              <a:prstGeom prst="rect">
                <a:avLst/>
              </a:prstGeom>
              <a:blipFill>
                <a:blip r:embed="rId6"/>
                <a:stretch>
                  <a:fillRect/>
                </a:stretch>
              </a:blipFill>
            </p:spPr>
            <p:txBody>
              <a:bodyPr/>
              <a:lstStyle/>
              <a:p>
                <a:r>
                  <a:rPr lang="en-US">
                    <a:noFill/>
                  </a:rPr>
                  <a:t> </a:t>
                </a:r>
              </a:p>
            </p:txBody>
          </p:sp>
        </mc:Fallback>
      </mc:AlternateContent>
      <p:sp>
        <p:nvSpPr>
          <p:cNvPr id="24" name="Rectangle 23"/>
          <p:cNvSpPr/>
          <p:nvPr/>
        </p:nvSpPr>
        <p:spPr>
          <a:xfrm>
            <a:off x="152400" y="3733800"/>
            <a:ext cx="748923" cy="369332"/>
          </a:xfrm>
          <a:prstGeom prst="rect">
            <a:avLst/>
          </a:prstGeom>
        </p:spPr>
        <p:txBody>
          <a:bodyPr wrap="none">
            <a:spAutoFit/>
          </a:bodyPr>
          <a:lstStyle/>
          <a:p>
            <a:r>
              <a:rPr lang="en-US" dirty="0">
                <a:solidFill>
                  <a:srgbClr val="000000"/>
                </a:solidFill>
                <a:latin typeface="Times New Roman" panose="02020603050405020304" pitchFamily="18" charset="0"/>
              </a:rPr>
              <a:t>where</a:t>
            </a:r>
            <a:endParaRPr lang="en-US" dirty="0">
              <a:latin typeface="Times New Roman" panose="02020603050405020304" pitchFamily="18" charset="0"/>
            </a:endParaRPr>
          </a:p>
        </p:txBody>
      </p:sp>
      <p:sp>
        <p:nvSpPr>
          <p:cNvPr id="25" name="Rectangle 24"/>
          <p:cNvSpPr/>
          <p:nvPr/>
        </p:nvSpPr>
        <p:spPr>
          <a:xfrm>
            <a:off x="152400" y="4810088"/>
            <a:ext cx="4425442" cy="369332"/>
          </a:xfrm>
          <a:prstGeom prst="rect">
            <a:avLst/>
          </a:prstGeom>
        </p:spPr>
        <p:txBody>
          <a:bodyPr wrap="none">
            <a:spAutoFit/>
          </a:bodyPr>
          <a:lstStyle/>
          <a:p>
            <a:r>
              <a:rPr lang="en-US" dirty="0">
                <a:solidFill>
                  <a:srgbClr val="000000"/>
                </a:solidFill>
                <a:latin typeface="Times New Roman" panose="02020603050405020304" pitchFamily="18" charset="0"/>
              </a:rPr>
              <a:t>Substitute Equation (127) into Equation (128)</a:t>
            </a:r>
            <a:endParaRPr lang="en-US"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6" name="Rectangle 25"/>
              <p:cNvSpPr/>
              <p:nvPr/>
            </p:nvSpPr>
            <p:spPr>
              <a:xfrm>
                <a:off x="3075279" y="5505842"/>
                <a:ext cx="3187219"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𝐴</m:t>
                            </m:r>
                            <m:r>
                              <a:rPr lang="en-US" b="0" i="1" smtClean="0">
                                <a:latin typeface="Cambria Math" panose="02040503050406030204" pitchFamily="18" charset="0"/>
                              </a:rPr>
                              <m:t>𝐵𝐶</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𝐷𝐼</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𝐴𝐼</m:t>
                            </m:r>
                          </m:e>
                        </m:d>
                      </m:e>
                      <m:sup>
                        <m:r>
                          <a:rPr lang="en-US" i="1">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𝐼𝐷</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3075279" y="5505842"/>
                <a:ext cx="3187219" cy="369332"/>
              </a:xfrm>
              <a:prstGeom prst="rect">
                <a:avLst/>
              </a:prstGeom>
              <a:blipFill>
                <a:blip r:embed="rId7"/>
                <a:stretch>
                  <a:fillRect b="-1639"/>
                </a:stretch>
              </a:blipFill>
            </p:spPr>
            <p:txBody>
              <a:bodyPr/>
              <a:lstStyle/>
              <a:p>
                <a:r>
                  <a:rPr lang="en-US">
                    <a:noFill/>
                  </a:rPr>
                  <a:t> </a:t>
                </a:r>
              </a:p>
            </p:txBody>
          </p:sp>
        </mc:Fallback>
      </mc:AlternateContent>
      <p:sp>
        <p:nvSpPr>
          <p:cNvPr id="27" name="TextBox 26"/>
          <p:cNvSpPr txBox="1"/>
          <p:nvPr/>
        </p:nvSpPr>
        <p:spPr>
          <a:xfrm>
            <a:off x="8305800" y="5435784"/>
            <a:ext cx="684803" cy="369332"/>
          </a:xfrm>
          <a:prstGeom prst="rect">
            <a:avLst/>
          </a:prstGeom>
          <a:noFill/>
        </p:spPr>
        <p:txBody>
          <a:bodyPr wrap="none" rtlCol="0">
            <a:spAutoFit/>
          </a:bodyPr>
          <a:lstStyle/>
          <a:p>
            <a:r>
              <a:rPr lang="en-US" dirty="0">
                <a:latin typeface="Times New Roman" panose="02020603050405020304" pitchFamily="18" charset="0"/>
              </a:rPr>
              <a:t>(129)</a:t>
            </a:r>
          </a:p>
        </p:txBody>
      </p:sp>
    </p:spTree>
    <p:extLst>
      <p:ext uri="{BB962C8B-B14F-4D97-AF65-F5344CB8AC3E}">
        <p14:creationId xmlns:p14="http://schemas.microsoft.com/office/powerpoint/2010/main" val="14196882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076372" cy="584775"/>
          </a:xfrm>
          <a:prstGeom prst="rect">
            <a:avLst/>
          </a:prstGeom>
        </p:spPr>
        <p:txBody>
          <a:bodyPr wrap="none">
            <a:spAutoFit/>
          </a:bodyPr>
          <a:lstStyle/>
          <a:p>
            <a:r>
              <a:rPr lang="en-US" sz="3200" dirty="0">
                <a:solidFill>
                  <a:srgbClr val="C8102E"/>
                </a:solidFill>
                <a:latin typeface="+mj-lt"/>
                <a:ea typeface="+mj-ea"/>
                <a:cs typeface="+mj-cs"/>
              </a:rPr>
              <a:t>Delta-Delta Connection</a:t>
            </a:r>
          </a:p>
        </p:txBody>
      </p:sp>
      <mc:AlternateContent xmlns:mc="http://schemas.openxmlformats.org/markup-compatibility/2006" xmlns:a14="http://schemas.microsoft.com/office/drawing/2010/main">
        <mc:Choice Requires="a14">
          <p:sp>
            <p:nvSpPr>
              <p:cNvPr id="26" name="Rectangle 25"/>
              <p:cNvSpPr/>
              <p:nvPr/>
            </p:nvSpPr>
            <p:spPr>
              <a:xfrm>
                <a:off x="3124200" y="647700"/>
                <a:ext cx="3187219"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𝐴</m:t>
                            </m:r>
                            <m:r>
                              <a:rPr lang="en-US" b="0" i="1" smtClean="0">
                                <a:latin typeface="Cambria Math" panose="02040503050406030204" pitchFamily="18" charset="0"/>
                              </a:rPr>
                              <m:t>𝐵𝐶</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𝐷𝐼</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𝐴𝐼</m:t>
                            </m:r>
                          </m:e>
                        </m:d>
                      </m:e>
                      <m:sup>
                        <m:r>
                          <a:rPr lang="en-US" i="1">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𝐼𝐷</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3124200" y="647700"/>
                <a:ext cx="3187219" cy="369332"/>
              </a:xfrm>
              <a:prstGeom prst="rect">
                <a:avLst/>
              </a:prstGeom>
              <a:blipFill>
                <a:blip r:embed="rId2"/>
                <a:stretch>
                  <a:fillRect b="-1639"/>
                </a:stretch>
              </a:blipFill>
            </p:spPr>
            <p:txBody>
              <a:bodyPr/>
              <a:lstStyle/>
              <a:p>
                <a:r>
                  <a:rPr lang="en-US">
                    <a:noFill/>
                  </a:rPr>
                  <a:t> </a:t>
                </a:r>
              </a:p>
            </p:txBody>
          </p:sp>
        </mc:Fallback>
      </mc:AlternateContent>
      <p:sp>
        <p:nvSpPr>
          <p:cNvPr id="27" name="TextBox 26"/>
          <p:cNvSpPr txBox="1"/>
          <p:nvPr/>
        </p:nvSpPr>
        <p:spPr>
          <a:xfrm>
            <a:off x="8467212" y="647700"/>
            <a:ext cx="684803" cy="369332"/>
          </a:xfrm>
          <a:prstGeom prst="rect">
            <a:avLst/>
          </a:prstGeom>
          <a:noFill/>
        </p:spPr>
        <p:txBody>
          <a:bodyPr wrap="none" rtlCol="0">
            <a:spAutoFit/>
          </a:bodyPr>
          <a:lstStyle/>
          <a:p>
            <a:r>
              <a:rPr lang="en-US" dirty="0">
                <a:latin typeface="Times New Roman" panose="02020603050405020304" pitchFamily="18" charset="0"/>
              </a:rPr>
              <a:t>(129)</a:t>
            </a:r>
          </a:p>
        </p:txBody>
      </p:sp>
      <p:sp>
        <p:nvSpPr>
          <p:cNvPr id="5" name="Rectangle 4"/>
          <p:cNvSpPr/>
          <p:nvPr/>
        </p:nvSpPr>
        <p:spPr>
          <a:xfrm>
            <a:off x="152400" y="1017032"/>
            <a:ext cx="8915400" cy="400110"/>
          </a:xfrm>
          <a:prstGeom prst="rect">
            <a:avLst/>
          </a:prstGeom>
        </p:spPr>
        <p:txBody>
          <a:bodyPr wrap="square">
            <a:spAutoFit/>
          </a:bodyPr>
          <a:lstStyle/>
          <a:p>
            <a:r>
              <a:rPr lang="en-US" sz="2000" dirty="0">
                <a:solidFill>
                  <a:srgbClr val="000000"/>
                </a:solidFill>
                <a:latin typeface="Times New Roman" panose="02020603050405020304" pitchFamily="18" charset="0"/>
              </a:rPr>
              <a:t>Since [</a:t>
            </a:r>
            <a:r>
              <a:rPr lang="en-US" sz="2000" i="1" dirty="0">
                <a:solidFill>
                  <a:srgbClr val="000000"/>
                </a:solidFill>
                <a:latin typeface="Times New Roman" panose="02020603050405020304" pitchFamily="18" charset="0"/>
              </a:rPr>
              <a:t>AI</a:t>
            </a:r>
            <a:r>
              <a:rPr lang="en-US" sz="2000" dirty="0">
                <a:solidFill>
                  <a:srgbClr val="000000"/>
                </a:solidFill>
                <a:latin typeface="Times New Roman" panose="02020603050405020304" pitchFamily="18" charset="0"/>
              </a:rPr>
              <a:t>] is a diagonal matrix, Equation (129) can be rewritten as</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8" name="Rectangle 27"/>
              <p:cNvSpPr/>
              <p:nvPr/>
            </p:nvSpPr>
            <p:spPr>
              <a:xfrm>
                <a:off x="3095297" y="1601808"/>
                <a:ext cx="3252942"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𝐴</m:t>
                            </m:r>
                            <m:r>
                              <a:rPr lang="en-US" b="0" i="1" smtClean="0">
                                <a:latin typeface="Cambria Math" panose="02040503050406030204" pitchFamily="18" charset="0"/>
                              </a:rPr>
                              <m:t>𝐵𝐶</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𝐴𝐼</m:t>
                            </m:r>
                          </m:e>
                        </m:d>
                      </m:e>
                      <m:sup>
                        <m:r>
                          <a:rPr lang="en-US" i="1">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𝐷𝐼</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𝐼𝐷</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28" name="Rectangle 27"/>
              <p:cNvSpPr>
                <a:spLocks noRot="1" noChangeAspect="1" noMove="1" noResize="1" noEditPoints="1" noAdjustHandles="1" noChangeArrowheads="1" noChangeShapeType="1" noTextEdit="1"/>
              </p:cNvSpPr>
              <p:nvPr/>
            </p:nvSpPr>
            <p:spPr>
              <a:xfrm>
                <a:off x="3095297" y="1601808"/>
                <a:ext cx="3252942" cy="369332"/>
              </a:xfrm>
              <a:prstGeom prst="rect">
                <a:avLst/>
              </a:prstGeom>
              <a:blipFill>
                <a:blip r:embed="rId3"/>
                <a:stretch>
                  <a:fillRect b="-1667"/>
                </a:stretch>
              </a:blipFill>
            </p:spPr>
            <p:txBody>
              <a:bodyPr/>
              <a:lstStyle/>
              <a:p>
                <a:r>
                  <a:rPr lang="en-US">
                    <a:noFill/>
                  </a:rPr>
                  <a:t> </a:t>
                </a:r>
              </a:p>
            </p:txBody>
          </p:sp>
        </mc:Fallback>
      </mc:AlternateContent>
      <p:sp>
        <p:nvSpPr>
          <p:cNvPr id="29" name="TextBox 28"/>
          <p:cNvSpPr txBox="1"/>
          <p:nvPr/>
        </p:nvSpPr>
        <p:spPr>
          <a:xfrm>
            <a:off x="8467212" y="1601808"/>
            <a:ext cx="684803" cy="369332"/>
          </a:xfrm>
          <a:prstGeom prst="rect">
            <a:avLst/>
          </a:prstGeom>
          <a:noFill/>
        </p:spPr>
        <p:txBody>
          <a:bodyPr wrap="none" rtlCol="0">
            <a:spAutoFit/>
          </a:bodyPr>
          <a:lstStyle/>
          <a:p>
            <a:r>
              <a:rPr lang="en-US" dirty="0">
                <a:latin typeface="Times New Roman" panose="02020603050405020304" pitchFamily="18" charset="0"/>
              </a:rPr>
              <a:t>(130)</a:t>
            </a:r>
          </a:p>
        </p:txBody>
      </p:sp>
      <p:sp>
        <p:nvSpPr>
          <p:cNvPr id="6" name="Rectangle 5"/>
          <p:cNvSpPr/>
          <p:nvPr/>
        </p:nvSpPr>
        <p:spPr>
          <a:xfrm>
            <a:off x="152400" y="1905000"/>
            <a:ext cx="8915400" cy="400110"/>
          </a:xfrm>
          <a:prstGeom prst="rect">
            <a:avLst/>
          </a:prstGeom>
        </p:spPr>
        <p:txBody>
          <a:bodyPr wrap="square">
            <a:spAutoFit/>
          </a:bodyPr>
          <a:lstStyle/>
          <a:p>
            <a:r>
              <a:rPr lang="en-US" sz="2000" dirty="0">
                <a:solidFill>
                  <a:srgbClr val="000000"/>
                </a:solidFill>
                <a:latin typeface="Times New Roman" panose="02020603050405020304" pitchFamily="18" charset="0"/>
              </a:rPr>
              <a:t>The load-side line currents as a function of the load-side delta currents:</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30" name="Rectangle 29"/>
              <p:cNvSpPr/>
              <p:nvPr/>
            </p:nvSpPr>
            <p:spPr>
              <a:xfrm>
                <a:off x="3505200" y="2474341"/>
                <a:ext cx="2425087"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smtClean="0">
                                <a:latin typeface="Cambria Math" panose="02040503050406030204" pitchFamily="18" charset="0"/>
                              </a:rPr>
                              <m:t>𝑎</m:t>
                            </m:r>
                            <m:r>
                              <a:rPr lang="en-US" b="0" i="1" smtClean="0">
                                <a:latin typeface="Cambria Math" panose="02040503050406030204" pitchFamily="18" charset="0"/>
                              </a:rPr>
                              <m:t>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𝐷𝐼</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𝐼𝐷</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30" name="Rectangle 29"/>
              <p:cNvSpPr>
                <a:spLocks noRot="1" noChangeAspect="1" noMove="1" noResize="1" noEditPoints="1" noAdjustHandles="1" noChangeArrowheads="1" noChangeShapeType="1" noTextEdit="1"/>
              </p:cNvSpPr>
              <p:nvPr/>
            </p:nvSpPr>
            <p:spPr>
              <a:xfrm>
                <a:off x="3505200" y="2474341"/>
                <a:ext cx="2425087" cy="369332"/>
              </a:xfrm>
              <a:prstGeom prst="rect">
                <a:avLst/>
              </a:prstGeom>
              <a:blipFill>
                <a:blip r:embed="rId4"/>
                <a:stretch>
                  <a:fillRect b="-1667"/>
                </a:stretch>
              </a:blipFill>
            </p:spPr>
            <p:txBody>
              <a:bodyPr/>
              <a:lstStyle/>
              <a:p>
                <a:r>
                  <a:rPr lang="en-US">
                    <a:noFill/>
                  </a:rPr>
                  <a:t> </a:t>
                </a:r>
              </a:p>
            </p:txBody>
          </p:sp>
        </mc:Fallback>
      </mc:AlternateContent>
      <p:sp>
        <p:nvSpPr>
          <p:cNvPr id="31" name="TextBox 30"/>
          <p:cNvSpPr txBox="1"/>
          <p:nvPr/>
        </p:nvSpPr>
        <p:spPr>
          <a:xfrm>
            <a:off x="8496115" y="2458998"/>
            <a:ext cx="684803" cy="369332"/>
          </a:xfrm>
          <a:prstGeom prst="rect">
            <a:avLst/>
          </a:prstGeom>
          <a:noFill/>
        </p:spPr>
        <p:txBody>
          <a:bodyPr wrap="none" rtlCol="0">
            <a:spAutoFit/>
          </a:bodyPr>
          <a:lstStyle/>
          <a:p>
            <a:r>
              <a:rPr lang="en-US" dirty="0">
                <a:latin typeface="Times New Roman" panose="02020603050405020304" pitchFamily="18" charset="0"/>
              </a:rPr>
              <a:t>(131)</a:t>
            </a:r>
          </a:p>
        </p:txBody>
      </p:sp>
      <p:sp>
        <p:nvSpPr>
          <p:cNvPr id="8" name="Rectangle 7"/>
          <p:cNvSpPr/>
          <p:nvPr/>
        </p:nvSpPr>
        <p:spPr>
          <a:xfrm>
            <a:off x="165538" y="2842597"/>
            <a:ext cx="8839200" cy="400110"/>
          </a:xfrm>
          <a:prstGeom prst="rect">
            <a:avLst/>
          </a:prstGeom>
        </p:spPr>
        <p:txBody>
          <a:bodyPr wrap="square">
            <a:spAutoFit/>
          </a:bodyPr>
          <a:lstStyle/>
          <a:p>
            <a:r>
              <a:rPr lang="en-US" sz="2000" dirty="0">
                <a:solidFill>
                  <a:srgbClr val="000000"/>
                </a:solidFill>
                <a:latin typeface="Times New Roman" panose="02020603050405020304" pitchFamily="18" charset="0"/>
              </a:rPr>
              <a:t>Applying Equation (131), Equation (130) becomes</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32" name="Rectangle 31"/>
              <p:cNvSpPr/>
              <p:nvPr/>
            </p:nvSpPr>
            <p:spPr>
              <a:xfrm>
                <a:off x="3541941" y="3307933"/>
                <a:ext cx="2388346"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𝐴</m:t>
                            </m:r>
                            <m:r>
                              <a:rPr lang="en-US" b="0" i="1" smtClean="0">
                                <a:latin typeface="Cambria Math" panose="02040503050406030204" pitchFamily="18" charset="0"/>
                              </a:rPr>
                              <m:t>𝐵𝐶</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𝐴𝐼</m:t>
                            </m:r>
                          </m:e>
                        </m:d>
                      </m:e>
                      <m:sup>
                        <m:r>
                          <a:rPr lang="en-US" i="1">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32" name="Rectangle 31"/>
              <p:cNvSpPr>
                <a:spLocks noRot="1" noChangeAspect="1" noMove="1" noResize="1" noEditPoints="1" noAdjustHandles="1" noChangeArrowheads="1" noChangeShapeType="1" noTextEdit="1"/>
              </p:cNvSpPr>
              <p:nvPr/>
            </p:nvSpPr>
            <p:spPr>
              <a:xfrm>
                <a:off x="3541941" y="3307933"/>
                <a:ext cx="2388346" cy="369332"/>
              </a:xfrm>
              <a:prstGeom prst="rect">
                <a:avLst/>
              </a:prstGeom>
              <a:blipFill>
                <a:blip r:embed="rId5"/>
                <a:stretch>
                  <a:fillRect b="-1667"/>
                </a:stretch>
              </a:blipFill>
            </p:spPr>
            <p:txBody>
              <a:bodyPr/>
              <a:lstStyle/>
              <a:p>
                <a:r>
                  <a:rPr lang="en-US">
                    <a:noFill/>
                  </a:rPr>
                  <a:t> </a:t>
                </a:r>
              </a:p>
            </p:txBody>
          </p:sp>
        </mc:Fallback>
      </mc:AlternateContent>
      <p:sp>
        <p:nvSpPr>
          <p:cNvPr id="33" name="TextBox 32"/>
          <p:cNvSpPr txBox="1"/>
          <p:nvPr/>
        </p:nvSpPr>
        <p:spPr>
          <a:xfrm>
            <a:off x="8496115" y="3265151"/>
            <a:ext cx="684803" cy="369332"/>
          </a:xfrm>
          <a:prstGeom prst="rect">
            <a:avLst/>
          </a:prstGeom>
          <a:noFill/>
        </p:spPr>
        <p:txBody>
          <a:bodyPr wrap="none" rtlCol="0">
            <a:spAutoFit/>
          </a:bodyPr>
          <a:lstStyle/>
          <a:p>
            <a:r>
              <a:rPr lang="en-US" dirty="0">
                <a:latin typeface="Times New Roman" panose="02020603050405020304" pitchFamily="18" charset="0"/>
              </a:rPr>
              <a:t>(132)</a:t>
            </a:r>
          </a:p>
        </p:txBody>
      </p:sp>
      <p:sp>
        <p:nvSpPr>
          <p:cNvPr id="9" name="Rectangle 8"/>
          <p:cNvSpPr/>
          <p:nvPr/>
        </p:nvSpPr>
        <p:spPr>
          <a:xfrm>
            <a:off x="145742" y="3734241"/>
            <a:ext cx="8922057" cy="707886"/>
          </a:xfrm>
          <a:prstGeom prst="rect">
            <a:avLst/>
          </a:prstGeom>
        </p:spPr>
        <p:txBody>
          <a:bodyPr wrap="square">
            <a:spAutoFit/>
          </a:bodyPr>
          <a:lstStyle/>
          <a:p>
            <a:r>
              <a:rPr lang="en-US" sz="2000" dirty="0">
                <a:solidFill>
                  <a:srgbClr val="000000"/>
                </a:solidFill>
                <a:latin typeface="Times New Roman" panose="02020603050405020304" pitchFamily="18" charset="0"/>
              </a:rPr>
              <a:t>Turn Equation (132) around to solve for the load-side line currents as a function of the source-side line currents:</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34" name="Rectangle 33"/>
              <p:cNvSpPr/>
              <p:nvPr/>
            </p:nvSpPr>
            <p:spPr>
              <a:xfrm>
                <a:off x="3657600" y="4422647"/>
                <a:ext cx="2212080"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smtClean="0">
                                <a:latin typeface="Cambria Math" panose="02040503050406030204" pitchFamily="18" charset="0"/>
                              </a:rPr>
                              <m:t>𝑎</m:t>
                            </m:r>
                            <m:r>
                              <a:rPr lang="en-US" b="0" i="1" smtClean="0">
                                <a:latin typeface="Cambria Math" panose="02040503050406030204" pitchFamily="18" charset="0"/>
                              </a:rPr>
                              <m:t>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𝐴𝐼</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𝐴𝐵𝐶</m:t>
                            </m:r>
                          </m:sub>
                        </m:sSub>
                      </m:e>
                    </m:d>
                  </m:oMath>
                </a14:m>
                <a:endParaRPr lang="en-US" dirty="0">
                  <a:latin typeface="Times New Roman" panose="02020603050405020304" pitchFamily="18" charset="0"/>
                </a:endParaRPr>
              </a:p>
            </p:txBody>
          </p:sp>
        </mc:Choice>
        <mc:Fallback xmlns="">
          <p:sp>
            <p:nvSpPr>
              <p:cNvPr id="34" name="Rectangle 33"/>
              <p:cNvSpPr>
                <a:spLocks noRot="1" noChangeAspect="1" noMove="1" noResize="1" noEditPoints="1" noAdjustHandles="1" noChangeArrowheads="1" noChangeShapeType="1" noTextEdit="1"/>
              </p:cNvSpPr>
              <p:nvPr/>
            </p:nvSpPr>
            <p:spPr>
              <a:xfrm>
                <a:off x="3657600" y="4422647"/>
                <a:ext cx="2212080" cy="369332"/>
              </a:xfrm>
              <a:prstGeom prst="rect">
                <a:avLst/>
              </a:prstGeom>
              <a:blipFill>
                <a:blip r:embed="rId6"/>
                <a:stretch>
                  <a:fillRect b="-1639"/>
                </a:stretch>
              </a:blipFill>
            </p:spPr>
            <p:txBody>
              <a:bodyPr/>
              <a:lstStyle/>
              <a:p>
                <a:r>
                  <a:rPr lang="en-US">
                    <a:noFill/>
                  </a:rPr>
                  <a:t> </a:t>
                </a:r>
              </a:p>
            </p:txBody>
          </p:sp>
        </mc:Fallback>
      </mc:AlternateContent>
      <p:sp>
        <p:nvSpPr>
          <p:cNvPr id="35" name="TextBox 34"/>
          <p:cNvSpPr txBox="1"/>
          <p:nvPr/>
        </p:nvSpPr>
        <p:spPr>
          <a:xfrm>
            <a:off x="8477547" y="4426696"/>
            <a:ext cx="684803" cy="369332"/>
          </a:xfrm>
          <a:prstGeom prst="rect">
            <a:avLst/>
          </a:prstGeom>
          <a:noFill/>
        </p:spPr>
        <p:txBody>
          <a:bodyPr wrap="none" rtlCol="0">
            <a:spAutoFit/>
          </a:bodyPr>
          <a:lstStyle/>
          <a:p>
            <a:r>
              <a:rPr lang="en-US" dirty="0">
                <a:latin typeface="Times New Roman" panose="02020603050405020304" pitchFamily="18" charset="0"/>
              </a:rPr>
              <a:t>(133)</a:t>
            </a:r>
          </a:p>
        </p:txBody>
      </p:sp>
      <p:sp>
        <p:nvSpPr>
          <p:cNvPr id="10" name="Rectangle 9"/>
          <p:cNvSpPr/>
          <p:nvPr/>
        </p:nvSpPr>
        <p:spPr>
          <a:xfrm>
            <a:off x="165537" y="4791979"/>
            <a:ext cx="9007365" cy="1323439"/>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Equations (132) and (133) merely demonstrate that the line currents on the two sides of the transformer are in phase and differ only by the turn's ratio of the transformer windings. In the per-unit system, the per-unit line currents on the two sides of the transformer are exactly equal.</a:t>
            </a:r>
            <a:endParaRPr lang="en-US" sz="20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44795588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076372" cy="584775"/>
          </a:xfrm>
          <a:prstGeom prst="rect">
            <a:avLst/>
          </a:prstGeom>
        </p:spPr>
        <p:txBody>
          <a:bodyPr wrap="none">
            <a:spAutoFit/>
          </a:bodyPr>
          <a:lstStyle/>
          <a:p>
            <a:r>
              <a:rPr lang="en-US" sz="3200" dirty="0">
                <a:solidFill>
                  <a:srgbClr val="C8102E"/>
                </a:solidFill>
                <a:latin typeface="+mj-lt"/>
                <a:ea typeface="+mj-ea"/>
                <a:cs typeface="+mj-cs"/>
              </a:rPr>
              <a:t>Delta-Delta Connection</a:t>
            </a:r>
          </a:p>
        </p:txBody>
      </p:sp>
      <p:sp>
        <p:nvSpPr>
          <p:cNvPr id="2" name="Rectangle 1"/>
          <p:cNvSpPr/>
          <p:nvPr/>
        </p:nvSpPr>
        <p:spPr>
          <a:xfrm>
            <a:off x="152400" y="681859"/>
            <a:ext cx="8915400" cy="769441"/>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The ideal delta voltages on the secondary side as a function of the line-to-line voltages, the delta currents, and </a:t>
            </a:r>
            <a:r>
              <a:rPr lang="en-US" sz="2400" dirty="0">
                <a:solidFill>
                  <a:srgbClr val="000000"/>
                </a:solidFill>
                <a:latin typeface="Times New Roman" panose="02020603050405020304" pitchFamily="18" charset="0"/>
              </a:rPr>
              <a:t>the</a:t>
            </a:r>
            <a:r>
              <a:rPr lang="en-US" sz="2000" dirty="0">
                <a:solidFill>
                  <a:srgbClr val="000000"/>
                </a:solidFill>
                <a:latin typeface="Times New Roman" panose="02020603050405020304" pitchFamily="18" charset="0"/>
              </a:rPr>
              <a:t> transformer impedances are given by</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0" name="Rectangle 19"/>
              <p:cNvSpPr/>
              <p:nvPr/>
            </p:nvSpPr>
            <p:spPr>
              <a:xfrm>
                <a:off x="2895600" y="1447800"/>
                <a:ext cx="3927101"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𝑉𝑡</m:t>
                            </m:r>
                          </m:e>
                          <m:sub>
                            <m:r>
                              <a:rPr lang="en-US" i="1" smtClean="0">
                                <a:latin typeface="Cambria Math" panose="02040503050406030204" pitchFamily="18" charset="0"/>
                              </a:rPr>
                              <m:t>𝑎</m:t>
                            </m:r>
                            <m:r>
                              <a:rPr lang="en-US" b="0" i="1" smtClean="0">
                                <a:latin typeface="Cambria Math" panose="02040503050406030204" pitchFamily="18" charset="0"/>
                              </a:rPr>
                              <m:t>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i="1">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𝑍</m:t>
                            </m:r>
                            <m:r>
                              <a:rPr lang="en-US" i="1">
                                <a:latin typeface="Cambria Math" panose="02040503050406030204" pitchFamily="18" charset="0"/>
                              </a:rPr>
                              <m:t>𝑡</m:t>
                            </m:r>
                          </m:e>
                          <m:sub>
                            <m:r>
                              <a:rPr lang="en-US" i="1">
                                <a:latin typeface="Cambria Math" panose="02040503050406030204" pitchFamily="18" charset="0"/>
                              </a:rPr>
                              <m:t>𝑎𝑏𝑐</m:t>
                            </m:r>
                          </m:sub>
                        </m:sSub>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r>
                              <a:rPr lang="en-US" b="0" i="1" smtClean="0">
                                <a:latin typeface="Cambria Math" panose="02040503050406030204" pitchFamily="18" charset="0"/>
                              </a:rPr>
                              <m:t>𝐷</m:t>
                            </m:r>
                          </m:e>
                          <m:sub>
                            <m:r>
                              <a:rPr lang="en-US" b="0" i="1" smtClean="0">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2895600" y="1447800"/>
                <a:ext cx="3927101" cy="369332"/>
              </a:xfrm>
              <a:prstGeom prst="rect">
                <a:avLst/>
              </a:prstGeom>
              <a:blipFill>
                <a:blip r:embed="rId2"/>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3124200" y="2057400"/>
                <a:ext cx="3281668" cy="972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𝑎𝑏𝑐</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𝑎𝑏</m:t>
                                    </m:r>
                                  </m:sub>
                                </m:sSub>
                              </m:e>
                              <m:e>
                                <m:r>
                                  <a:rPr lang="en-US" i="1">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𝑏</m:t>
                                    </m:r>
                                    <m:r>
                                      <a:rPr lang="en-US" b="0" i="1" smtClean="0">
                                        <a:latin typeface="Cambria Math" panose="02040503050406030204" pitchFamily="18" charset="0"/>
                                      </a:rPr>
                                      <m:t>𝑐</m:t>
                                    </m:r>
                                  </m:sub>
                                </m:sSub>
                              </m:e>
                              <m:e>
                                <m:r>
                                  <a:rPr lang="en-US" i="1">
                                    <a:latin typeface="Cambria Math" panose="02040503050406030204" pitchFamily="18" charset="0"/>
                                  </a:rPr>
                                  <m:t>0</m:t>
                                </m:r>
                              </m:e>
                            </m:mr>
                            <m:mr>
                              <m:e>
                                <m:r>
                                  <a:rPr lang="en-US" i="1">
                                    <a:latin typeface="Cambria Math" panose="02040503050406030204" pitchFamily="18" charset="0"/>
                                  </a:rPr>
                                  <m:t>0</m:t>
                                </m:r>
                              </m:e>
                              <m:e>
                                <m:r>
                                  <a:rPr lang="en-US" b="0" i="1" smtClean="0">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b="0" i="1" smtClean="0">
                                        <a:latin typeface="Cambria Math" panose="02040503050406030204" pitchFamily="18" charset="0"/>
                                      </a:rPr>
                                      <m:t>𝑐</m:t>
                                    </m:r>
                                    <m:r>
                                      <a:rPr lang="en-US" i="1">
                                        <a:latin typeface="Cambria Math" panose="02040503050406030204" pitchFamily="18" charset="0"/>
                                      </a:rPr>
                                      <m:t>𝑎</m:t>
                                    </m:r>
                                  </m:sub>
                                </m:sSub>
                              </m:e>
                            </m:mr>
                          </m:m>
                        </m:e>
                      </m:d>
                    </m:oMath>
                  </m:oMathPara>
                </a14:m>
                <a:endParaRPr lang="en-US" dirty="0">
                  <a:latin typeface="Times New Roman" panose="020206030504050203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3124200" y="2057400"/>
                <a:ext cx="3281668" cy="972702"/>
              </a:xfrm>
              <a:prstGeom prst="rect">
                <a:avLst/>
              </a:prstGeom>
              <a:blipFill>
                <a:blip r:embed="rId3"/>
                <a:stretch>
                  <a:fillRect/>
                </a:stretch>
              </a:blipFill>
            </p:spPr>
            <p:txBody>
              <a:bodyPr/>
              <a:lstStyle/>
              <a:p>
                <a:r>
                  <a:rPr lang="en-US">
                    <a:noFill/>
                  </a:rPr>
                  <a:t> </a:t>
                </a:r>
              </a:p>
            </p:txBody>
          </p:sp>
        </mc:Fallback>
      </mc:AlternateContent>
      <p:sp>
        <p:nvSpPr>
          <p:cNvPr id="22" name="Rectangle 21"/>
          <p:cNvSpPr/>
          <p:nvPr/>
        </p:nvSpPr>
        <p:spPr>
          <a:xfrm>
            <a:off x="152400" y="1872734"/>
            <a:ext cx="748923" cy="369332"/>
          </a:xfrm>
          <a:prstGeom prst="rect">
            <a:avLst/>
          </a:prstGeom>
        </p:spPr>
        <p:txBody>
          <a:bodyPr wrap="none">
            <a:spAutoFit/>
          </a:bodyPr>
          <a:lstStyle/>
          <a:p>
            <a:r>
              <a:rPr lang="en-US" dirty="0">
                <a:solidFill>
                  <a:srgbClr val="000000"/>
                </a:solidFill>
                <a:latin typeface="Times New Roman" panose="02020603050405020304" pitchFamily="18" charset="0"/>
              </a:rPr>
              <a:t>where</a:t>
            </a:r>
            <a:endParaRPr lang="en-US" dirty="0">
              <a:latin typeface="Times New Roman" panose="02020603050405020304" pitchFamily="18" charset="0"/>
            </a:endParaRPr>
          </a:p>
        </p:txBody>
      </p:sp>
      <p:sp>
        <p:nvSpPr>
          <p:cNvPr id="23" name="TextBox 22"/>
          <p:cNvSpPr txBox="1"/>
          <p:nvPr/>
        </p:nvSpPr>
        <p:spPr>
          <a:xfrm>
            <a:off x="8391012" y="1453055"/>
            <a:ext cx="684803" cy="369332"/>
          </a:xfrm>
          <a:prstGeom prst="rect">
            <a:avLst/>
          </a:prstGeom>
          <a:noFill/>
        </p:spPr>
        <p:txBody>
          <a:bodyPr wrap="none" rtlCol="0">
            <a:spAutoFit/>
          </a:bodyPr>
          <a:lstStyle/>
          <a:p>
            <a:r>
              <a:rPr lang="en-US" dirty="0">
                <a:latin typeface="Times New Roman" panose="02020603050405020304" pitchFamily="18" charset="0"/>
              </a:rPr>
              <a:t>(134)</a:t>
            </a:r>
          </a:p>
        </p:txBody>
      </p:sp>
      <p:sp>
        <p:nvSpPr>
          <p:cNvPr id="24" name="Rectangle 23"/>
          <p:cNvSpPr/>
          <p:nvPr/>
        </p:nvSpPr>
        <p:spPr>
          <a:xfrm>
            <a:off x="152400" y="3066695"/>
            <a:ext cx="4894225" cy="400110"/>
          </a:xfrm>
          <a:prstGeom prst="rect">
            <a:avLst/>
          </a:prstGeom>
        </p:spPr>
        <p:txBody>
          <a:bodyPr wrap="none">
            <a:spAutoFit/>
          </a:bodyPr>
          <a:lstStyle/>
          <a:p>
            <a:r>
              <a:rPr lang="en-US" sz="2000" dirty="0">
                <a:solidFill>
                  <a:srgbClr val="000000"/>
                </a:solidFill>
                <a:latin typeface="Times New Roman" panose="02020603050405020304" pitchFamily="18" charset="0"/>
              </a:rPr>
              <a:t>Substitute Equation (134) into Equation (125)</a:t>
            </a:r>
            <a:endParaRPr lang="en-US" sz="2000"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5" name="Rectangle 24"/>
              <p:cNvSpPr/>
              <p:nvPr/>
            </p:nvSpPr>
            <p:spPr>
              <a:xfrm>
                <a:off x="2173509" y="3536243"/>
                <a:ext cx="5446491"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𝑉𝐿𝐿</m:t>
                            </m:r>
                          </m:e>
                          <m:sub>
                            <m:r>
                              <a:rPr lang="en-US" i="1" smtClean="0">
                                <a:latin typeface="Cambria Math" panose="02040503050406030204" pitchFamily="18" charset="0"/>
                              </a:rPr>
                              <m:t>𝑎</m:t>
                            </m:r>
                            <m:r>
                              <a:rPr lang="en-US" b="0" i="1" smtClean="0">
                                <a:latin typeface="Cambria Math" panose="02040503050406030204" pitchFamily="18" charset="0"/>
                              </a:rPr>
                              <m:t>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𝐴𝑉</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i="1">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𝑍</m:t>
                            </m:r>
                            <m:r>
                              <a:rPr lang="en-US" i="1">
                                <a:latin typeface="Cambria Math" panose="02040503050406030204" pitchFamily="18" charset="0"/>
                              </a:rPr>
                              <m:t>𝑡</m:t>
                            </m:r>
                          </m:e>
                          <m:sub>
                            <m:r>
                              <a:rPr lang="en-US" i="1">
                                <a:latin typeface="Cambria Math" panose="02040503050406030204" pitchFamily="18" charset="0"/>
                              </a:rPr>
                              <m:t>𝑎𝑏𝑐</m:t>
                            </m:r>
                          </m:sub>
                        </m:sSub>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r>
                              <a:rPr lang="en-US" b="0" i="1" smtClean="0">
                                <a:latin typeface="Cambria Math" panose="02040503050406030204" pitchFamily="18" charset="0"/>
                              </a:rPr>
                              <m:t>𝐷</m:t>
                            </m:r>
                          </m:e>
                          <m:sub>
                            <m:r>
                              <a:rPr lang="en-US" b="0" i="1" smtClean="0">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2173509" y="3536243"/>
                <a:ext cx="5446491" cy="369332"/>
              </a:xfrm>
              <a:prstGeom prst="rect">
                <a:avLst/>
              </a:prstGeom>
              <a:blipFill>
                <a:blip r:embed="rId4"/>
                <a:stretch>
                  <a:fillRect b="-1639"/>
                </a:stretch>
              </a:blipFill>
            </p:spPr>
            <p:txBody>
              <a:bodyPr/>
              <a:lstStyle/>
              <a:p>
                <a:r>
                  <a:rPr lang="en-US">
                    <a:noFill/>
                  </a:rPr>
                  <a:t> </a:t>
                </a:r>
              </a:p>
            </p:txBody>
          </p:sp>
        </mc:Fallback>
      </mc:AlternateContent>
      <p:sp>
        <p:nvSpPr>
          <p:cNvPr id="36" name="TextBox 35"/>
          <p:cNvSpPr txBox="1"/>
          <p:nvPr/>
        </p:nvSpPr>
        <p:spPr>
          <a:xfrm>
            <a:off x="8488233" y="3537120"/>
            <a:ext cx="684803" cy="369332"/>
          </a:xfrm>
          <a:prstGeom prst="rect">
            <a:avLst/>
          </a:prstGeom>
          <a:noFill/>
        </p:spPr>
        <p:txBody>
          <a:bodyPr wrap="none" rtlCol="0">
            <a:spAutoFit/>
          </a:bodyPr>
          <a:lstStyle/>
          <a:p>
            <a:r>
              <a:rPr lang="en-US" dirty="0">
                <a:latin typeface="Times New Roman" panose="02020603050405020304" pitchFamily="18" charset="0"/>
              </a:rPr>
              <a:t>(135)</a:t>
            </a:r>
          </a:p>
        </p:txBody>
      </p:sp>
      <p:sp>
        <p:nvSpPr>
          <p:cNvPr id="7" name="Rectangle 6"/>
          <p:cNvSpPr/>
          <p:nvPr/>
        </p:nvSpPr>
        <p:spPr>
          <a:xfrm>
            <a:off x="152400" y="3854731"/>
            <a:ext cx="9144000" cy="400110"/>
          </a:xfrm>
          <a:prstGeom prst="rect">
            <a:avLst/>
          </a:prstGeom>
        </p:spPr>
        <p:txBody>
          <a:bodyPr wrap="square">
            <a:spAutoFit/>
          </a:bodyPr>
          <a:lstStyle/>
          <a:p>
            <a:r>
              <a:rPr lang="en-US" sz="2000" dirty="0">
                <a:solidFill>
                  <a:srgbClr val="000000"/>
                </a:solidFill>
                <a:latin typeface="Times New Roman" panose="02020603050405020304" pitchFamily="18" charset="0"/>
              </a:rPr>
              <a:t>Solve Equation (135) for the load-side line-to-line voltages:</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37" name="Rectangle 36"/>
              <p:cNvSpPr/>
              <p:nvPr/>
            </p:nvSpPr>
            <p:spPr>
              <a:xfrm>
                <a:off x="2402227" y="4431268"/>
                <a:ext cx="4913846"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𝑉𝐿𝐿</m:t>
                            </m:r>
                          </m:e>
                          <m:sub>
                            <m:r>
                              <a:rPr lang="en-US" i="1" smtClean="0">
                                <a:latin typeface="Cambria Math" panose="02040503050406030204" pitchFamily="18" charset="0"/>
                              </a:rPr>
                              <m:t>𝑎</m:t>
                            </m:r>
                            <m:r>
                              <a:rPr lang="en-US" b="0" i="1" smtClean="0">
                                <a:latin typeface="Cambria Math" panose="02040503050406030204" pitchFamily="18" charset="0"/>
                              </a:rPr>
                              <m:t>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𝐴𝐼</m:t>
                            </m:r>
                          </m:e>
                        </m:d>
                      </m:e>
                      <m:sup>
                        <m:r>
                          <a:rPr lang="en-US" i="1">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smtClean="0">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𝑍</m:t>
                            </m:r>
                            <m:r>
                              <a:rPr lang="en-US" i="1">
                                <a:latin typeface="Cambria Math" panose="02040503050406030204" pitchFamily="18" charset="0"/>
                              </a:rPr>
                              <m:t>𝑡</m:t>
                            </m:r>
                          </m:e>
                          <m:sub>
                            <m:r>
                              <a:rPr lang="en-US" i="1">
                                <a:latin typeface="Cambria Math" panose="02040503050406030204" pitchFamily="18" charset="0"/>
                              </a:rPr>
                              <m:t>𝑎𝑏𝑐</m:t>
                            </m:r>
                          </m:sub>
                        </m:sSub>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r>
                              <a:rPr lang="en-US" b="0" i="1" smtClean="0">
                                <a:latin typeface="Cambria Math" panose="02040503050406030204" pitchFamily="18" charset="0"/>
                              </a:rPr>
                              <m:t>𝐷</m:t>
                            </m:r>
                          </m:e>
                          <m:sub>
                            <m:r>
                              <a:rPr lang="en-US" b="0" i="1" smtClean="0">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37" name="Rectangle 36"/>
              <p:cNvSpPr>
                <a:spLocks noRot="1" noChangeAspect="1" noMove="1" noResize="1" noEditPoints="1" noAdjustHandles="1" noChangeArrowheads="1" noChangeShapeType="1" noTextEdit="1"/>
              </p:cNvSpPr>
              <p:nvPr/>
            </p:nvSpPr>
            <p:spPr>
              <a:xfrm>
                <a:off x="2402227" y="4431268"/>
                <a:ext cx="4913846" cy="369332"/>
              </a:xfrm>
              <a:prstGeom prst="rect">
                <a:avLst/>
              </a:prstGeom>
              <a:blipFill>
                <a:blip r:embed="rId5"/>
                <a:stretch>
                  <a:fillRect/>
                </a:stretch>
              </a:blipFill>
            </p:spPr>
            <p:txBody>
              <a:bodyPr/>
              <a:lstStyle/>
              <a:p>
                <a:r>
                  <a:rPr lang="en-US">
                    <a:noFill/>
                  </a:rPr>
                  <a:t> </a:t>
                </a:r>
              </a:p>
            </p:txBody>
          </p:sp>
        </mc:Fallback>
      </mc:AlternateContent>
      <p:sp>
        <p:nvSpPr>
          <p:cNvPr id="38" name="TextBox 37"/>
          <p:cNvSpPr txBox="1"/>
          <p:nvPr/>
        </p:nvSpPr>
        <p:spPr>
          <a:xfrm>
            <a:off x="8488233" y="4431268"/>
            <a:ext cx="684803" cy="369332"/>
          </a:xfrm>
          <a:prstGeom prst="rect">
            <a:avLst/>
          </a:prstGeom>
          <a:noFill/>
        </p:spPr>
        <p:txBody>
          <a:bodyPr wrap="none" rtlCol="0">
            <a:spAutoFit/>
          </a:bodyPr>
          <a:lstStyle/>
          <a:p>
            <a:r>
              <a:rPr lang="en-US" dirty="0">
                <a:latin typeface="Times New Roman" panose="02020603050405020304" pitchFamily="18" charset="0"/>
              </a:rPr>
              <a:t>(136)</a:t>
            </a:r>
          </a:p>
        </p:txBody>
      </p:sp>
      <p:sp>
        <p:nvSpPr>
          <p:cNvPr id="11" name="Rectangle 10"/>
          <p:cNvSpPr/>
          <p:nvPr/>
        </p:nvSpPr>
        <p:spPr>
          <a:xfrm>
            <a:off x="116226" y="5016344"/>
            <a:ext cx="9027773" cy="707886"/>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The delta currents [</a:t>
            </a:r>
            <a:r>
              <a:rPr lang="en-US" sz="2000" i="1" dirty="0" err="1">
                <a:solidFill>
                  <a:srgbClr val="000000"/>
                </a:solidFill>
                <a:latin typeface="Times New Roman" panose="02020603050405020304" pitchFamily="18" charset="0"/>
              </a:rPr>
              <a:t>ID</a:t>
            </a:r>
            <a:r>
              <a:rPr lang="en-US" sz="2000" i="1" baseline="-25000" dirty="0" err="1">
                <a:solidFill>
                  <a:srgbClr val="000000"/>
                </a:solidFill>
                <a:latin typeface="Times New Roman" panose="02020603050405020304" pitchFamily="18" charset="0"/>
              </a:rPr>
              <a:t>abc</a:t>
            </a:r>
            <a:r>
              <a:rPr lang="en-US" sz="2000" dirty="0">
                <a:solidFill>
                  <a:srgbClr val="000000"/>
                </a:solidFill>
                <a:latin typeface="Times New Roman" panose="02020603050405020304" pitchFamily="18" charset="0"/>
              </a:rPr>
              <a:t>] in Equations (135) and (136) need to be replaced by the secondary line currents [</a:t>
            </a:r>
            <a:r>
              <a:rPr lang="en-US" sz="2000" i="1" dirty="0" err="1">
                <a:solidFill>
                  <a:srgbClr val="000000"/>
                </a:solidFill>
                <a:latin typeface="Times New Roman" panose="02020603050405020304" pitchFamily="18" charset="0"/>
              </a:rPr>
              <a:t>I</a:t>
            </a:r>
            <a:r>
              <a:rPr lang="en-US" sz="2000" i="1" baseline="-25000" dirty="0" err="1">
                <a:solidFill>
                  <a:srgbClr val="000000"/>
                </a:solidFill>
                <a:latin typeface="Times New Roman" panose="02020603050405020304" pitchFamily="18" charset="0"/>
              </a:rPr>
              <a:t>abc</a:t>
            </a:r>
            <a:r>
              <a:rPr lang="en-US" sz="2000" dirty="0">
                <a:solidFill>
                  <a:srgbClr val="000000"/>
                </a:solidFill>
                <a:latin typeface="Times New Roman" panose="02020603050405020304" pitchFamily="18" charset="0"/>
              </a:rPr>
              <a:t>]. </a:t>
            </a:r>
            <a:endParaRPr lang="en-US" sz="20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15279294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076372" cy="584775"/>
          </a:xfrm>
          <a:prstGeom prst="rect">
            <a:avLst/>
          </a:prstGeom>
        </p:spPr>
        <p:txBody>
          <a:bodyPr wrap="none">
            <a:spAutoFit/>
          </a:bodyPr>
          <a:lstStyle/>
          <a:p>
            <a:r>
              <a:rPr lang="en-US" sz="3200" dirty="0">
                <a:solidFill>
                  <a:srgbClr val="C8102E"/>
                </a:solidFill>
                <a:latin typeface="+mj-lt"/>
                <a:ea typeface="+mj-ea"/>
                <a:cs typeface="+mj-cs"/>
              </a:rPr>
              <a:t>Delta-Delta Connection</a:t>
            </a:r>
          </a:p>
        </p:txBody>
      </p:sp>
      <p:sp>
        <p:nvSpPr>
          <p:cNvPr id="5" name="Rectangle 4"/>
          <p:cNvSpPr/>
          <p:nvPr/>
        </p:nvSpPr>
        <p:spPr>
          <a:xfrm>
            <a:off x="152400" y="668721"/>
            <a:ext cx="8991600" cy="1015663"/>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In order to develop the needed relationship, three independent equations are needed. The first two come from applying KCL at two vertices of the delta connected secondary:</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3856156" y="1497192"/>
                <a:ext cx="158408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𝑏</m:t>
                          </m:r>
                          <m:r>
                            <a:rPr lang="en-US" i="1">
                              <a:latin typeface="Cambria Math" panose="02040503050406030204" pitchFamily="18" charset="0"/>
                            </a:rPr>
                            <m:t>𝑎</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r>
                            <a:rPr lang="en-US" b="0" i="1" smtClean="0">
                              <a:latin typeface="Cambria Math" panose="02040503050406030204" pitchFamily="18" charset="0"/>
                            </a:rPr>
                            <m:t>𝑐</m:t>
                          </m:r>
                        </m:sub>
                      </m:sSub>
                    </m:oMath>
                  </m:oMathPara>
                </a14:m>
                <a:endParaRPr lang="en-US" dirty="0">
                  <a:latin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856156" y="1497192"/>
                <a:ext cx="1584088" cy="369332"/>
              </a:xfrm>
              <a:prstGeom prst="rect">
                <a:avLst/>
              </a:prstGeom>
              <a:blipFill>
                <a:blip r:embed="rId2"/>
                <a:stretch>
                  <a:fillRect b="-1667"/>
                </a:stretch>
              </a:blipFill>
            </p:spPr>
            <p:txBody>
              <a:bodyPr/>
              <a:lstStyle/>
              <a:p>
                <a:r>
                  <a:rPr lang="en-US">
                    <a:noFill/>
                  </a:rPr>
                  <a:t> </a:t>
                </a:r>
              </a:p>
            </p:txBody>
          </p:sp>
        </mc:Fallback>
      </mc:AlternateContent>
      <p:sp>
        <p:nvSpPr>
          <p:cNvPr id="18" name="TextBox 17"/>
          <p:cNvSpPr txBox="1"/>
          <p:nvPr/>
        </p:nvSpPr>
        <p:spPr>
          <a:xfrm>
            <a:off x="8443386" y="1681858"/>
            <a:ext cx="684803" cy="369332"/>
          </a:xfrm>
          <a:prstGeom prst="rect">
            <a:avLst/>
          </a:prstGeom>
          <a:noFill/>
        </p:spPr>
        <p:txBody>
          <a:bodyPr wrap="none" rtlCol="0">
            <a:spAutoFit/>
          </a:bodyPr>
          <a:lstStyle/>
          <a:p>
            <a:r>
              <a:rPr lang="en-US" dirty="0">
                <a:latin typeface="Times New Roman" panose="02020603050405020304" pitchFamily="18" charset="0"/>
              </a:rPr>
              <a:t>(137)</a:t>
            </a:r>
          </a:p>
        </p:txBody>
      </p:sp>
      <mc:AlternateContent xmlns:mc="http://schemas.openxmlformats.org/markup-compatibility/2006" xmlns:a14="http://schemas.microsoft.com/office/drawing/2010/main">
        <mc:Choice Requires="a14">
          <p:sp>
            <p:nvSpPr>
              <p:cNvPr id="19" name="Rectangle 18"/>
              <p:cNvSpPr/>
              <p:nvPr/>
            </p:nvSpPr>
            <p:spPr>
              <a:xfrm>
                <a:off x="3856156" y="1905000"/>
                <a:ext cx="157402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𝑏</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𝑐𝑏</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𝑏𝑎</m:t>
                          </m:r>
                        </m:sub>
                      </m:sSub>
                    </m:oMath>
                  </m:oMathPara>
                </a14:m>
                <a:endParaRPr lang="en-US" dirty="0">
                  <a:latin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3856156" y="1905000"/>
                <a:ext cx="1574021" cy="369332"/>
              </a:xfrm>
              <a:prstGeom prst="rect">
                <a:avLst/>
              </a:prstGeom>
              <a:blipFill>
                <a:blip r:embed="rId3"/>
                <a:stretch>
                  <a:fillRect b="-1667"/>
                </a:stretch>
              </a:blipFill>
            </p:spPr>
            <p:txBody>
              <a:bodyPr/>
              <a:lstStyle/>
              <a:p>
                <a:r>
                  <a:rPr lang="en-US">
                    <a:noFill/>
                  </a:rPr>
                  <a:t> </a:t>
                </a:r>
              </a:p>
            </p:txBody>
          </p:sp>
        </mc:Fallback>
      </mc:AlternateContent>
      <p:sp>
        <p:nvSpPr>
          <p:cNvPr id="8" name="Rectangle 7"/>
          <p:cNvSpPr/>
          <p:nvPr/>
        </p:nvSpPr>
        <p:spPr>
          <a:xfrm>
            <a:off x="152400" y="2274332"/>
            <a:ext cx="8967774" cy="1015663"/>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The third equation comes from recognizing that the sum of the primary line-to-line voltages and therefore the secondary ideal transformer voltages must sum to zero. KVL around the delta windings gives</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angle 9"/>
              <p:cNvSpPr/>
              <p:nvPr/>
            </p:nvSpPr>
            <p:spPr>
              <a:xfrm>
                <a:off x="1981200" y="3239545"/>
                <a:ext cx="604838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r>
                            <a:rPr lang="en-US" i="1">
                              <a:latin typeface="Cambria Math" panose="02040503050406030204" pitchFamily="18" charset="0"/>
                            </a:rPr>
                            <m:t>𝑡</m:t>
                          </m:r>
                        </m:e>
                        <m:sub>
                          <m:r>
                            <a:rPr lang="en-US" i="1">
                              <a:latin typeface="Cambria Math" panose="02040503050406030204" pitchFamily="18" charset="0"/>
                            </a:rPr>
                            <m:t>𝑎𝑏</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𝑎𝑏</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𝐼</m:t>
                          </m:r>
                        </m:e>
                        <m:sub>
                          <m:r>
                            <a:rPr lang="en-US" i="1">
                              <a:latin typeface="Cambria Math" panose="02040503050406030204" pitchFamily="18" charset="0"/>
                            </a:rPr>
                            <m:t>𝑏</m:t>
                          </m:r>
                          <m:r>
                            <a:rPr lang="en-US" b="0" i="1" smtClean="0">
                              <a:latin typeface="Cambria Math" panose="02040503050406030204" pitchFamily="18" charset="0"/>
                            </a:rPr>
                            <m:t>𝑎</m:t>
                          </m:r>
                        </m:sub>
                      </m:sSub>
                      <m:r>
                        <a:rPr lang="en-US" b="0" i="0"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𝑉</m:t>
                          </m:r>
                          <m:r>
                            <a:rPr lang="en-US" i="1">
                              <a:latin typeface="Cambria Math" panose="02040503050406030204" pitchFamily="18" charset="0"/>
                            </a:rPr>
                            <m:t>𝑡</m:t>
                          </m:r>
                        </m:e>
                        <m:sub>
                          <m:r>
                            <a:rPr lang="en-US" i="1">
                              <a:latin typeface="Cambria Math" panose="02040503050406030204" pitchFamily="18" charset="0"/>
                            </a:rPr>
                            <m:t>𝑏𝑐</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𝑏𝑐</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𝑐𝑏</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𝑉</m:t>
                          </m:r>
                          <m:r>
                            <a:rPr lang="en-US" i="1">
                              <a:latin typeface="Cambria Math" panose="02040503050406030204" pitchFamily="18" charset="0"/>
                            </a:rPr>
                            <m:t>𝑡</m:t>
                          </m:r>
                        </m:e>
                        <m:sub>
                          <m:r>
                            <a:rPr lang="en-US" b="0" i="1" smtClean="0">
                              <a:latin typeface="Cambria Math" panose="02040503050406030204" pitchFamily="18" charset="0"/>
                            </a:rPr>
                            <m:t>𝑐𝑎</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b="0" i="1" smtClean="0">
                              <a:latin typeface="Cambria Math" panose="02040503050406030204" pitchFamily="18" charset="0"/>
                            </a:rPr>
                            <m:t>𝑐𝑎</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𝐼</m:t>
                          </m:r>
                        </m:e>
                        <m:sub>
                          <m:r>
                            <a:rPr lang="en-US" i="1">
                              <a:latin typeface="Cambria Math" panose="02040503050406030204" pitchFamily="18" charset="0"/>
                            </a:rPr>
                            <m:t>𝑎𝑐</m:t>
                          </m:r>
                        </m:sub>
                      </m:sSub>
                      <m:r>
                        <a:rPr lang="en-US" b="0" i="1" smtClean="0">
                          <a:latin typeface="Cambria Math" panose="02040503050406030204" pitchFamily="18" charset="0"/>
                        </a:rPr>
                        <m:t>=0</m:t>
                      </m:r>
                    </m:oMath>
                  </m:oMathPara>
                </a14:m>
                <a:endParaRPr lang="en-US" dirty="0">
                  <a:latin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981200" y="3239545"/>
                <a:ext cx="6048387" cy="369332"/>
              </a:xfrm>
              <a:prstGeom prst="rect">
                <a:avLst/>
              </a:prstGeom>
              <a:blipFill>
                <a:blip r:embed="rId4"/>
                <a:stretch>
                  <a:fillRect b="-1639"/>
                </a:stretch>
              </a:blipFill>
            </p:spPr>
            <p:txBody>
              <a:bodyPr/>
              <a:lstStyle/>
              <a:p>
                <a:r>
                  <a:rPr lang="en-US">
                    <a:noFill/>
                  </a:rPr>
                  <a:t> </a:t>
                </a:r>
              </a:p>
            </p:txBody>
          </p:sp>
        </mc:Fallback>
      </mc:AlternateContent>
      <p:sp>
        <p:nvSpPr>
          <p:cNvPr id="26" name="TextBox 25"/>
          <p:cNvSpPr txBox="1"/>
          <p:nvPr/>
        </p:nvSpPr>
        <p:spPr>
          <a:xfrm>
            <a:off x="8443386" y="3239545"/>
            <a:ext cx="684803" cy="369332"/>
          </a:xfrm>
          <a:prstGeom prst="rect">
            <a:avLst/>
          </a:prstGeom>
          <a:noFill/>
        </p:spPr>
        <p:txBody>
          <a:bodyPr wrap="none" rtlCol="0">
            <a:spAutoFit/>
          </a:bodyPr>
          <a:lstStyle/>
          <a:p>
            <a:r>
              <a:rPr lang="en-US" dirty="0">
                <a:latin typeface="Times New Roman" panose="02020603050405020304" pitchFamily="18" charset="0"/>
              </a:rPr>
              <a:t>(138)</a:t>
            </a:r>
          </a:p>
        </p:txBody>
      </p:sp>
      <p:sp>
        <p:nvSpPr>
          <p:cNvPr id="12" name="Rectangle 11"/>
          <p:cNvSpPr/>
          <p:nvPr/>
        </p:nvSpPr>
        <p:spPr>
          <a:xfrm>
            <a:off x="141890" y="3613660"/>
            <a:ext cx="8967774" cy="400110"/>
          </a:xfrm>
          <a:prstGeom prst="rect">
            <a:avLst/>
          </a:prstGeom>
        </p:spPr>
        <p:txBody>
          <a:bodyPr wrap="square">
            <a:spAutoFit/>
          </a:bodyPr>
          <a:lstStyle/>
          <a:p>
            <a:r>
              <a:rPr lang="en-US" sz="2000" dirty="0">
                <a:solidFill>
                  <a:srgbClr val="000000"/>
                </a:solidFill>
                <a:latin typeface="Times New Roman" panose="02020603050405020304" pitchFamily="18" charset="0"/>
              </a:rPr>
              <a:t>Replacing the “ideal” delta voltages with the source-side line-to-line voltages,</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7" name="Rectangle 26"/>
              <p:cNvSpPr/>
              <p:nvPr/>
            </p:nvSpPr>
            <p:spPr>
              <a:xfrm>
                <a:off x="2310766" y="4042612"/>
                <a:ext cx="5219506" cy="6576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𝐴𝐵</m:t>
                              </m:r>
                            </m:sub>
                          </m:sSub>
                        </m:num>
                        <m:den>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𝑡</m:t>
                              </m:r>
                            </m:sub>
                          </m:sSub>
                        </m:den>
                      </m:f>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𝐵</m:t>
                              </m:r>
                              <m:r>
                                <a:rPr lang="en-US" b="0" i="1" smtClean="0">
                                  <a:latin typeface="Cambria Math" panose="02040503050406030204" pitchFamily="18" charset="0"/>
                                </a:rPr>
                                <m:t>𝐶</m:t>
                              </m:r>
                            </m:sub>
                          </m:sSub>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𝐶</m:t>
                              </m:r>
                              <m:r>
                                <a:rPr lang="en-US" i="1">
                                  <a:latin typeface="Cambria Math" panose="02040503050406030204" pitchFamily="18" charset="0"/>
                                </a:rPr>
                                <m:t>𝐴</m:t>
                              </m:r>
                            </m:sub>
                          </m:sSub>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𝑍𝑡</m:t>
                          </m:r>
                        </m:e>
                        <m:sub>
                          <m:r>
                            <a:rPr lang="en-US" i="1">
                              <a:latin typeface="Cambria Math" panose="02040503050406030204" pitchFamily="18" charset="0"/>
                            </a:rPr>
                            <m:t>𝑎𝑏</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𝐼</m:t>
                          </m:r>
                        </m:e>
                        <m:sub>
                          <m:r>
                            <a:rPr lang="en-US" i="1">
                              <a:latin typeface="Cambria Math" panose="02040503050406030204" pitchFamily="18" charset="0"/>
                            </a:rPr>
                            <m:t>𝑏𝑎</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𝑏𝑐</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𝑐𝑏</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𝑐𝑎</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𝐼</m:t>
                          </m:r>
                        </m:e>
                        <m:sub>
                          <m:r>
                            <a:rPr lang="en-US" i="1">
                              <a:latin typeface="Cambria Math" panose="02040503050406030204" pitchFamily="18" charset="0"/>
                            </a:rPr>
                            <m:t>𝑎𝑐</m:t>
                          </m:r>
                        </m:sub>
                      </m:sSub>
                    </m:oMath>
                  </m:oMathPara>
                </a14:m>
                <a:endParaRPr lang="en-US" dirty="0">
                  <a:latin typeface="Times New Roman" panose="02020603050405020304" pitchFamily="18" charset="0"/>
                </a:endParaRPr>
              </a:p>
            </p:txBody>
          </p:sp>
        </mc:Choice>
        <mc:Fallback xmlns="">
          <p:sp>
            <p:nvSpPr>
              <p:cNvPr id="27" name="Rectangle 26"/>
              <p:cNvSpPr>
                <a:spLocks noRot="1" noChangeAspect="1" noMove="1" noResize="1" noEditPoints="1" noAdjustHandles="1" noChangeArrowheads="1" noChangeShapeType="1" noTextEdit="1"/>
              </p:cNvSpPr>
              <p:nvPr/>
            </p:nvSpPr>
            <p:spPr>
              <a:xfrm>
                <a:off x="2310766" y="4042612"/>
                <a:ext cx="5219506" cy="657681"/>
              </a:xfrm>
              <a:prstGeom prst="rect">
                <a:avLst/>
              </a:prstGeom>
              <a:blipFill>
                <a:blip r:embed="rId5"/>
                <a:stretch>
                  <a:fillRect/>
                </a:stretch>
              </a:blipFill>
            </p:spPr>
            <p:txBody>
              <a:bodyPr/>
              <a:lstStyle/>
              <a:p>
                <a:r>
                  <a:rPr lang="en-US">
                    <a:noFill/>
                  </a:rPr>
                  <a:t> </a:t>
                </a:r>
              </a:p>
            </p:txBody>
          </p:sp>
        </mc:Fallback>
      </mc:AlternateContent>
      <p:sp>
        <p:nvSpPr>
          <p:cNvPr id="28" name="TextBox 27"/>
          <p:cNvSpPr txBox="1"/>
          <p:nvPr/>
        </p:nvSpPr>
        <p:spPr>
          <a:xfrm>
            <a:off x="8443386" y="4204758"/>
            <a:ext cx="684803" cy="369332"/>
          </a:xfrm>
          <a:prstGeom prst="rect">
            <a:avLst/>
          </a:prstGeom>
          <a:noFill/>
        </p:spPr>
        <p:txBody>
          <a:bodyPr wrap="none" rtlCol="0">
            <a:spAutoFit/>
          </a:bodyPr>
          <a:lstStyle/>
          <a:p>
            <a:r>
              <a:rPr lang="en-US" dirty="0">
                <a:latin typeface="Times New Roman" panose="02020603050405020304" pitchFamily="18" charset="0"/>
              </a:rPr>
              <a:t>(139)</a:t>
            </a:r>
          </a:p>
        </p:txBody>
      </p:sp>
      <p:sp>
        <p:nvSpPr>
          <p:cNvPr id="13" name="Rectangle 12"/>
          <p:cNvSpPr/>
          <p:nvPr/>
        </p:nvSpPr>
        <p:spPr>
          <a:xfrm>
            <a:off x="141890" y="4650344"/>
            <a:ext cx="8967774" cy="707886"/>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Since the sum of the line-to-line voltages must equal zero (KVL) and the turn's ratios of the three transformers are equal, Equation (139) is simplified to</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Rectangle 13"/>
              <p:cNvSpPr/>
              <p:nvPr/>
            </p:nvSpPr>
            <p:spPr>
              <a:xfrm>
                <a:off x="3103611" y="5609433"/>
                <a:ext cx="363381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𝑍𝑡</m:t>
                          </m:r>
                        </m:e>
                        <m:sub>
                          <m:r>
                            <a:rPr lang="en-US" i="1">
                              <a:latin typeface="Cambria Math" panose="02040503050406030204" pitchFamily="18" charset="0"/>
                            </a:rPr>
                            <m:t>𝑎</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𝐼</m:t>
                          </m:r>
                        </m:e>
                        <m:sub>
                          <m:r>
                            <a:rPr lang="en-US" i="1">
                              <a:latin typeface="Cambria Math" panose="02040503050406030204" pitchFamily="18" charset="0"/>
                            </a:rPr>
                            <m:t>𝑏𝑎</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𝑏</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𝑐𝑏</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𝑐</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𝐼</m:t>
                          </m:r>
                        </m:e>
                        <m:sub>
                          <m:r>
                            <a:rPr lang="en-US" i="1">
                              <a:latin typeface="Cambria Math" panose="02040503050406030204" pitchFamily="18" charset="0"/>
                            </a:rPr>
                            <m:t>𝑎𝑐</m:t>
                          </m:r>
                        </m:sub>
                      </m:sSub>
                    </m:oMath>
                  </m:oMathPara>
                </a14:m>
                <a:endParaRPr lang="en-US" dirty="0">
                  <a:latin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3103611" y="5609433"/>
                <a:ext cx="3633815" cy="369332"/>
              </a:xfrm>
              <a:prstGeom prst="rect">
                <a:avLst/>
              </a:prstGeom>
              <a:blipFill>
                <a:blip r:embed="rId6"/>
                <a:stretch>
                  <a:fillRect b="-1639"/>
                </a:stretch>
              </a:blipFill>
            </p:spPr>
            <p:txBody>
              <a:bodyPr/>
              <a:lstStyle/>
              <a:p>
                <a:r>
                  <a:rPr lang="en-US">
                    <a:noFill/>
                  </a:rPr>
                  <a:t> </a:t>
                </a:r>
              </a:p>
            </p:txBody>
          </p:sp>
        </mc:Fallback>
      </mc:AlternateContent>
      <p:sp>
        <p:nvSpPr>
          <p:cNvPr id="29" name="TextBox 28"/>
          <p:cNvSpPr txBox="1"/>
          <p:nvPr/>
        </p:nvSpPr>
        <p:spPr>
          <a:xfrm>
            <a:off x="8443386" y="5625472"/>
            <a:ext cx="684803" cy="369332"/>
          </a:xfrm>
          <a:prstGeom prst="rect">
            <a:avLst/>
          </a:prstGeom>
          <a:noFill/>
        </p:spPr>
        <p:txBody>
          <a:bodyPr wrap="none" rtlCol="0">
            <a:spAutoFit/>
          </a:bodyPr>
          <a:lstStyle/>
          <a:p>
            <a:r>
              <a:rPr lang="en-US" dirty="0">
                <a:latin typeface="Times New Roman" panose="02020603050405020304" pitchFamily="18" charset="0"/>
              </a:rPr>
              <a:t>(140)</a:t>
            </a:r>
          </a:p>
        </p:txBody>
      </p:sp>
    </p:spTree>
    <p:extLst>
      <p:ext uri="{BB962C8B-B14F-4D97-AF65-F5344CB8AC3E}">
        <p14:creationId xmlns:p14="http://schemas.microsoft.com/office/powerpoint/2010/main" val="104134767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076372" cy="584775"/>
          </a:xfrm>
          <a:prstGeom prst="rect">
            <a:avLst/>
          </a:prstGeom>
        </p:spPr>
        <p:txBody>
          <a:bodyPr wrap="none">
            <a:spAutoFit/>
          </a:bodyPr>
          <a:lstStyle/>
          <a:p>
            <a:r>
              <a:rPr lang="en-US" sz="3200" dirty="0">
                <a:solidFill>
                  <a:srgbClr val="C8102E"/>
                </a:solidFill>
                <a:latin typeface="+mj-lt"/>
                <a:ea typeface="+mj-ea"/>
                <a:cs typeface="+mj-cs"/>
              </a:rPr>
              <a:t>Delta-Delta Connection</a:t>
            </a:r>
          </a:p>
        </p:txBody>
      </p:sp>
      <mc:AlternateContent xmlns:mc="http://schemas.openxmlformats.org/markup-compatibility/2006" xmlns:a14="http://schemas.microsoft.com/office/drawing/2010/main">
        <mc:Choice Requires="a14">
          <p:sp>
            <p:nvSpPr>
              <p:cNvPr id="14" name="Rectangle 13"/>
              <p:cNvSpPr/>
              <p:nvPr/>
            </p:nvSpPr>
            <p:spPr>
              <a:xfrm>
                <a:off x="2971800" y="824580"/>
                <a:ext cx="363381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𝑍𝑡</m:t>
                          </m:r>
                        </m:e>
                        <m:sub>
                          <m:r>
                            <a:rPr lang="en-US" i="1">
                              <a:latin typeface="Cambria Math" panose="02040503050406030204" pitchFamily="18" charset="0"/>
                            </a:rPr>
                            <m:t>𝑎</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𝐼</m:t>
                          </m:r>
                        </m:e>
                        <m:sub>
                          <m:r>
                            <a:rPr lang="en-US" i="1">
                              <a:latin typeface="Cambria Math" panose="02040503050406030204" pitchFamily="18" charset="0"/>
                            </a:rPr>
                            <m:t>𝑏𝑎</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𝑏</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𝑐𝑏</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𝑐</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𝐼</m:t>
                          </m:r>
                        </m:e>
                        <m:sub>
                          <m:r>
                            <a:rPr lang="en-US" i="1">
                              <a:latin typeface="Cambria Math" panose="02040503050406030204" pitchFamily="18" charset="0"/>
                            </a:rPr>
                            <m:t>𝑎𝑐</m:t>
                          </m:r>
                        </m:sub>
                      </m:sSub>
                    </m:oMath>
                  </m:oMathPara>
                </a14:m>
                <a:endParaRPr lang="en-US" dirty="0">
                  <a:latin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2971800" y="824580"/>
                <a:ext cx="3633815" cy="369332"/>
              </a:xfrm>
              <a:prstGeom prst="rect">
                <a:avLst/>
              </a:prstGeom>
              <a:blipFill>
                <a:blip r:embed="rId2"/>
                <a:stretch>
                  <a:fillRect b="-1639"/>
                </a:stretch>
              </a:blipFill>
            </p:spPr>
            <p:txBody>
              <a:bodyPr/>
              <a:lstStyle/>
              <a:p>
                <a:r>
                  <a:rPr lang="en-US">
                    <a:noFill/>
                  </a:rPr>
                  <a:t> </a:t>
                </a:r>
              </a:p>
            </p:txBody>
          </p:sp>
        </mc:Fallback>
      </mc:AlternateContent>
      <p:sp>
        <p:nvSpPr>
          <p:cNvPr id="29" name="TextBox 28"/>
          <p:cNvSpPr txBox="1"/>
          <p:nvPr/>
        </p:nvSpPr>
        <p:spPr>
          <a:xfrm>
            <a:off x="8454074" y="824580"/>
            <a:ext cx="684803" cy="369332"/>
          </a:xfrm>
          <a:prstGeom prst="rect">
            <a:avLst/>
          </a:prstGeom>
          <a:noFill/>
        </p:spPr>
        <p:txBody>
          <a:bodyPr wrap="none" rtlCol="0">
            <a:spAutoFit/>
          </a:bodyPr>
          <a:lstStyle/>
          <a:p>
            <a:r>
              <a:rPr lang="en-US" dirty="0">
                <a:latin typeface="Times New Roman" panose="02020603050405020304" pitchFamily="18" charset="0"/>
              </a:rPr>
              <a:t>(140)</a:t>
            </a:r>
          </a:p>
        </p:txBody>
      </p:sp>
      <p:sp>
        <p:nvSpPr>
          <p:cNvPr id="2" name="Rectangle 1"/>
          <p:cNvSpPr/>
          <p:nvPr/>
        </p:nvSpPr>
        <p:spPr>
          <a:xfrm>
            <a:off x="61552" y="1143000"/>
            <a:ext cx="9069310" cy="1631216"/>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Note in Equation (140) that if the three transformer impedances are equal, then the sum of the delta currents will add to zero, meaning that the zero sequence delta currents will be zero.</a:t>
            </a:r>
          </a:p>
          <a:p>
            <a:pPr algn="just"/>
            <a:endParaRPr lang="en-US" sz="2000" dirty="0">
              <a:solidFill>
                <a:srgbClr val="000000"/>
              </a:solidFill>
              <a:latin typeface="Times New Roman" panose="02020603050405020304" pitchFamily="18" charset="0"/>
            </a:endParaRPr>
          </a:p>
          <a:p>
            <a:pPr algn="just"/>
            <a:r>
              <a:rPr lang="en-US" sz="2000" dirty="0">
                <a:solidFill>
                  <a:srgbClr val="000000"/>
                </a:solidFill>
                <a:latin typeface="Times New Roman" panose="02020603050405020304" pitchFamily="18" charset="0"/>
              </a:rPr>
              <a:t>Equations (137) and (140) can be put into matrix form:</a:t>
            </a:r>
          </a:p>
        </p:txBody>
      </p:sp>
      <mc:AlternateContent xmlns:mc="http://schemas.openxmlformats.org/markup-compatibility/2006" xmlns:a14="http://schemas.microsoft.com/office/drawing/2010/main">
        <mc:Choice Requires="a14">
          <p:sp>
            <p:nvSpPr>
              <p:cNvPr id="20" name="Rectangle 19"/>
              <p:cNvSpPr/>
              <p:nvPr/>
            </p:nvSpPr>
            <p:spPr>
              <a:xfrm>
                <a:off x="3160277" y="2829619"/>
                <a:ext cx="3536546" cy="880626"/>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𝑎</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𝑏</m:t>
                                </m:r>
                              </m:sub>
                            </m:sSub>
                          </m:e>
                          <m:e>
                            <m:r>
                              <a:rPr lang="en-US" i="1" smtClean="0">
                                <a:latin typeface="Cambria Math" panose="02040503050406030204" pitchFamily="18" charset="0"/>
                              </a:rPr>
                              <m:t>0</m:t>
                            </m:r>
                          </m:e>
                        </m:eqArr>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i="1">
                                  <a:latin typeface="Cambria Math" panose="02040503050406030204" pitchFamily="18" charset="0"/>
                                </a:rPr>
                                <m:t>1</m:t>
                              </m:r>
                            </m:e>
                            <m:e>
                              <m:r>
                                <a:rPr lang="en-US" i="1">
                                  <a:latin typeface="Cambria Math" panose="02040503050406030204" pitchFamily="18" charset="0"/>
                                </a:rPr>
                                <m:t>0</m:t>
                              </m:r>
                            </m:e>
                          </m:mr>
                          <m:mr>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b="0" i="1" smtClean="0">
                                      <a:latin typeface="Cambria Math" panose="02040503050406030204" pitchFamily="18" charset="0"/>
                                    </a:rPr>
                                    <m:t>𝑎</m:t>
                                  </m:r>
                                  <m:r>
                                    <a:rPr lang="en-US" i="1">
                                      <a:latin typeface="Cambria Math" panose="02040503050406030204" pitchFamily="18" charset="0"/>
                                    </a:rPr>
                                    <m:t>𝑏</m:t>
                                  </m:r>
                                </m:sub>
                              </m:sSub>
                            </m:e>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𝑏</m:t>
                                  </m:r>
                                  <m:r>
                                    <a:rPr lang="en-US" b="0" i="1" smtClean="0">
                                      <a:latin typeface="Cambria Math" panose="02040503050406030204" pitchFamily="18" charset="0"/>
                                    </a:rPr>
                                    <m:t>𝑐</m:t>
                                  </m:r>
                                </m:sub>
                              </m:sSub>
                            </m:e>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b="0" i="1" smtClean="0">
                                      <a:latin typeface="Cambria Math" panose="02040503050406030204" pitchFamily="18" charset="0"/>
                                    </a:rPr>
                                    <m:t>𝑐𝑎</m:t>
                                  </m:r>
                                </m:sub>
                              </m:sSub>
                            </m:e>
                          </m:mr>
                        </m:m>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smtClean="0">
                                    <a:latin typeface="Cambria Math" panose="02040503050406030204" pitchFamily="18" charset="0"/>
                                  </a:rPr>
                                  <m:t>𝐼</m:t>
                                </m:r>
                              </m:e>
                              <m:sub>
                                <m:r>
                                  <a:rPr lang="en-US" b="0" i="1" smtClean="0">
                                    <a:latin typeface="Cambria Math" panose="02040503050406030204" pitchFamily="18" charset="0"/>
                                  </a:rPr>
                                  <m:t>𝑏𝑎</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𝑐𝑏</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𝑎𝑐</m:t>
                                </m:r>
                              </m:sub>
                            </m:sSub>
                          </m:e>
                        </m:eqArr>
                      </m:e>
                    </m:d>
                  </m:oMath>
                </a14:m>
                <a:endParaRPr lang="en-US" dirty="0">
                  <a:latin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3160277" y="2829619"/>
                <a:ext cx="3536546" cy="88062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3534738" y="3891314"/>
                <a:ext cx="2395464"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r>
                              <a:rPr lang="en-US" b="0" i="1" smtClean="0">
                                <a:latin typeface="Cambria Math" panose="02040503050406030204" pitchFamily="18" charset="0"/>
                              </a:rPr>
                              <m:t>0</m:t>
                            </m:r>
                          </m:e>
                          <m:sub>
                            <m:r>
                              <a:rPr lang="en-US" i="1" smtClean="0">
                                <a:latin typeface="Cambria Math" panose="02040503050406030204" pitchFamily="18" charset="0"/>
                              </a:rPr>
                              <m:t>𝑎</m:t>
                            </m:r>
                            <m:r>
                              <a:rPr lang="en-US" b="0" i="1" smtClean="0">
                                <a:latin typeface="Cambria Math" panose="02040503050406030204" pitchFamily="18" charset="0"/>
                              </a:rPr>
                              <m:t>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𝐹</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r>
                              <a:rPr lang="en-US" b="0" i="1" smtClean="0">
                                <a:latin typeface="Cambria Math" panose="02040503050406030204" pitchFamily="18" charset="0"/>
                              </a:rPr>
                              <m:t>𝐷</m:t>
                            </m:r>
                          </m:e>
                          <m:sub>
                            <m:r>
                              <a:rPr lang="en-US" i="1" smtClean="0">
                                <a:latin typeface="Cambria Math" panose="02040503050406030204" pitchFamily="18" charset="0"/>
                              </a:rPr>
                              <m:t>𝑎</m:t>
                            </m:r>
                            <m:r>
                              <a:rPr lang="en-US" b="0" i="1" smtClean="0">
                                <a:latin typeface="Cambria Math" panose="02040503050406030204" pitchFamily="18" charset="0"/>
                              </a:rPr>
                              <m:t>𝑏𝑐</m:t>
                            </m:r>
                          </m:sub>
                        </m:sSub>
                      </m:e>
                    </m:d>
                  </m:oMath>
                </a14:m>
                <a:endParaRPr lang="en-US" dirty="0">
                  <a:latin typeface="Times New Roman" panose="020206030504050203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3534738" y="3891314"/>
                <a:ext cx="2395464" cy="369332"/>
              </a:xfrm>
              <a:prstGeom prst="rect">
                <a:avLst/>
              </a:prstGeom>
              <a:blipFill>
                <a:blip r:embed="rId4"/>
                <a:stretch>
                  <a:fillRect b="-1639"/>
                </a:stretch>
              </a:blipFill>
            </p:spPr>
            <p:txBody>
              <a:bodyPr/>
              <a:lstStyle/>
              <a:p>
                <a:r>
                  <a:rPr lang="en-US">
                    <a:noFill/>
                  </a:rPr>
                  <a:t> </a:t>
                </a:r>
              </a:p>
            </p:txBody>
          </p:sp>
        </mc:Fallback>
      </mc:AlternateContent>
      <p:sp>
        <p:nvSpPr>
          <p:cNvPr id="22" name="TextBox 21"/>
          <p:cNvSpPr txBox="1"/>
          <p:nvPr/>
        </p:nvSpPr>
        <p:spPr>
          <a:xfrm>
            <a:off x="8292662" y="3859783"/>
            <a:ext cx="684803" cy="369332"/>
          </a:xfrm>
          <a:prstGeom prst="rect">
            <a:avLst/>
          </a:prstGeom>
          <a:noFill/>
        </p:spPr>
        <p:txBody>
          <a:bodyPr wrap="none" rtlCol="0">
            <a:spAutoFit/>
          </a:bodyPr>
          <a:lstStyle/>
          <a:p>
            <a:r>
              <a:rPr lang="en-US" dirty="0">
                <a:latin typeface="Times New Roman" panose="02020603050405020304" pitchFamily="18" charset="0"/>
              </a:rPr>
              <a:t>(141)</a:t>
            </a:r>
          </a:p>
        </p:txBody>
      </p:sp>
      <mc:AlternateContent xmlns:mc="http://schemas.openxmlformats.org/markup-compatibility/2006" xmlns:a14="http://schemas.microsoft.com/office/drawing/2010/main">
        <mc:Choice Requires="a14">
          <p:sp>
            <p:nvSpPr>
              <p:cNvPr id="23" name="Rectangle 22"/>
              <p:cNvSpPr/>
              <p:nvPr/>
            </p:nvSpPr>
            <p:spPr>
              <a:xfrm>
                <a:off x="3886199" y="4275743"/>
                <a:ext cx="1601784" cy="8356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r>
                                <a:rPr lang="en-US" i="1">
                                  <a:latin typeface="Cambria Math" panose="02040503050406030204" pitchFamily="18" charset="0"/>
                                </a:rPr>
                                <m:t>0</m:t>
                              </m:r>
                            </m:e>
                            <m:sub>
                              <m:r>
                                <a:rPr lang="en-US" i="1">
                                  <a:latin typeface="Cambria Math" panose="02040503050406030204" pitchFamily="18" charset="0"/>
                                </a:rPr>
                                <m:t>𝑎𝑏𝑐</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𝑏</m:t>
                                  </m:r>
                                </m:sub>
                              </m:sSub>
                            </m:e>
                            <m:e>
                              <m:r>
                                <a:rPr lang="en-US" i="1">
                                  <a:latin typeface="Cambria Math" panose="02040503050406030204" pitchFamily="18" charset="0"/>
                                </a:rPr>
                                <m:t>0</m:t>
                              </m:r>
                            </m:e>
                          </m:eqArr>
                        </m:e>
                      </m:d>
                    </m:oMath>
                  </m:oMathPara>
                </a14:m>
                <a:endParaRPr lang="en-US" dirty="0">
                  <a:latin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886199" y="4275743"/>
                <a:ext cx="1601784" cy="835678"/>
              </a:xfrm>
              <a:prstGeom prst="rect">
                <a:avLst/>
              </a:prstGeom>
              <a:blipFill>
                <a:blip r:embed="rId5"/>
                <a:stretch>
                  <a:fillRect/>
                </a:stretch>
              </a:blipFill>
            </p:spPr>
            <p:txBody>
              <a:bodyPr/>
              <a:lstStyle/>
              <a:p>
                <a:r>
                  <a:rPr lang="en-US">
                    <a:noFill/>
                  </a:rPr>
                  <a:t> </a:t>
                </a:r>
              </a:p>
            </p:txBody>
          </p:sp>
        </mc:Fallback>
      </mc:AlternateContent>
      <p:sp>
        <p:nvSpPr>
          <p:cNvPr id="24" name="Rectangle 23"/>
          <p:cNvSpPr/>
          <p:nvPr/>
        </p:nvSpPr>
        <p:spPr>
          <a:xfrm>
            <a:off x="139262" y="4191380"/>
            <a:ext cx="748923" cy="369332"/>
          </a:xfrm>
          <a:prstGeom prst="rect">
            <a:avLst/>
          </a:prstGeom>
        </p:spPr>
        <p:txBody>
          <a:bodyPr wrap="none">
            <a:spAutoFit/>
          </a:bodyPr>
          <a:lstStyle/>
          <a:p>
            <a:r>
              <a:rPr lang="en-US" dirty="0">
                <a:solidFill>
                  <a:srgbClr val="000000"/>
                </a:solidFill>
                <a:latin typeface="Times New Roman" panose="02020603050405020304" pitchFamily="18" charset="0"/>
              </a:rPr>
              <a:t>where</a:t>
            </a:r>
            <a:endParaRPr lang="en-US"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3289497" y="5155268"/>
                <a:ext cx="2795189" cy="8717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i="1">
                              <a:latin typeface="Cambria Math" panose="02040503050406030204" pitchFamily="18" charset="0"/>
                            </a:rPr>
                            <m:t>𝐹</m:t>
                          </m:r>
                        </m:e>
                      </m:d>
                      <m:r>
                        <a:rPr lang="en-US" b="0" i="1" smtClean="0">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−1</m:t>
                                </m:r>
                              </m:e>
                            </m:mr>
                            <m:mr>
                              <m:e>
                                <m:r>
                                  <a:rPr lang="en-US" i="1">
                                    <a:latin typeface="Cambria Math" panose="02040503050406030204" pitchFamily="18" charset="0"/>
                                  </a:rPr>
                                  <m:t>−1</m:t>
                                </m:r>
                              </m:e>
                              <m:e>
                                <m:r>
                                  <a:rPr lang="en-US" i="1">
                                    <a:latin typeface="Cambria Math" panose="02040503050406030204" pitchFamily="18" charset="0"/>
                                  </a:rPr>
                                  <m:t>1</m:t>
                                </m:r>
                              </m:e>
                              <m:e>
                                <m:r>
                                  <a:rPr lang="en-US" i="1">
                                    <a:latin typeface="Cambria Math" panose="02040503050406030204" pitchFamily="18" charset="0"/>
                                  </a:rPr>
                                  <m:t>0</m:t>
                                </m:r>
                              </m:e>
                            </m:mr>
                            <m:mr>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𝑎𝑏</m:t>
                                    </m:r>
                                  </m:sub>
                                </m:sSub>
                              </m:e>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𝑏𝑐</m:t>
                                    </m:r>
                                  </m:sub>
                                </m:sSub>
                              </m:e>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𝑐𝑎</m:t>
                                    </m:r>
                                  </m:sub>
                                </m:sSub>
                              </m:e>
                            </m:mr>
                          </m:m>
                        </m:e>
                      </m:d>
                    </m:oMath>
                  </m:oMathPara>
                </a14:m>
                <a:endParaRPr lang="en-US" dirty="0">
                  <a:latin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289497" y="5155268"/>
                <a:ext cx="2795189" cy="871713"/>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8180567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076372" cy="584775"/>
          </a:xfrm>
          <a:prstGeom prst="rect">
            <a:avLst/>
          </a:prstGeom>
        </p:spPr>
        <p:txBody>
          <a:bodyPr wrap="none">
            <a:spAutoFit/>
          </a:bodyPr>
          <a:lstStyle/>
          <a:p>
            <a:r>
              <a:rPr lang="en-US" sz="3200" dirty="0">
                <a:solidFill>
                  <a:srgbClr val="C8102E"/>
                </a:solidFill>
                <a:latin typeface="+mj-lt"/>
                <a:ea typeface="+mj-ea"/>
                <a:cs typeface="+mj-cs"/>
              </a:rPr>
              <a:t>Delta-Delta Connection</a:t>
            </a:r>
          </a:p>
        </p:txBody>
      </p:sp>
      <mc:AlternateContent xmlns:mc="http://schemas.openxmlformats.org/markup-compatibility/2006" xmlns:a14="http://schemas.microsoft.com/office/drawing/2010/main">
        <mc:Choice Requires="a14">
          <p:sp>
            <p:nvSpPr>
              <p:cNvPr id="21" name="Rectangle 20"/>
              <p:cNvSpPr/>
              <p:nvPr/>
            </p:nvSpPr>
            <p:spPr>
              <a:xfrm>
                <a:off x="3581400" y="650328"/>
                <a:ext cx="2395464"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r>
                              <a:rPr lang="en-US" b="0" i="1" smtClean="0">
                                <a:latin typeface="Cambria Math" panose="02040503050406030204" pitchFamily="18" charset="0"/>
                              </a:rPr>
                              <m:t>0</m:t>
                            </m:r>
                          </m:e>
                          <m:sub>
                            <m:r>
                              <a:rPr lang="en-US" i="1" smtClean="0">
                                <a:latin typeface="Cambria Math" panose="02040503050406030204" pitchFamily="18" charset="0"/>
                              </a:rPr>
                              <m:t>𝑎</m:t>
                            </m:r>
                            <m:r>
                              <a:rPr lang="en-US" b="0" i="1" smtClean="0">
                                <a:latin typeface="Cambria Math" panose="02040503050406030204" pitchFamily="18" charset="0"/>
                              </a:rPr>
                              <m:t>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𝐹</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r>
                              <a:rPr lang="en-US" b="0" i="1" smtClean="0">
                                <a:latin typeface="Cambria Math" panose="02040503050406030204" pitchFamily="18" charset="0"/>
                              </a:rPr>
                              <m:t>𝐷</m:t>
                            </m:r>
                          </m:e>
                          <m:sub>
                            <m:r>
                              <a:rPr lang="en-US" i="1" smtClean="0">
                                <a:latin typeface="Cambria Math" panose="02040503050406030204" pitchFamily="18" charset="0"/>
                              </a:rPr>
                              <m:t>𝑎</m:t>
                            </m:r>
                            <m:r>
                              <a:rPr lang="en-US" b="0" i="1" smtClean="0">
                                <a:latin typeface="Cambria Math" panose="02040503050406030204" pitchFamily="18" charset="0"/>
                              </a:rPr>
                              <m:t>𝑏𝑐</m:t>
                            </m:r>
                          </m:sub>
                        </m:sSub>
                      </m:e>
                    </m:d>
                  </m:oMath>
                </a14:m>
                <a:endParaRPr lang="en-US" dirty="0">
                  <a:latin typeface="Times New Roman" panose="020206030504050203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3581400" y="650328"/>
                <a:ext cx="2395464" cy="369332"/>
              </a:xfrm>
              <a:prstGeom prst="rect">
                <a:avLst/>
              </a:prstGeom>
              <a:blipFill>
                <a:blip r:embed="rId2"/>
                <a:stretch>
                  <a:fillRect b="-1667"/>
                </a:stretch>
              </a:blipFill>
            </p:spPr>
            <p:txBody>
              <a:bodyPr/>
              <a:lstStyle/>
              <a:p>
                <a:r>
                  <a:rPr lang="en-US">
                    <a:noFill/>
                  </a:rPr>
                  <a:t> </a:t>
                </a:r>
              </a:p>
            </p:txBody>
          </p:sp>
        </mc:Fallback>
      </mc:AlternateContent>
      <p:sp>
        <p:nvSpPr>
          <p:cNvPr id="22" name="TextBox 21"/>
          <p:cNvSpPr txBox="1"/>
          <p:nvPr/>
        </p:nvSpPr>
        <p:spPr>
          <a:xfrm>
            <a:off x="8348406" y="650328"/>
            <a:ext cx="684803" cy="369332"/>
          </a:xfrm>
          <a:prstGeom prst="rect">
            <a:avLst/>
          </a:prstGeom>
          <a:noFill/>
        </p:spPr>
        <p:txBody>
          <a:bodyPr wrap="none" rtlCol="0">
            <a:spAutoFit/>
          </a:bodyPr>
          <a:lstStyle/>
          <a:p>
            <a:r>
              <a:rPr lang="en-US" dirty="0">
                <a:latin typeface="Times New Roman" panose="02020603050405020304" pitchFamily="18" charset="0"/>
              </a:rPr>
              <a:t>(141)</a:t>
            </a:r>
          </a:p>
        </p:txBody>
      </p:sp>
      <p:sp>
        <p:nvSpPr>
          <p:cNvPr id="5" name="Rectangle 4"/>
          <p:cNvSpPr/>
          <p:nvPr/>
        </p:nvSpPr>
        <p:spPr>
          <a:xfrm>
            <a:off x="152400" y="1003894"/>
            <a:ext cx="8915400" cy="400110"/>
          </a:xfrm>
          <a:prstGeom prst="rect">
            <a:avLst/>
          </a:prstGeom>
        </p:spPr>
        <p:txBody>
          <a:bodyPr wrap="square">
            <a:spAutoFit/>
          </a:bodyPr>
          <a:lstStyle/>
          <a:p>
            <a:r>
              <a:rPr lang="en-US" sz="2000" dirty="0">
                <a:solidFill>
                  <a:srgbClr val="000000"/>
                </a:solidFill>
                <a:latin typeface="Times New Roman" panose="02020603050405020304" pitchFamily="18" charset="0"/>
              </a:rPr>
              <a:t>Solve Equation (141) for the load-side delta currents:</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Rectangle 14"/>
              <p:cNvSpPr/>
              <p:nvPr/>
            </p:nvSpPr>
            <p:spPr>
              <a:xfrm>
                <a:off x="2751012" y="1524000"/>
                <a:ext cx="4056239"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𝐼𝐷</m:t>
                            </m:r>
                          </m:e>
                          <m:sub>
                            <m:r>
                              <a:rPr lang="en-US" i="1">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𝐹</m:t>
                            </m:r>
                          </m:e>
                        </m:d>
                      </m:e>
                      <m:sup>
                        <m:r>
                          <a:rPr lang="en-US" i="1">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r>
                              <a:rPr lang="en-US" i="1">
                                <a:latin typeface="Cambria Math" panose="02040503050406030204" pitchFamily="18" charset="0"/>
                              </a:rPr>
                              <m:t>0</m:t>
                            </m:r>
                          </m:e>
                          <m:sub>
                            <m:r>
                              <a:rPr lang="en-US" i="1">
                                <a:latin typeface="Cambria Math" panose="02040503050406030204" pitchFamily="18" charset="0"/>
                              </a:rPr>
                              <m:t>𝑎𝑏𝑐</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𝐺</m:t>
                        </m:r>
                      </m:e>
                    </m:d>
                    <m:r>
                      <a:rPr lang="en-US" i="1">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r>
                              <a:rPr lang="en-US" i="1">
                                <a:latin typeface="Cambria Math" panose="02040503050406030204" pitchFamily="18" charset="0"/>
                              </a:rPr>
                              <m:t>0</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2751012" y="1524000"/>
                <a:ext cx="4056239" cy="369332"/>
              </a:xfrm>
              <a:prstGeom prst="rect">
                <a:avLst/>
              </a:prstGeom>
              <a:blipFill>
                <a:blip r:embed="rId3"/>
                <a:stretch>
                  <a:fillRect/>
                </a:stretch>
              </a:blipFill>
            </p:spPr>
            <p:txBody>
              <a:bodyPr/>
              <a:lstStyle/>
              <a:p>
                <a:r>
                  <a:rPr lang="en-US">
                    <a:noFill/>
                  </a:rPr>
                  <a:t> </a:t>
                </a:r>
              </a:p>
            </p:txBody>
          </p:sp>
        </mc:Fallback>
      </mc:AlternateContent>
      <p:sp>
        <p:nvSpPr>
          <p:cNvPr id="16" name="TextBox 15"/>
          <p:cNvSpPr txBox="1"/>
          <p:nvPr/>
        </p:nvSpPr>
        <p:spPr>
          <a:xfrm>
            <a:off x="8348406" y="1524000"/>
            <a:ext cx="684803" cy="369332"/>
          </a:xfrm>
          <a:prstGeom prst="rect">
            <a:avLst/>
          </a:prstGeom>
          <a:noFill/>
        </p:spPr>
        <p:txBody>
          <a:bodyPr wrap="none" rtlCol="0">
            <a:spAutoFit/>
          </a:bodyPr>
          <a:lstStyle/>
          <a:p>
            <a:r>
              <a:rPr lang="en-US" dirty="0">
                <a:latin typeface="Times New Roman" panose="02020603050405020304" pitchFamily="18" charset="0"/>
              </a:rPr>
              <a:t>(142)</a:t>
            </a:r>
          </a:p>
        </p:txBody>
      </p:sp>
      <p:sp>
        <p:nvSpPr>
          <p:cNvPr id="17" name="Rectangle 16"/>
          <p:cNvSpPr/>
          <p:nvPr/>
        </p:nvSpPr>
        <p:spPr>
          <a:xfrm>
            <a:off x="173421" y="1893332"/>
            <a:ext cx="811441" cy="400110"/>
          </a:xfrm>
          <a:prstGeom prst="rect">
            <a:avLst/>
          </a:prstGeom>
        </p:spPr>
        <p:txBody>
          <a:bodyPr wrap="none">
            <a:spAutoFit/>
          </a:bodyPr>
          <a:lstStyle/>
          <a:p>
            <a:r>
              <a:rPr lang="en-US" sz="2000" dirty="0">
                <a:solidFill>
                  <a:srgbClr val="000000"/>
                </a:solidFill>
                <a:latin typeface="Times New Roman" panose="02020603050405020304" pitchFamily="18" charset="0"/>
              </a:rPr>
              <a:t>where</a:t>
            </a:r>
            <a:endParaRPr lang="en-US"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4080446" y="2013328"/>
                <a:ext cx="139737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𝐺</m:t>
                          </m:r>
                        </m:e>
                      </m:d>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𝐹</m:t>
                              </m:r>
                            </m:e>
                          </m:d>
                        </m:e>
                        <m:sup>
                          <m:r>
                            <a:rPr lang="en-US" i="1">
                              <a:latin typeface="Cambria Math" panose="02040503050406030204" pitchFamily="18" charset="0"/>
                            </a:rPr>
                            <m:t>−1</m:t>
                          </m:r>
                        </m:sup>
                      </m:sSup>
                    </m:oMath>
                  </m:oMathPara>
                </a14:m>
                <a:endParaRPr lang="en-US" dirty="0">
                  <a:latin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4080446" y="2013328"/>
                <a:ext cx="1397370" cy="369332"/>
              </a:xfrm>
              <a:prstGeom prst="rect">
                <a:avLst/>
              </a:prstGeom>
              <a:blipFill>
                <a:blip r:embed="rId4"/>
                <a:stretch>
                  <a:fillRect/>
                </a:stretch>
              </a:blipFill>
            </p:spPr>
            <p:txBody>
              <a:bodyPr/>
              <a:lstStyle/>
              <a:p>
                <a:r>
                  <a:rPr lang="en-US">
                    <a:noFill/>
                  </a:rPr>
                  <a:t> </a:t>
                </a:r>
              </a:p>
            </p:txBody>
          </p:sp>
        </mc:Fallback>
      </mc:AlternateContent>
      <p:sp>
        <p:nvSpPr>
          <p:cNvPr id="8" name="Rectangle 7"/>
          <p:cNvSpPr/>
          <p:nvPr/>
        </p:nvSpPr>
        <p:spPr>
          <a:xfrm>
            <a:off x="152400" y="2382660"/>
            <a:ext cx="8991600" cy="400110"/>
          </a:xfrm>
          <a:prstGeom prst="rect">
            <a:avLst/>
          </a:prstGeom>
        </p:spPr>
        <p:txBody>
          <a:bodyPr wrap="square">
            <a:spAutoFit/>
          </a:bodyPr>
          <a:lstStyle/>
          <a:p>
            <a:r>
              <a:rPr lang="en-US" sz="2000" dirty="0">
                <a:solidFill>
                  <a:srgbClr val="000000"/>
                </a:solidFill>
                <a:latin typeface="Times New Roman" panose="02020603050405020304" pitchFamily="18" charset="0"/>
              </a:rPr>
              <a:t>Writing Equation (142) in matrix form gives</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Rectangle 18"/>
              <p:cNvSpPr/>
              <p:nvPr/>
            </p:nvSpPr>
            <p:spPr>
              <a:xfrm>
                <a:off x="3048000" y="2782770"/>
                <a:ext cx="3375924" cy="97270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𝑏𝑎</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𝑐𝑏</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𝑎𝑐</m:t>
                                </m:r>
                              </m:sub>
                            </m:sSub>
                          </m:e>
                        </m:eqArr>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b="0" i="1" smtClean="0">
                                      <a:latin typeface="Cambria Math" panose="02040503050406030204" pitchFamily="18" charset="0"/>
                                    </a:rPr>
                                    <m:t>1</m:t>
                                  </m:r>
                                  <m:r>
                                    <a:rPr lang="en-US" i="1">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b="0" i="1" smtClean="0">
                                      <a:latin typeface="Cambria Math" panose="02040503050406030204" pitchFamily="18" charset="0"/>
                                    </a:rPr>
                                    <m:t>12</m:t>
                                  </m:r>
                                </m:sub>
                              </m:sSub>
                            </m:e>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b="0" i="1" smtClean="0">
                                      <a:latin typeface="Cambria Math" panose="02040503050406030204" pitchFamily="18" charset="0"/>
                                    </a:rPr>
                                    <m:t>13</m:t>
                                  </m:r>
                                </m:sub>
                              </m:sSub>
                            </m:e>
                          </m:mr>
                          <m:mr>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b="0" i="1" smtClean="0">
                                      <a:latin typeface="Cambria Math" panose="02040503050406030204" pitchFamily="18" charset="0"/>
                                    </a:rPr>
                                    <m:t>2</m:t>
                                  </m:r>
                                  <m:r>
                                    <a:rPr lang="en-US" i="1">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b="0" i="1" smtClean="0">
                                      <a:latin typeface="Cambria Math" panose="02040503050406030204" pitchFamily="18" charset="0"/>
                                    </a:rPr>
                                    <m:t>22</m:t>
                                  </m:r>
                                </m:sub>
                              </m:sSub>
                            </m:e>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b="0" i="1" smtClean="0">
                                      <a:latin typeface="Cambria Math" panose="02040503050406030204" pitchFamily="18" charset="0"/>
                                    </a:rPr>
                                    <m:t>23</m:t>
                                  </m:r>
                                </m:sub>
                              </m:sSub>
                            </m:e>
                          </m:mr>
                          <m:mr>
                            <m:e>
                              <m:sSub>
                                <m:sSubPr>
                                  <m:ctrlPr>
                                    <a:rPr lang="en-US" i="1">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31</m:t>
                                  </m:r>
                                </m:sub>
                              </m:sSub>
                            </m:e>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3</m:t>
                                  </m:r>
                                  <m:r>
                                    <a:rPr lang="en-US" b="0" i="1" smtClean="0">
                                      <a:latin typeface="Cambria Math" panose="02040503050406030204" pitchFamily="18" charset="0"/>
                                    </a:rPr>
                                    <m:t>2</m:t>
                                  </m:r>
                                </m:sub>
                              </m:sSub>
                            </m:e>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3</m:t>
                                  </m:r>
                                  <m:r>
                                    <a:rPr lang="en-US" b="0" i="1" smtClean="0">
                                      <a:latin typeface="Cambria Math" panose="02040503050406030204" pitchFamily="18" charset="0"/>
                                    </a:rPr>
                                    <m:t>3</m:t>
                                  </m:r>
                                </m:sub>
                              </m:sSub>
                            </m:e>
                          </m:mr>
                        </m:m>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smtClean="0">
                                    <a:latin typeface="Cambria Math" panose="02040503050406030204" pitchFamily="18" charset="0"/>
                                  </a:rPr>
                                  <m:t>𝐼</m:t>
                                </m:r>
                              </m:e>
                              <m:sub>
                                <m:r>
                                  <a:rPr lang="en-US" b="0" i="1" smtClean="0">
                                    <a:latin typeface="Cambria Math" panose="02040503050406030204" pitchFamily="18" charset="0"/>
                                  </a:rPr>
                                  <m:t>𝑎</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𝑏</m:t>
                                </m:r>
                              </m:sub>
                            </m:sSub>
                          </m:e>
                          <m:e>
                            <m:r>
                              <a:rPr lang="en-US" i="1" smtClean="0">
                                <a:latin typeface="Cambria Math" panose="02040503050406030204" pitchFamily="18" charset="0"/>
                              </a:rPr>
                              <m:t>0</m:t>
                            </m:r>
                          </m:e>
                        </m:eqArr>
                      </m:e>
                    </m:d>
                  </m:oMath>
                </a14:m>
                <a:endParaRPr lang="en-US" dirty="0">
                  <a:latin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3048000" y="2782770"/>
                <a:ext cx="3375924" cy="972702"/>
              </a:xfrm>
              <a:prstGeom prst="rect">
                <a:avLst/>
              </a:prstGeom>
              <a:blipFill>
                <a:blip r:embed="rId5"/>
                <a:stretch>
                  <a:fillRect/>
                </a:stretch>
              </a:blipFill>
            </p:spPr>
            <p:txBody>
              <a:bodyPr/>
              <a:lstStyle/>
              <a:p>
                <a:r>
                  <a:rPr lang="en-US">
                    <a:noFill/>
                  </a:rPr>
                  <a:t> </a:t>
                </a:r>
              </a:p>
            </p:txBody>
          </p:sp>
        </mc:Fallback>
      </mc:AlternateContent>
      <p:sp>
        <p:nvSpPr>
          <p:cNvPr id="25" name="TextBox 24"/>
          <p:cNvSpPr txBox="1"/>
          <p:nvPr/>
        </p:nvSpPr>
        <p:spPr>
          <a:xfrm>
            <a:off x="8348406" y="2902766"/>
            <a:ext cx="684803" cy="369332"/>
          </a:xfrm>
          <a:prstGeom prst="rect">
            <a:avLst/>
          </a:prstGeom>
          <a:noFill/>
        </p:spPr>
        <p:txBody>
          <a:bodyPr wrap="none" rtlCol="0">
            <a:spAutoFit/>
          </a:bodyPr>
          <a:lstStyle/>
          <a:p>
            <a:r>
              <a:rPr lang="en-US" dirty="0">
                <a:latin typeface="Times New Roman" panose="02020603050405020304" pitchFamily="18" charset="0"/>
              </a:rPr>
              <a:t>(143)</a:t>
            </a:r>
          </a:p>
        </p:txBody>
      </p:sp>
      <p:sp>
        <p:nvSpPr>
          <p:cNvPr id="9" name="Rectangle 8"/>
          <p:cNvSpPr/>
          <p:nvPr/>
        </p:nvSpPr>
        <p:spPr>
          <a:xfrm>
            <a:off x="128970" y="3755472"/>
            <a:ext cx="9015030" cy="1323439"/>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From Equations (142) and (143), it is seen that the delta currents are a function of the transformer impedances and just the line currents in phases </a:t>
            </a:r>
            <a:r>
              <a:rPr lang="en-US" sz="2000" i="1" dirty="0">
                <a:solidFill>
                  <a:srgbClr val="000000"/>
                </a:solidFill>
                <a:latin typeface="Times New Roman" panose="02020603050405020304" pitchFamily="18" charset="0"/>
              </a:rPr>
              <a:t>a</a:t>
            </a:r>
            <a:r>
              <a:rPr lang="en-US" sz="2000" dirty="0">
                <a:solidFill>
                  <a:srgbClr val="000000"/>
                </a:solidFill>
                <a:latin typeface="Times New Roman" panose="02020603050405020304" pitchFamily="18" charset="0"/>
              </a:rPr>
              <a:t> and </a:t>
            </a:r>
            <a:r>
              <a:rPr lang="en-US" sz="2000" i="1" dirty="0">
                <a:solidFill>
                  <a:srgbClr val="000000"/>
                </a:solidFill>
                <a:latin typeface="Times New Roman" panose="02020603050405020304" pitchFamily="18" charset="0"/>
              </a:rPr>
              <a:t>b</a:t>
            </a:r>
            <a:r>
              <a:rPr lang="en-US" sz="2000" dirty="0">
                <a:solidFill>
                  <a:srgbClr val="000000"/>
                </a:solidFill>
                <a:latin typeface="Times New Roman" panose="02020603050405020304" pitchFamily="18" charset="0"/>
              </a:rPr>
              <a:t>. Equation (143) can be modified to include the line current in phase </a:t>
            </a:r>
            <a:r>
              <a:rPr lang="en-US" sz="2000" i="1" dirty="0">
                <a:solidFill>
                  <a:srgbClr val="000000"/>
                </a:solidFill>
                <a:latin typeface="Times New Roman" panose="02020603050405020304" pitchFamily="18" charset="0"/>
              </a:rPr>
              <a:t>c</a:t>
            </a:r>
            <a:r>
              <a:rPr lang="en-US" sz="2000" dirty="0">
                <a:solidFill>
                  <a:srgbClr val="000000"/>
                </a:solidFill>
                <a:latin typeface="Times New Roman" panose="02020603050405020304" pitchFamily="18" charset="0"/>
              </a:rPr>
              <a:t> by setting the last column of the [</a:t>
            </a:r>
            <a:r>
              <a:rPr lang="en-US" sz="2000" i="1" dirty="0">
                <a:solidFill>
                  <a:srgbClr val="000000"/>
                </a:solidFill>
                <a:latin typeface="Times New Roman" panose="02020603050405020304" pitchFamily="18" charset="0"/>
              </a:rPr>
              <a:t>G</a:t>
            </a:r>
            <a:r>
              <a:rPr lang="en-US" sz="2000" dirty="0">
                <a:solidFill>
                  <a:srgbClr val="000000"/>
                </a:solidFill>
                <a:latin typeface="Times New Roman" panose="02020603050405020304" pitchFamily="18" charset="0"/>
              </a:rPr>
              <a:t>] matrix to zeros:</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6" name="Rectangle 25"/>
              <p:cNvSpPr/>
              <p:nvPr/>
            </p:nvSpPr>
            <p:spPr>
              <a:xfrm>
                <a:off x="414106" y="5078911"/>
                <a:ext cx="3058914" cy="97270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𝑏𝑎</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𝑐𝑏</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𝑎𝑐</m:t>
                                </m:r>
                              </m:sub>
                            </m:sSub>
                          </m:e>
                        </m:eqArr>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b="0" i="1" smtClean="0">
                                      <a:latin typeface="Cambria Math" panose="02040503050406030204" pitchFamily="18" charset="0"/>
                                    </a:rPr>
                                    <m:t>1</m:t>
                                  </m:r>
                                  <m:r>
                                    <a:rPr lang="en-US" i="1">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b="0" i="1" smtClean="0">
                                      <a:latin typeface="Cambria Math" panose="02040503050406030204" pitchFamily="18" charset="0"/>
                                    </a:rPr>
                                    <m:t>12</m:t>
                                  </m:r>
                                </m:sub>
                              </m:sSub>
                            </m:e>
                            <m:e>
                              <m:r>
                                <a:rPr lang="en-US" i="1" smtClean="0">
                                  <a:latin typeface="Cambria Math" panose="02040503050406030204" pitchFamily="18" charset="0"/>
                                </a:rPr>
                                <m:t>0</m:t>
                              </m:r>
                            </m:e>
                          </m:mr>
                          <m:mr>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b="0" i="1" smtClean="0">
                                      <a:latin typeface="Cambria Math" panose="02040503050406030204" pitchFamily="18" charset="0"/>
                                    </a:rPr>
                                    <m:t>2</m:t>
                                  </m:r>
                                  <m:r>
                                    <a:rPr lang="en-US" i="1">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b="0" i="1" smtClean="0">
                                      <a:latin typeface="Cambria Math" panose="02040503050406030204" pitchFamily="18" charset="0"/>
                                    </a:rPr>
                                    <m:t>22</m:t>
                                  </m:r>
                                </m:sub>
                              </m:sSub>
                            </m:e>
                            <m:e>
                              <m:r>
                                <a:rPr lang="en-US" i="1" smtClean="0">
                                  <a:latin typeface="Cambria Math" panose="02040503050406030204" pitchFamily="18" charset="0"/>
                                </a:rPr>
                                <m:t>0</m:t>
                              </m:r>
                            </m:e>
                          </m:mr>
                          <m:mr>
                            <m:e>
                              <m:sSub>
                                <m:sSubPr>
                                  <m:ctrlPr>
                                    <a:rPr lang="en-US" i="1">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31</m:t>
                                  </m:r>
                                </m:sub>
                              </m:sSub>
                            </m:e>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3</m:t>
                                  </m:r>
                                  <m:r>
                                    <a:rPr lang="en-US" b="0" i="1" smtClean="0">
                                      <a:latin typeface="Cambria Math" panose="02040503050406030204" pitchFamily="18" charset="0"/>
                                    </a:rPr>
                                    <m:t>2</m:t>
                                  </m:r>
                                </m:sub>
                              </m:sSub>
                            </m:e>
                            <m:e>
                              <m:r>
                                <a:rPr lang="en-US" i="1" smtClean="0">
                                  <a:latin typeface="Cambria Math" panose="02040503050406030204" pitchFamily="18" charset="0"/>
                                </a:rPr>
                                <m:t>0</m:t>
                              </m:r>
                            </m:e>
                          </m:mr>
                        </m:m>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smtClean="0">
                                    <a:latin typeface="Cambria Math" panose="02040503050406030204" pitchFamily="18" charset="0"/>
                                  </a:rPr>
                                  <m:t>𝐼</m:t>
                                </m:r>
                              </m:e>
                              <m:sub>
                                <m:r>
                                  <a:rPr lang="en-US" b="0" i="1" smtClean="0">
                                    <a:latin typeface="Cambria Math" panose="02040503050406030204" pitchFamily="18" charset="0"/>
                                  </a:rPr>
                                  <m:t>𝑎</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𝑏</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𝑐</m:t>
                                </m:r>
                              </m:sub>
                            </m:sSub>
                          </m:e>
                        </m:eqArr>
                      </m:e>
                    </m:d>
                  </m:oMath>
                </a14:m>
                <a:endParaRPr lang="en-US" dirty="0">
                  <a:latin typeface="Times New Roman" panose="02020603050405020304" pitchFamily="18"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414106" y="5078911"/>
                <a:ext cx="3058914" cy="972702"/>
              </a:xfrm>
              <a:prstGeom prst="rect">
                <a:avLst/>
              </a:prstGeom>
              <a:blipFill>
                <a:blip r:embed="rId9"/>
                <a:stretch>
                  <a:fillRect/>
                </a:stretch>
              </a:blipFill>
            </p:spPr>
            <p:txBody>
              <a:bodyPr/>
              <a:lstStyle/>
              <a:p>
                <a:r>
                  <a:rPr lang="en-US">
                    <a:noFill/>
                  </a:rPr>
                  <a:t> </a:t>
                </a:r>
              </a:p>
            </p:txBody>
          </p:sp>
        </mc:Fallback>
      </mc:AlternateContent>
      <p:sp>
        <p:nvSpPr>
          <p:cNvPr id="27" name="TextBox 26"/>
          <p:cNvSpPr txBox="1"/>
          <p:nvPr/>
        </p:nvSpPr>
        <p:spPr>
          <a:xfrm>
            <a:off x="8348406" y="5134238"/>
            <a:ext cx="684803" cy="369332"/>
          </a:xfrm>
          <a:prstGeom prst="rect">
            <a:avLst/>
          </a:prstGeom>
          <a:noFill/>
        </p:spPr>
        <p:txBody>
          <a:bodyPr wrap="none" rtlCol="0">
            <a:spAutoFit/>
          </a:bodyPr>
          <a:lstStyle/>
          <a:p>
            <a:r>
              <a:rPr lang="en-US" dirty="0">
                <a:latin typeface="Times New Roman" panose="02020603050405020304" pitchFamily="18" charset="0"/>
              </a:rPr>
              <a:t>(144)</a:t>
            </a:r>
          </a:p>
        </p:txBody>
      </p:sp>
      <mc:AlternateContent xmlns:mc="http://schemas.openxmlformats.org/markup-compatibility/2006" xmlns:a14="http://schemas.microsoft.com/office/drawing/2010/main">
        <mc:Choice Requires="a14">
          <p:sp>
            <p:nvSpPr>
              <p:cNvPr id="28" name="Rectangle 27"/>
              <p:cNvSpPr/>
              <p:nvPr/>
            </p:nvSpPr>
            <p:spPr>
              <a:xfrm>
                <a:off x="3652060" y="5377619"/>
                <a:ext cx="2324804"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r>
                              <a:rPr lang="en-US" b="0" i="1" smtClean="0">
                                <a:latin typeface="Cambria Math" panose="02040503050406030204" pitchFamily="18" charset="0"/>
                              </a:rPr>
                              <m:t>𝐷</m:t>
                            </m:r>
                          </m:e>
                          <m:sub>
                            <m:r>
                              <a:rPr lang="en-US" i="1" smtClean="0">
                                <a:latin typeface="Cambria Math" panose="02040503050406030204" pitchFamily="18" charset="0"/>
                              </a:rPr>
                              <m:t>𝑎</m:t>
                            </m:r>
                            <m:r>
                              <a:rPr lang="en-US" b="0" i="1" smtClean="0">
                                <a:latin typeface="Cambria Math" panose="02040503050406030204" pitchFamily="18" charset="0"/>
                              </a:rPr>
                              <m:t>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𝐺</m:t>
                        </m:r>
                        <m:r>
                          <a:rPr lang="en-US" b="0" i="1" smtClean="0">
                            <a:latin typeface="Cambria Math" panose="02040503050406030204" pitchFamily="18" charset="0"/>
                          </a:rPr>
                          <m:t>1</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smtClean="0">
                                <a:latin typeface="Cambria Math" panose="02040503050406030204" pitchFamily="18" charset="0"/>
                              </a:rPr>
                              <m:t>𝑎</m:t>
                            </m:r>
                            <m:r>
                              <a:rPr lang="en-US" b="0" i="1" smtClean="0">
                                <a:latin typeface="Cambria Math" panose="02040503050406030204" pitchFamily="18" charset="0"/>
                              </a:rPr>
                              <m:t>𝑏𝑐</m:t>
                            </m:r>
                          </m:sub>
                        </m:sSub>
                      </m:e>
                    </m:d>
                  </m:oMath>
                </a14:m>
                <a:endParaRPr lang="en-US" dirty="0">
                  <a:latin typeface="Times New Roman" panose="02020603050405020304" pitchFamily="18" charset="0"/>
                </a:endParaRPr>
              </a:p>
            </p:txBody>
          </p:sp>
        </mc:Choice>
        <mc:Fallback xmlns="">
          <p:sp>
            <p:nvSpPr>
              <p:cNvPr id="28" name="Rectangle 27"/>
              <p:cNvSpPr>
                <a:spLocks noRot="1" noChangeAspect="1" noMove="1" noResize="1" noEditPoints="1" noAdjustHandles="1" noChangeArrowheads="1" noChangeShapeType="1" noTextEdit="1"/>
              </p:cNvSpPr>
              <p:nvPr/>
            </p:nvSpPr>
            <p:spPr>
              <a:xfrm>
                <a:off x="3652060" y="5377619"/>
                <a:ext cx="2324804" cy="369332"/>
              </a:xfrm>
              <a:prstGeom prst="rect">
                <a:avLst/>
              </a:prstGeom>
              <a:blipFill>
                <a:blip r:embed="rId10"/>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6044664" y="5075934"/>
                <a:ext cx="2441566" cy="972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𝐺</m:t>
                          </m:r>
                          <m:r>
                            <a:rPr lang="en-US" i="1">
                              <a:latin typeface="Cambria Math" panose="02040503050406030204" pitchFamily="18" charset="0"/>
                            </a:rPr>
                            <m:t>1</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11</m:t>
                                    </m:r>
                                  </m:sub>
                                </m:sSub>
                              </m:e>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12</m:t>
                                    </m:r>
                                  </m:sub>
                                </m:sSub>
                              </m:e>
                              <m:e>
                                <m:r>
                                  <a:rPr lang="en-US" i="1">
                                    <a:latin typeface="Cambria Math" panose="02040503050406030204" pitchFamily="18" charset="0"/>
                                  </a:rPr>
                                  <m:t>0</m:t>
                                </m:r>
                              </m:e>
                            </m:mr>
                            <m:mr>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21</m:t>
                                    </m:r>
                                  </m:sub>
                                </m:sSub>
                              </m:e>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22</m:t>
                                    </m:r>
                                  </m:sub>
                                </m:sSub>
                              </m:e>
                              <m:e>
                                <m:r>
                                  <a:rPr lang="en-US" i="1">
                                    <a:latin typeface="Cambria Math" panose="02040503050406030204" pitchFamily="18" charset="0"/>
                                  </a:rPr>
                                  <m:t>0</m:t>
                                </m:r>
                              </m:e>
                            </m:mr>
                            <m:mr>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31</m:t>
                                    </m:r>
                                  </m:sub>
                                </m:sSub>
                              </m:e>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32</m:t>
                                    </m:r>
                                  </m:sub>
                                </m:sSub>
                              </m:e>
                              <m:e>
                                <m:r>
                                  <a:rPr lang="en-US" i="1">
                                    <a:latin typeface="Cambria Math" panose="02040503050406030204" pitchFamily="18" charset="0"/>
                                  </a:rPr>
                                  <m:t>0</m:t>
                                </m:r>
                              </m:e>
                            </m:mr>
                          </m:m>
                        </m:e>
                      </m:d>
                    </m:oMath>
                  </m:oMathPara>
                </a14:m>
                <a:endParaRPr lang="en-US" dirty="0">
                  <a:latin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6044664" y="5075934"/>
                <a:ext cx="2441566" cy="972702"/>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7127250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076372" cy="584775"/>
          </a:xfrm>
          <a:prstGeom prst="rect">
            <a:avLst/>
          </a:prstGeom>
        </p:spPr>
        <p:txBody>
          <a:bodyPr wrap="none">
            <a:spAutoFit/>
          </a:bodyPr>
          <a:lstStyle/>
          <a:p>
            <a:r>
              <a:rPr lang="en-US" sz="3200" dirty="0">
                <a:solidFill>
                  <a:srgbClr val="C8102E"/>
                </a:solidFill>
                <a:latin typeface="+mj-lt"/>
                <a:ea typeface="+mj-ea"/>
                <a:cs typeface="+mj-cs"/>
              </a:rPr>
              <a:t>Delta-Delta Connection</a:t>
            </a:r>
          </a:p>
        </p:txBody>
      </p:sp>
      <p:sp>
        <p:nvSpPr>
          <p:cNvPr id="27" name="TextBox 26"/>
          <p:cNvSpPr txBox="1"/>
          <p:nvPr/>
        </p:nvSpPr>
        <p:spPr>
          <a:xfrm>
            <a:off x="8467212" y="963407"/>
            <a:ext cx="684803" cy="369332"/>
          </a:xfrm>
          <a:prstGeom prst="rect">
            <a:avLst/>
          </a:prstGeom>
          <a:noFill/>
        </p:spPr>
        <p:txBody>
          <a:bodyPr wrap="none" rtlCol="0">
            <a:spAutoFit/>
          </a:bodyPr>
          <a:lstStyle/>
          <a:p>
            <a:r>
              <a:rPr lang="en-US" dirty="0">
                <a:latin typeface="Times New Roman" panose="02020603050405020304" pitchFamily="18" charset="0"/>
              </a:rPr>
              <a:t>(144)</a:t>
            </a:r>
          </a:p>
        </p:txBody>
      </p:sp>
      <mc:AlternateContent xmlns:mc="http://schemas.openxmlformats.org/markup-compatibility/2006" xmlns:a14="http://schemas.microsoft.com/office/drawing/2010/main">
        <mc:Choice Requires="a14">
          <p:sp>
            <p:nvSpPr>
              <p:cNvPr id="28" name="Rectangle 27"/>
              <p:cNvSpPr/>
              <p:nvPr/>
            </p:nvSpPr>
            <p:spPr>
              <a:xfrm>
                <a:off x="3611266" y="975156"/>
                <a:ext cx="2324804"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r>
                              <a:rPr lang="en-US" b="0" i="1" smtClean="0">
                                <a:latin typeface="Cambria Math" panose="02040503050406030204" pitchFamily="18" charset="0"/>
                              </a:rPr>
                              <m:t>𝐷</m:t>
                            </m:r>
                          </m:e>
                          <m:sub>
                            <m:r>
                              <a:rPr lang="en-US" i="1" smtClean="0">
                                <a:latin typeface="Cambria Math" panose="02040503050406030204" pitchFamily="18" charset="0"/>
                              </a:rPr>
                              <m:t>𝑎</m:t>
                            </m:r>
                            <m:r>
                              <a:rPr lang="en-US" b="0" i="1" smtClean="0">
                                <a:latin typeface="Cambria Math" panose="02040503050406030204" pitchFamily="18" charset="0"/>
                              </a:rPr>
                              <m:t>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𝐺</m:t>
                        </m:r>
                        <m:r>
                          <a:rPr lang="en-US" b="0" i="1" smtClean="0">
                            <a:latin typeface="Cambria Math" panose="02040503050406030204" pitchFamily="18" charset="0"/>
                          </a:rPr>
                          <m:t>1</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smtClean="0">
                                <a:latin typeface="Cambria Math" panose="02040503050406030204" pitchFamily="18" charset="0"/>
                              </a:rPr>
                              <m:t>𝑎</m:t>
                            </m:r>
                            <m:r>
                              <a:rPr lang="en-US" b="0" i="1" smtClean="0">
                                <a:latin typeface="Cambria Math" panose="02040503050406030204" pitchFamily="18" charset="0"/>
                              </a:rPr>
                              <m:t>𝑏𝑐</m:t>
                            </m:r>
                          </m:sub>
                        </m:sSub>
                      </m:e>
                    </m:d>
                  </m:oMath>
                </a14:m>
                <a:endParaRPr lang="en-US" dirty="0">
                  <a:latin typeface="Times New Roman" panose="02020603050405020304" pitchFamily="18" charset="0"/>
                </a:endParaRPr>
              </a:p>
            </p:txBody>
          </p:sp>
        </mc:Choice>
        <mc:Fallback xmlns="">
          <p:sp>
            <p:nvSpPr>
              <p:cNvPr id="28" name="Rectangle 27"/>
              <p:cNvSpPr>
                <a:spLocks noRot="1" noChangeAspect="1" noMove="1" noResize="1" noEditPoints="1" noAdjustHandles="1" noChangeArrowheads="1" noChangeShapeType="1" noTextEdit="1"/>
              </p:cNvSpPr>
              <p:nvPr/>
            </p:nvSpPr>
            <p:spPr>
              <a:xfrm>
                <a:off x="3611266" y="975156"/>
                <a:ext cx="2324804"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2286000" y="621424"/>
                <a:ext cx="5446491"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𝑉𝐿𝐿</m:t>
                            </m:r>
                          </m:e>
                          <m:sub>
                            <m:r>
                              <a:rPr lang="en-US" i="1" smtClean="0">
                                <a:latin typeface="Cambria Math" panose="02040503050406030204" pitchFamily="18" charset="0"/>
                              </a:rPr>
                              <m:t>𝑎</m:t>
                            </m:r>
                            <m:r>
                              <a:rPr lang="en-US" b="0" i="1" smtClean="0">
                                <a:latin typeface="Cambria Math" panose="02040503050406030204" pitchFamily="18" charset="0"/>
                              </a:rPr>
                              <m:t>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𝐴𝑉</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i="1">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𝑍</m:t>
                            </m:r>
                            <m:r>
                              <a:rPr lang="en-US" i="1">
                                <a:latin typeface="Cambria Math" panose="02040503050406030204" pitchFamily="18" charset="0"/>
                              </a:rPr>
                              <m:t>𝑡</m:t>
                            </m:r>
                          </m:e>
                          <m:sub>
                            <m:r>
                              <a:rPr lang="en-US" i="1">
                                <a:latin typeface="Cambria Math" panose="02040503050406030204" pitchFamily="18" charset="0"/>
                              </a:rPr>
                              <m:t>𝑎𝑏𝑐</m:t>
                            </m:r>
                          </m:sub>
                        </m:sSub>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r>
                              <a:rPr lang="en-US" b="0" i="1" smtClean="0">
                                <a:latin typeface="Cambria Math" panose="02040503050406030204" pitchFamily="18" charset="0"/>
                              </a:rPr>
                              <m:t>𝐷</m:t>
                            </m:r>
                          </m:e>
                          <m:sub>
                            <m:r>
                              <a:rPr lang="en-US" b="0" i="1" smtClean="0">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2286000" y="621424"/>
                <a:ext cx="5446491" cy="369332"/>
              </a:xfrm>
              <a:prstGeom prst="rect">
                <a:avLst/>
              </a:prstGeom>
              <a:blipFill>
                <a:blip r:embed="rId3"/>
                <a:stretch>
                  <a:fillRect/>
                </a:stretch>
              </a:blipFill>
            </p:spPr>
            <p:txBody>
              <a:bodyPr/>
              <a:lstStyle/>
              <a:p>
                <a:r>
                  <a:rPr lang="en-US">
                    <a:noFill/>
                  </a:rPr>
                  <a:t> </a:t>
                </a:r>
              </a:p>
            </p:txBody>
          </p:sp>
        </mc:Fallback>
      </mc:AlternateContent>
      <p:sp>
        <p:nvSpPr>
          <p:cNvPr id="23" name="TextBox 22"/>
          <p:cNvSpPr txBox="1"/>
          <p:nvPr/>
        </p:nvSpPr>
        <p:spPr>
          <a:xfrm>
            <a:off x="8467212" y="620110"/>
            <a:ext cx="684803" cy="369332"/>
          </a:xfrm>
          <a:prstGeom prst="rect">
            <a:avLst/>
          </a:prstGeom>
          <a:noFill/>
        </p:spPr>
        <p:txBody>
          <a:bodyPr wrap="none" rtlCol="0">
            <a:spAutoFit/>
          </a:bodyPr>
          <a:lstStyle/>
          <a:p>
            <a:r>
              <a:rPr lang="en-US" dirty="0">
                <a:latin typeface="Times New Roman" panose="02020603050405020304" pitchFamily="18" charset="0"/>
              </a:rPr>
              <a:t>(135)</a:t>
            </a:r>
          </a:p>
        </p:txBody>
      </p:sp>
      <p:sp>
        <p:nvSpPr>
          <p:cNvPr id="2" name="Rectangle 1"/>
          <p:cNvSpPr/>
          <p:nvPr/>
        </p:nvSpPr>
        <p:spPr>
          <a:xfrm>
            <a:off x="65468" y="1337665"/>
            <a:ext cx="9067800" cy="923330"/>
          </a:xfrm>
          <a:prstGeom prst="rect">
            <a:avLst/>
          </a:prstGeom>
        </p:spPr>
        <p:txBody>
          <a:bodyPr wrap="square">
            <a:spAutoFit/>
          </a:bodyPr>
          <a:lstStyle/>
          <a:p>
            <a:pPr algn="just"/>
            <a:r>
              <a:rPr lang="en-US" dirty="0">
                <a:solidFill>
                  <a:srgbClr val="000000"/>
                </a:solidFill>
                <a:latin typeface="Times New Roman" panose="02020603050405020304" pitchFamily="18" charset="0"/>
              </a:rPr>
              <a:t>When the impedances of the transformers are equal, the sum of the delta currents will be zero meaning that there is no circulating zero sequence current in the delta windings.</a:t>
            </a:r>
          </a:p>
          <a:p>
            <a:pPr algn="just"/>
            <a:r>
              <a:rPr lang="en-US" dirty="0">
                <a:solidFill>
                  <a:srgbClr val="000000"/>
                </a:solidFill>
                <a:latin typeface="Times New Roman" panose="02020603050405020304" pitchFamily="18" charset="0"/>
              </a:rPr>
              <a:t>Substitute Equation (144) into Equation (135):</a:t>
            </a:r>
          </a:p>
        </p:txBody>
      </p:sp>
      <mc:AlternateContent xmlns:mc="http://schemas.openxmlformats.org/markup-compatibility/2006" xmlns:a14="http://schemas.microsoft.com/office/drawing/2010/main">
        <mc:Choice Requires="a14">
          <p:sp>
            <p:nvSpPr>
              <p:cNvPr id="24" name="Rectangle 23"/>
              <p:cNvSpPr/>
              <p:nvPr/>
            </p:nvSpPr>
            <p:spPr>
              <a:xfrm>
                <a:off x="1859284" y="2342902"/>
                <a:ext cx="5917646"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𝑉𝐿𝐿</m:t>
                            </m:r>
                          </m:e>
                          <m:sub>
                            <m:r>
                              <a:rPr lang="en-US" b="0" i="1" smtClean="0">
                                <a:latin typeface="Cambria Math" panose="02040503050406030204" pitchFamily="18" charset="0"/>
                              </a:rPr>
                              <m:t>𝐴𝐵𝐶</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𝐴𝑉</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i="1">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𝑍</m:t>
                            </m:r>
                            <m:r>
                              <a:rPr lang="en-US" i="1">
                                <a:latin typeface="Cambria Math" panose="02040503050406030204" pitchFamily="18" charset="0"/>
                              </a:rPr>
                              <m:t>𝑡</m:t>
                            </m:r>
                          </m:e>
                          <m:sub>
                            <m:r>
                              <a:rPr lang="en-US" i="1">
                                <a:latin typeface="Cambria Math" panose="02040503050406030204" pitchFamily="18" charset="0"/>
                              </a:rPr>
                              <m:t>𝑎𝑏𝑐</m:t>
                            </m:r>
                          </m:sub>
                        </m:sSub>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𝐺</m:t>
                        </m:r>
                        <m:r>
                          <a:rPr lang="en-US" i="1">
                            <a:latin typeface="Cambria Math" panose="02040503050406030204" pitchFamily="18" charset="0"/>
                          </a:rPr>
                          <m:t>1</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1859284" y="2342902"/>
                <a:ext cx="5917646" cy="369332"/>
              </a:xfrm>
              <a:prstGeom prst="rect">
                <a:avLst/>
              </a:prstGeom>
              <a:blipFill>
                <a:blip r:embed="rId4"/>
                <a:stretch>
                  <a:fillRect b="-1639"/>
                </a:stretch>
              </a:blipFill>
            </p:spPr>
            <p:txBody>
              <a:bodyPr/>
              <a:lstStyle/>
              <a:p>
                <a:r>
                  <a:rPr lang="en-US">
                    <a:noFill/>
                  </a:rPr>
                  <a:t> </a:t>
                </a:r>
              </a:p>
            </p:txBody>
          </p:sp>
        </mc:Fallback>
      </mc:AlternateContent>
      <p:sp>
        <p:nvSpPr>
          <p:cNvPr id="29" name="TextBox 28"/>
          <p:cNvSpPr txBox="1"/>
          <p:nvPr/>
        </p:nvSpPr>
        <p:spPr>
          <a:xfrm>
            <a:off x="8391012" y="2342902"/>
            <a:ext cx="684803" cy="369332"/>
          </a:xfrm>
          <a:prstGeom prst="rect">
            <a:avLst/>
          </a:prstGeom>
          <a:noFill/>
        </p:spPr>
        <p:txBody>
          <a:bodyPr wrap="none" rtlCol="0">
            <a:spAutoFit/>
          </a:bodyPr>
          <a:lstStyle/>
          <a:p>
            <a:r>
              <a:rPr lang="en-US" dirty="0">
                <a:latin typeface="Times New Roman" panose="02020603050405020304" pitchFamily="18" charset="0"/>
              </a:rPr>
              <a:t>(145)</a:t>
            </a:r>
          </a:p>
        </p:txBody>
      </p:sp>
      <p:sp>
        <p:nvSpPr>
          <p:cNvPr id="7" name="Rectangle 6"/>
          <p:cNvSpPr/>
          <p:nvPr/>
        </p:nvSpPr>
        <p:spPr>
          <a:xfrm>
            <a:off x="103568" y="2741199"/>
            <a:ext cx="8991600" cy="1015663"/>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The generalized matrices are defined in terms of the line-to-neutral voltages on the two sides of the transformer bank. Equation (145) is modified to be in terms of equivalent line-to-neutral voltages:</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32" name="Rectangle 31"/>
              <p:cNvSpPr/>
              <p:nvPr/>
            </p:nvSpPr>
            <p:spPr>
              <a:xfrm>
                <a:off x="1981200" y="3767488"/>
                <a:ext cx="6216766" cy="923330"/>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𝑉𝐿𝑁</m:t>
                            </m:r>
                          </m:e>
                          <m:sub>
                            <m:r>
                              <a:rPr lang="en-US" b="0" i="1" smtClean="0">
                                <a:latin typeface="Cambria Math" panose="02040503050406030204" pitchFamily="18" charset="0"/>
                              </a:rPr>
                              <m:t>𝐴𝐵𝐶</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𝑊</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𝐴𝐵𝐶</m:t>
                            </m:r>
                          </m:sub>
                        </m:sSub>
                      </m:e>
                    </m:d>
                  </m:oMath>
                </a14:m>
                <a:endParaRPr lang="en-US" dirty="0">
                  <a:latin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𝑊</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𝐷</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𝑁</m:t>
                              </m:r>
                            </m:e>
                            <m:sub>
                              <m:r>
                                <a:rPr lang="en-US" i="1">
                                  <a:latin typeface="Cambria Math" panose="02040503050406030204" pitchFamily="18" charset="0"/>
                                </a:rPr>
                                <m:t>𝑎𝑏𝑐</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𝑊</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𝑎𝑏𝑐</m:t>
                              </m:r>
                            </m:sub>
                          </m:sSub>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𝐺</m:t>
                          </m:r>
                          <m:r>
                            <a:rPr lang="en-US" i="1">
                              <a:latin typeface="Cambria Math" panose="02040503050406030204" pitchFamily="18" charset="0"/>
                            </a:rPr>
                            <m:t>1</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𝑎𝑏𝑐</m:t>
                              </m:r>
                            </m:sub>
                          </m:sSub>
                        </m:e>
                      </m:d>
                    </m:oMath>
                  </m:oMathPara>
                </a14:m>
                <a:endParaRPr lang="en-US" dirty="0">
                  <a:latin typeface="Times New Roman" panose="02020603050405020304" pitchFamily="18" charset="0"/>
                </a:endParaRPr>
              </a:p>
              <a:p>
                <a:endParaRPr lang="en-US" dirty="0">
                  <a:latin typeface="Times New Roman" panose="02020603050405020304" pitchFamily="18" charset="0"/>
                </a:endParaRPr>
              </a:p>
            </p:txBody>
          </p:sp>
        </mc:Choice>
        <mc:Fallback xmlns="">
          <p:sp>
            <p:nvSpPr>
              <p:cNvPr id="32" name="Rectangle 31"/>
              <p:cNvSpPr>
                <a:spLocks noRot="1" noChangeAspect="1" noMove="1" noResize="1" noEditPoints="1" noAdjustHandles="1" noChangeArrowheads="1" noChangeShapeType="1" noTextEdit="1"/>
              </p:cNvSpPr>
              <p:nvPr/>
            </p:nvSpPr>
            <p:spPr>
              <a:xfrm>
                <a:off x="1981200" y="3767488"/>
                <a:ext cx="6216766" cy="923330"/>
              </a:xfrm>
              <a:prstGeom prst="rect">
                <a:avLst/>
              </a:prstGeom>
              <a:blipFill>
                <a:blip r:embed="rId5"/>
                <a:stretch>
                  <a:fillRect/>
                </a:stretch>
              </a:blipFill>
            </p:spPr>
            <p:txBody>
              <a:bodyPr/>
              <a:lstStyle/>
              <a:p>
                <a:r>
                  <a:rPr lang="en-US">
                    <a:noFill/>
                  </a:rPr>
                  <a:t> </a:t>
                </a:r>
              </a:p>
            </p:txBody>
          </p:sp>
        </mc:Fallback>
      </mc:AlternateContent>
      <p:sp>
        <p:nvSpPr>
          <p:cNvPr id="33" name="TextBox 32"/>
          <p:cNvSpPr txBox="1"/>
          <p:nvPr/>
        </p:nvSpPr>
        <p:spPr>
          <a:xfrm>
            <a:off x="8467212" y="4056450"/>
            <a:ext cx="684803" cy="369332"/>
          </a:xfrm>
          <a:prstGeom prst="rect">
            <a:avLst/>
          </a:prstGeom>
          <a:noFill/>
        </p:spPr>
        <p:txBody>
          <a:bodyPr wrap="none" rtlCol="0">
            <a:spAutoFit/>
          </a:bodyPr>
          <a:lstStyle/>
          <a:p>
            <a:r>
              <a:rPr lang="en-US" dirty="0">
                <a:latin typeface="Times New Roman" panose="02020603050405020304" pitchFamily="18" charset="0"/>
              </a:rPr>
              <a:t>(146)</a:t>
            </a:r>
          </a:p>
        </p:txBody>
      </p:sp>
      <p:sp>
        <p:nvSpPr>
          <p:cNvPr id="11" name="Rectangle 10"/>
          <p:cNvSpPr/>
          <p:nvPr/>
        </p:nvSpPr>
        <p:spPr>
          <a:xfrm>
            <a:off x="103568" y="4464748"/>
            <a:ext cx="9067800" cy="400110"/>
          </a:xfrm>
          <a:prstGeom prst="rect">
            <a:avLst/>
          </a:prstGeom>
        </p:spPr>
        <p:txBody>
          <a:bodyPr wrap="square">
            <a:spAutoFit/>
          </a:bodyPr>
          <a:lstStyle/>
          <a:p>
            <a:r>
              <a:rPr lang="en-US" sz="2000" dirty="0">
                <a:solidFill>
                  <a:srgbClr val="000000"/>
                </a:solidFill>
                <a:latin typeface="Times New Roman" panose="02020603050405020304" pitchFamily="18" charset="0"/>
              </a:rPr>
              <a:t>Equation (146) is in the general form</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34" name="Rectangle 33"/>
              <p:cNvSpPr/>
              <p:nvPr/>
            </p:nvSpPr>
            <p:spPr>
              <a:xfrm>
                <a:off x="2705541" y="4948814"/>
                <a:ext cx="4225131"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𝑉𝐿𝑁</m:t>
                            </m:r>
                          </m:e>
                          <m:sub>
                            <m:r>
                              <a:rPr lang="en-US" b="0" i="1" smtClean="0">
                                <a:latin typeface="Cambria Math" panose="02040503050406030204" pitchFamily="18" charset="0"/>
                              </a:rPr>
                              <m:t>𝐴𝐵𝐶</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𝑡</m:t>
                            </m:r>
                          </m:sub>
                        </m:sSub>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𝐿𝑁</m:t>
                            </m:r>
                          </m:e>
                          <m:sub>
                            <m:r>
                              <a:rPr lang="en-US" i="1">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34" name="Rectangle 33"/>
              <p:cNvSpPr>
                <a:spLocks noRot="1" noChangeAspect="1" noMove="1" noResize="1" noEditPoints="1" noAdjustHandles="1" noChangeArrowheads="1" noChangeShapeType="1" noTextEdit="1"/>
              </p:cNvSpPr>
              <p:nvPr/>
            </p:nvSpPr>
            <p:spPr>
              <a:xfrm>
                <a:off x="2705541" y="4948814"/>
                <a:ext cx="4225131" cy="369332"/>
              </a:xfrm>
              <a:prstGeom prst="rect">
                <a:avLst/>
              </a:prstGeom>
              <a:blipFill>
                <a:blip r:embed="rId6"/>
                <a:stretch>
                  <a:fillRect b="-1667"/>
                </a:stretch>
              </a:blipFill>
            </p:spPr>
            <p:txBody>
              <a:bodyPr/>
              <a:lstStyle/>
              <a:p>
                <a:r>
                  <a:rPr lang="en-US">
                    <a:noFill/>
                  </a:rPr>
                  <a:t> </a:t>
                </a:r>
              </a:p>
            </p:txBody>
          </p:sp>
        </mc:Fallback>
      </mc:AlternateContent>
      <p:sp>
        <p:nvSpPr>
          <p:cNvPr id="35" name="TextBox 34"/>
          <p:cNvSpPr txBox="1"/>
          <p:nvPr/>
        </p:nvSpPr>
        <p:spPr>
          <a:xfrm>
            <a:off x="8467212" y="5407287"/>
            <a:ext cx="684803" cy="369332"/>
          </a:xfrm>
          <a:prstGeom prst="rect">
            <a:avLst/>
          </a:prstGeom>
          <a:noFill/>
        </p:spPr>
        <p:txBody>
          <a:bodyPr wrap="none" rtlCol="0">
            <a:spAutoFit/>
          </a:bodyPr>
          <a:lstStyle/>
          <a:p>
            <a:r>
              <a:rPr lang="en-US" dirty="0">
                <a:latin typeface="Times New Roman" panose="02020603050405020304" pitchFamily="18" charset="0"/>
              </a:rPr>
              <a:t>(147)</a:t>
            </a:r>
          </a:p>
        </p:txBody>
      </p:sp>
      <mc:AlternateContent xmlns:mc="http://schemas.openxmlformats.org/markup-compatibility/2006" xmlns:a14="http://schemas.microsoft.com/office/drawing/2010/main">
        <mc:Choice Requires="a14">
          <p:sp>
            <p:nvSpPr>
              <p:cNvPr id="12" name="Rectangle 11"/>
              <p:cNvSpPr/>
              <p:nvPr/>
            </p:nvSpPr>
            <p:spPr>
              <a:xfrm>
                <a:off x="3627365" y="5304498"/>
                <a:ext cx="248395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𝑡</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𝑊</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𝐷</m:t>
                          </m:r>
                        </m:e>
                      </m:d>
                    </m:oMath>
                  </m:oMathPara>
                </a14:m>
                <a:endParaRPr lang="en-US" dirty="0">
                  <a:latin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3627365" y="5304498"/>
                <a:ext cx="2483950"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3103085" y="5704730"/>
                <a:ext cx="3430042" cy="369332"/>
              </a:xfrm>
              <a:prstGeom prst="rect">
                <a:avLst/>
              </a:prstGeom>
            </p:spPr>
            <p:txBody>
              <a:bodyPr wrap="none">
                <a:spAutoFit/>
              </a:bodyPr>
              <a:lstStyle/>
              <a:p>
                <a14:m>
                  <m:oMath xmlns:m="http://schemas.openxmlformats.org/officeDocument/2006/math">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𝑡</m:t>
                            </m:r>
                          </m:sub>
                        </m:sSub>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𝑊</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𝑎𝑏𝑐</m:t>
                            </m:r>
                          </m:sub>
                        </m:sSub>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𝐺</m:t>
                        </m:r>
                        <m:r>
                          <a:rPr lang="en-US" i="1">
                            <a:latin typeface="Cambria Math" panose="02040503050406030204" pitchFamily="18" charset="0"/>
                          </a:rPr>
                          <m:t>1</m:t>
                        </m:r>
                      </m:e>
                    </m:d>
                  </m:oMath>
                </a14:m>
                <a:endParaRPr lang="en-US" dirty="0">
                  <a:latin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3103085" y="5704730"/>
                <a:ext cx="3430042" cy="369332"/>
              </a:xfrm>
              <a:prstGeom prst="rect">
                <a:avLst/>
              </a:prstGeom>
              <a:blipFill>
                <a:blip r:embed="rId8"/>
                <a:stretch>
                  <a:fillRect b="-1667"/>
                </a:stretch>
              </a:blipFill>
            </p:spPr>
            <p:txBody>
              <a:bodyPr/>
              <a:lstStyle/>
              <a:p>
                <a:r>
                  <a:rPr lang="en-US">
                    <a:noFill/>
                  </a:rPr>
                  <a:t> </a:t>
                </a:r>
              </a:p>
            </p:txBody>
          </p:sp>
        </mc:Fallback>
      </mc:AlternateContent>
    </p:spTree>
    <p:extLst>
      <p:ext uri="{BB962C8B-B14F-4D97-AF65-F5344CB8AC3E}">
        <p14:creationId xmlns:p14="http://schemas.microsoft.com/office/powerpoint/2010/main" val="2188835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7647030" cy="584775"/>
          </a:xfrm>
          <a:prstGeom prst="rect">
            <a:avLst/>
          </a:prstGeom>
        </p:spPr>
        <p:txBody>
          <a:bodyPr wrap="none">
            <a:spAutoFit/>
          </a:bodyPr>
          <a:lstStyle/>
          <a:p>
            <a:pPr>
              <a:spcBef>
                <a:spcPct val="0"/>
              </a:spcBef>
            </a:pPr>
            <a:r>
              <a:rPr lang="en-US" sz="3200" dirty="0">
                <a:solidFill>
                  <a:srgbClr val="C8102E"/>
                </a:solidFill>
                <a:latin typeface="+mj-lt"/>
                <a:ea typeface="+mj-ea"/>
                <a:cs typeface="+mj-cs"/>
              </a:rPr>
              <a:t>Delta-Grounded Wye Step-Down Connection</a:t>
            </a:r>
          </a:p>
        </p:txBody>
      </p:sp>
      <p:sp>
        <p:nvSpPr>
          <p:cNvPr id="2" name="Rectangle 1"/>
          <p:cNvSpPr/>
          <p:nvPr/>
        </p:nvSpPr>
        <p:spPr>
          <a:xfrm>
            <a:off x="152400" y="762000"/>
            <a:ext cx="8305800" cy="2554545"/>
          </a:xfrm>
          <a:prstGeom prst="rect">
            <a:avLst/>
          </a:prstGeom>
        </p:spPr>
        <p:txBody>
          <a:bodyPr wrap="square">
            <a:spAutoFit/>
          </a:bodyPr>
          <a:lstStyle/>
          <a:p>
            <a:pPr marL="342900" indent="-342900" algn="just">
              <a:buFont typeface="Arial" panose="020B0604020202020204" pitchFamily="34" charset="0"/>
              <a:buChar char="•"/>
            </a:pPr>
            <a:r>
              <a:rPr lang="en-US" sz="2000" dirty="0">
                <a:solidFill>
                  <a:srgbClr val="000000"/>
                </a:solidFill>
                <a:latin typeface="Times New Roman" panose="02020603050405020304" pitchFamily="18" charset="0"/>
              </a:rPr>
              <a:t>The delta–grounded wye step-down connection is a popular connection that is typically used in a distribution substation serving a four-wire wye feeder system. Another application of the connection is to provide service to a load that is primary single phase. Because of the wye connection, three single-phase circuits are available thereby making it possible to balance the single-phase loading on the transformer bank.</a:t>
            </a:r>
          </a:p>
          <a:p>
            <a:pPr marL="342900" indent="-342900" algn="just">
              <a:buFont typeface="Arial" panose="020B0604020202020204" pitchFamily="34" charset="0"/>
              <a:buChar char="•"/>
            </a:pPr>
            <a:r>
              <a:rPr lang="en-US" sz="2000" dirty="0">
                <a:solidFill>
                  <a:srgbClr val="000000"/>
                </a:solidFill>
                <a:latin typeface="Times New Roman" panose="02020603050405020304" pitchFamily="18" charset="0"/>
              </a:rPr>
              <a:t>Three single-phase transformers can be connected delta–grounded wye in a “standard thirty degree step-down connection” as shown in Fig.2.</a:t>
            </a:r>
          </a:p>
        </p:txBody>
      </p:sp>
      <p:pic>
        <p:nvPicPr>
          <p:cNvPr id="5" name="Picture 4"/>
          <p:cNvPicPr>
            <a:picLocks noChangeAspect="1"/>
          </p:cNvPicPr>
          <p:nvPr/>
        </p:nvPicPr>
        <p:blipFill>
          <a:blip r:embed="rId2"/>
          <a:stretch>
            <a:fillRect/>
          </a:stretch>
        </p:blipFill>
        <p:spPr>
          <a:xfrm>
            <a:off x="2605655" y="3270386"/>
            <a:ext cx="4789940" cy="2512755"/>
          </a:xfrm>
          <a:prstGeom prst="rect">
            <a:avLst/>
          </a:prstGeom>
        </p:spPr>
      </p:pic>
      <p:sp>
        <p:nvSpPr>
          <p:cNvPr id="12" name="TextBox 11"/>
          <p:cNvSpPr txBox="1"/>
          <p:nvPr/>
        </p:nvSpPr>
        <p:spPr>
          <a:xfrm>
            <a:off x="1990725" y="5783141"/>
            <a:ext cx="6019800" cy="369332"/>
          </a:xfrm>
          <a:prstGeom prst="rect">
            <a:avLst/>
          </a:prstGeom>
          <a:noFill/>
        </p:spPr>
        <p:txBody>
          <a:bodyPr wrap="square" rtlCol="0">
            <a:spAutoFit/>
          </a:bodyPr>
          <a:lstStyle/>
          <a:p>
            <a:pPr algn="ctr"/>
            <a:r>
              <a:rPr lang="en-US" dirty="0">
                <a:latin typeface="Times New Roman" panose="02020603050405020304" pitchFamily="18" charset="0"/>
              </a:rPr>
              <a:t>Fig.2 Standard delta-grounded wye connection with voltage</a:t>
            </a:r>
          </a:p>
        </p:txBody>
      </p:sp>
    </p:spTree>
    <p:extLst>
      <p:ext uri="{BB962C8B-B14F-4D97-AF65-F5344CB8AC3E}">
        <p14:creationId xmlns:p14="http://schemas.microsoft.com/office/powerpoint/2010/main" val="210184589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076372" cy="584775"/>
          </a:xfrm>
          <a:prstGeom prst="rect">
            <a:avLst/>
          </a:prstGeom>
        </p:spPr>
        <p:txBody>
          <a:bodyPr wrap="none">
            <a:spAutoFit/>
          </a:bodyPr>
          <a:lstStyle/>
          <a:p>
            <a:r>
              <a:rPr lang="en-US" sz="3200" dirty="0">
                <a:solidFill>
                  <a:srgbClr val="C8102E"/>
                </a:solidFill>
                <a:latin typeface="+mj-lt"/>
                <a:ea typeface="+mj-ea"/>
                <a:cs typeface="+mj-cs"/>
              </a:rPr>
              <a:t>Delta-Delta Connection</a:t>
            </a:r>
          </a:p>
        </p:txBody>
      </p:sp>
      <mc:AlternateContent xmlns:mc="http://schemas.openxmlformats.org/markup-compatibility/2006" xmlns:a14="http://schemas.microsoft.com/office/drawing/2010/main">
        <mc:Choice Requires="a14">
          <p:sp>
            <p:nvSpPr>
              <p:cNvPr id="19" name="Rectangle 18"/>
              <p:cNvSpPr/>
              <p:nvPr/>
            </p:nvSpPr>
            <p:spPr>
              <a:xfrm>
                <a:off x="3615734" y="647700"/>
                <a:ext cx="1754711" cy="307777"/>
              </a:xfrm>
              <a:prstGeom prst="rect">
                <a:avLst/>
              </a:prstGeom>
            </p:spPr>
            <p:txBody>
              <a:bodyPr wrap="none">
                <a:spAutoFit/>
              </a:bodyPr>
              <a:lstStyle/>
              <a:p>
                <a14:m>
                  <m:oMath xmlns:m="http://schemas.openxmlformats.org/officeDocument/2006/math">
                    <m:d>
                      <m:dPr>
                        <m:begChr m:val="["/>
                        <m:endChr m:val="]"/>
                        <m:ctrlPr>
                          <a:rPr lang="en-US" sz="1400" i="1" smtClean="0">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𝐼</m:t>
                            </m:r>
                          </m:e>
                          <m:sub>
                            <m:r>
                              <a:rPr lang="en-US" sz="1400" i="1" smtClean="0">
                                <a:latin typeface="Cambria Math" panose="02040503050406030204" pitchFamily="18" charset="0"/>
                              </a:rPr>
                              <m:t>𝑎</m:t>
                            </m:r>
                            <m:r>
                              <a:rPr lang="en-US" sz="1400" b="0" i="1" smtClean="0">
                                <a:latin typeface="Cambria Math" panose="02040503050406030204" pitchFamily="18" charset="0"/>
                              </a:rPr>
                              <m:t>𝑏𝑐</m:t>
                            </m:r>
                          </m:sub>
                        </m:sSub>
                      </m:e>
                    </m:d>
                  </m:oMath>
                </a14:m>
                <a:r>
                  <a:rPr lang="en-US" sz="1400" dirty="0">
                    <a:latin typeface="Times New Roman" panose="02020603050405020304" pitchFamily="18" charset="0"/>
                  </a:rPr>
                  <a:t> </a:t>
                </a:r>
                <a14:m>
                  <m:oMath xmlns:m="http://schemas.openxmlformats.org/officeDocument/2006/math">
                    <m:r>
                      <a:rPr lang="en-US" sz="1400" b="0" i="1" smtClean="0">
                        <a:latin typeface="Cambria Math" panose="02040503050406030204" pitchFamily="18" charset="0"/>
                      </a:rPr>
                      <m:t>=</m:t>
                    </m:r>
                    <m:d>
                      <m:dPr>
                        <m:begChr m:val="["/>
                        <m:endChr m:val="]"/>
                        <m:ctrlPr>
                          <a:rPr lang="en-US" sz="1400" i="1">
                            <a:latin typeface="Cambria Math" panose="02040503050406030204" pitchFamily="18" charset="0"/>
                          </a:rPr>
                        </m:ctrlPr>
                      </m:dPr>
                      <m:e>
                        <m:r>
                          <a:rPr lang="en-US" sz="1400" b="0" i="1" smtClean="0">
                            <a:latin typeface="Cambria Math" panose="02040503050406030204" pitchFamily="18" charset="0"/>
                          </a:rPr>
                          <m:t>𝐴𝐼</m:t>
                        </m:r>
                      </m:e>
                    </m:d>
                    <m:r>
                      <m:rPr>
                        <m:nor/>
                      </m:rPr>
                      <a:rPr lang="en-US" sz="1400" dirty="0">
                        <a:latin typeface="Times New Roman" panose="02020603050405020304" pitchFamily="18" charset="0"/>
                        <a:ea typeface="Cambria Math" panose="02040503050406030204" pitchFamily="18" charset="0"/>
                      </a:rPr>
                      <m:t> </m:t>
                    </m:r>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𝐼</m:t>
                            </m:r>
                          </m:e>
                          <m:sub>
                            <m:r>
                              <a:rPr lang="en-US" sz="1400" b="0" i="1" smtClean="0">
                                <a:latin typeface="Cambria Math" panose="02040503050406030204" pitchFamily="18" charset="0"/>
                              </a:rPr>
                              <m:t>𝐴𝐵𝐶</m:t>
                            </m:r>
                          </m:sub>
                        </m:sSub>
                      </m:e>
                    </m:d>
                  </m:oMath>
                </a14:m>
                <a:endParaRPr lang="en-US" sz="1400" dirty="0">
                  <a:latin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3615734" y="647700"/>
                <a:ext cx="1754711" cy="307777"/>
              </a:xfrm>
              <a:prstGeom prst="rect">
                <a:avLst/>
              </a:prstGeom>
              <a:blipFill>
                <a:blip r:embed="rId2"/>
                <a:stretch>
                  <a:fillRect/>
                </a:stretch>
              </a:blipFill>
            </p:spPr>
            <p:txBody>
              <a:bodyPr/>
              <a:lstStyle/>
              <a:p>
                <a:r>
                  <a:rPr lang="en-US">
                    <a:noFill/>
                  </a:rPr>
                  <a:t> </a:t>
                </a:r>
              </a:p>
            </p:txBody>
          </p:sp>
        </mc:Fallback>
      </mc:AlternateContent>
      <p:sp>
        <p:nvSpPr>
          <p:cNvPr id="21" name="TextBox 20"/>
          <p:cNvSpPr txBox="1"/>
          <p:nvPr/>
        </p:nvSpPr>
        <p:spPr>
          <a:xfrm>
            <a:off x="8435681" y="651749"/>
            <a:ext cx="567784" cy="307777"/>
          </a:xfrm>
          <a:prstGeom prst="rect">
            <a:avLst/>
          </a:prstGeom>
          <a:noFill/>
        </p:spPr>
        <p:txBody>
          <a:bodyPr wrap="none" rtlCol="0">
            <a:spAutoFit/>
          </a:bodyPr>
          <a:lstStyle/>
          <a:p>
            <a:r>
              <a:rPr lang="en-US" sz="1400" dirty="0">
                <a:latin typeface="Times New Roman" panose="02020603050405020304" pitchFamily="18" charset="0"/>
              </a:rPr>
              <a:t>(133)</a:t>
            </a:r>
          </a:p>
        </p:txBody>
      </p:sp>
      <p:sp>
        <p:nvSpPr>
          <p:cNvPr id="5" name="Rectangle 4"/>
          <p:cNvSpPr/>
          <p:nvPr/>
        </p:nvSpPr>
        <p:spPr>
          <a:xfrm>
            <a:off x="149773" y="1017032"/>
            <a:ext cx="8962695" cy="338554"/>
          </a:xfrm>
          <a:prstGeom prst="rect">
            <a:avLst/>
          </a:prstGeom>
        </p:spPr>
        <p:txBody>
          <a:bodyPr wrap="square">
            <a:spAutoFit/>
          </a:bodyPr>
          <a:lstStyle/>
          <a:p>
            <a:r>
              <a:rPr lang="en-US" sz="1600" dirty="0">
                <a:solidFill>
                  <a:srgbClr val="000000"/>
                </a:solidFill>
                <a:latin typeface="Times New Roman" panose="02020603050405020304" pitchFamily="18" charset="0"/>
              </a:rPr>
              <a:t>Equation (133) gives the generalized equation for currents:</a:t>
            </a:r>
            <a:endParaRPr lang="en-US" sz="16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Rectangle 21"/>
              <p:cNvSpPr/>
              <p:nvPr/>
            </p:nvSpPr>
            <p:spPr>
              <a:xfrm>
                <a:off x="2971800" y="1413093"/>
                <a:ext cx="3016210" cy="307777"/>
              </a:xfrm>
              <a:prstGeom prst="rect">
                <a:avLst/>
              </a:prstGeom>
            </p:spPr>
            <p:txBody>
              <a:bodyPr wrap="none">
                <a:spAutoFit/>
              </a:bodyPr>
              <a:lstStyle/>
              <a:p>
                <a14:m>
                  <m:oMath xmlns:m="http://schemas.openxmlformats.org/officeDocument/2006/math">
                    <m:d>
                      <m:dPr>
                        <m:begChr m:val="["/>
                        <m:endChr m:val="]"/>
                        <m:ctrlPr>
                          <a:rPr lang="en-US" sz="1400" i="1" smtClean="0">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𝐼</m:t>
                            </m:r>
                          </m:e>
                          <m:sub>
                            <m:r>
                              <a:rPr lang="en-US" sz="1400" i="1">
                                <a:latin typeface="Cambria Math" panose="02040503050406030204" pitchFamily="18" charset="0"/>
                              </a:rPr>
                              <m:t>𝐴𝐵𝐶</m:t>
                            </m:r>
                          </m:sub>
                        </m:sSub>
                      </m:e>
                    </m:d>
                  </m:oMath>
                </a14:m>
                <a:r>
                  <a:rPr lang="en-US" sz="1400" dirty="0">
                    <a:latin typeface="Times New Roman" panose="02020603050405020304" pitchFamily="18" charset="0"/>
                  </a:rPr>
                  <a:t> </a:t>
                </a:r>
                <a14:m>
                  <m:oMath xmlns:m="http://schemas.openxmlformats.org/officeDocument/2006/math">
                    <m:r>
                      <a:rPr lang="en-US" sz="1400" b="0" i="1" smtClean="0">
                        <a:latin typeface="Cambria Math" panose="02040503050406030204" pitchFamily="18" charset="0"/>
                      </a:rPr>
                      <m:t>=</m:t>
                    </m:r>
                    <m:sSup>
                      <m:sSupPr>
                        <m:ctrlPr>
                          <a:rPr lang="en-US" sz="1400" i="1">
                            <a:latin typeface="Cambria Math" panose="02040503050406030204" pitchFamily="18" charset="0"/>
                          </a:rPr>
                        </m:ctrlPr>
                      </m:sSupPr>
                      <m:e>
                        <m:d>
                          <m:dPr>
                            <m:begChr m:val="["/>
                            <m:endChr m:val="]"/>
                            <m:ctrlPr>
                              <a:rPr lang="en-US" sz="1400" i="1">
                                <a:latin typeface="Cambria Math" panose="02040503050406030204" pitchFamily="18" charset="0"/>
                              </a:rPr>
                            </m:ctrlPr>
                          </m:dPr>
                          <m:e>
                            <m:r>
                              <a:rPr lang="en-US" sz="1400" b="0" i="1" smtClean="0">
                                <a:latin typeface="Cambria Math" panose="02040503050406030204" pitchFamily="18" charset="0"/>
                              </a:rPr>
                              <m:t>𝐴𝐼</m:t>
                            </m:r>
                          </m:e>
                        </m:d>
                      </m:e>
                      <m:sup>
                        <m:r>
                          <a:rPr lang="en-US" sz="1400" i="1">
                            <a:latin typeface="Cambria Math" panose="02040503050406030204" pitchFamily="18" charset="0"/>
                          </a:rPr>
                          <m:t>−1</m:t>
                        </m:r>
                      </m:sup>
                    </m:sSup>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𝐼</m:t>
                            </m:r>
                          </m:e>
                          <m:sub>
                            <m:r>
                              <a:rPr lang="en-US" sz="1400" i="1">
                                <a:latin typeface="Cambria Math" panose="02040503050406030204" pitchFamily="18" charset="0"/>
                              </a:rPr>
                              <m:t>𝑎𝑏𝑐</m:t>
                            </m:r>
                          </m:sub>
                        </m:sSub>
                      </m:e>
                    </m:d>
                    <m:r>
                      <a:rPr lang="en-US" sz="1400" b="0" i="1" smtClean="0">
                        <a:latin typeface="Cambria Math" panose="02040503050406030204" pitchFamily="18" charset="0"/>
                      </a:rPr>
                      <m:t>=</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b="0" i="1" smtClean="0">
                                <a:latin typeface="Cambria Math" panose="02040503050406030204" pitchFamily="18" charset="0"/>
                              </a:rPr>
                              <m:t>𝑑</m:t>
                            </m:r>
                          </m:e>
                          <m:sub>
                            <m:r>
                              <a:rPr lang="en-US" sz="1400" b="0" i="1" smtClean="0">
                                <a:latin typeface="Cambria Math" panose="02040503050406030204" pitchFamily="18" charset="0"/>
                              </a:rPr>
                              <m:t>𝑡</m:t>
                            </m:r>
                          </m:sub>
                        </m:sSub>
                      </m:e>
                    </m:d>
                    <m:r>
                      <m:rPr>
                        <m:nor/>
                      </m:rPr>
                      <a:rPr lang="en-US" sz="1400" dirty="0">
                        <a:latin typeface="Times New Roman" panose="02020603050405020304" pitchFamily="18" charset="0"/>
                        <a:ea typeface="Cambria Math" panose="02040503050406030204" pitchFamily="18" charset="0"/>
                      </a:rPr>
                      <m:t> </m:t>
                    </m:r>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𝐼</m:t>
                            </m:r>
                          </m:e>
                          <m:sub>
                            <m:r>
                              <a:rPr lang="en-US" sz="1400" i="1">
                                <a:latin typeface="Cambria Math" panose="02040503050406030204" pitchFamily="18" charset="0"/>
                              </a:rPr>
                              <m:t>𝑎𝑏𝑐</m:t>
                            </m:r>
                          </m:sub>
                        </m:sSub>
                      </m:e>
                    </m:d>
                  </m:oMath>
                </a14:m>
                <a:endParaRPr lang="en-US" sz="1400" dirty="0">
                  <a:latin typeface="Times New Roman" panose="02020603050405020304" pitchFamily="18"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2971800" y="1413093"/>
                <a:ext cx="3016210" cy="307777"/>
              </a:xfrm>
              <a:prstGeom prst="rect">
                <a:avLst/>
              </a:prstGeom>
              <a:blipFill>
                <a:blip r:embed="rId3"/>
                <a:stretch>
                  <a:fillRect/>
                </a:stretch>
              </a:blipFill>
            </p:spPr>
            <p:txBody>
              <a:bodyPr/>
              <a:lstStyle/>
              <a:p>
                <a:r>
                  <a:rPr lang="en-US">
                    <a:noFill/>
                  </a:rPr>
                  <a:t> </a:t>
                </a:r>
              </a:p>
            </p:txBody>
          </p:sp>
        </mc:Fallback>
      </mc:AlternateContent>
      <p:sp>
        <p:nvSpPr>
          <p:cNvPr id="25" name="TextBox 24"/>
          <p:cNvSpPr txBox="1"/>
          <p:nvPr/>
        </p:nvSpPr>
        <p:spPr>
          <a:xfrm>
            <a:off x="8454074" y="1421191"/>
            <a:ext cx="567784" cy="307777"/>
          </a:xfrm>
          <a:prstGeom prst="rect">
            <a:avLst/>
          </a:prstGeom>
          <a:noFill/>
        </p:spPr>
        <p:txBody>
          <a:bodyPr wrap="none" rtlCol="0">
            <a:spAutoFit/>
          </a:bodyPr>
          <a:lstStyle/>
          <a:p>
            <a:r>
              <a:rPr lang="en-US" sz="1400" dirty="0">
                <a:latin typeface="Times New Roman" panose="02020603050405020304" pitchFamily="18" charset="0"/>
              </a:rPr>
              <a:t>(148)</a:t>
            </a:r>
          </a:p>
        </p:txBody>
      </p:sp>
      <mc:AlternateContent xmlns:mc="http://schemas.openxmlformats.org/markup-compatibility/2006" xmlns:a14="http://schemas.microsoft.com/office/drawing/2010/main">
        <mc:Choice Requires="a14">
          <p:sp>
            <p:nvSpPr>
              <p:cNvPr id="6" name="Rectangle 5"/>
              <p:cNvSpPr/>
              <p:nvPr/>
            </p:nvSpPr>
            <p:spPr>
              <a:xfrm>
                <a:off x="3854400" y="1790523"/>
                <a:ext cx="1247586"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𝑑</m:t>
                              </m:r>
                            </m:e>
                            <m:sub>
                              <m:r>
                                <a:rPr lang="en-US" sz="1400" i="1">
                                  <a:latin typeface="Cambria Math" panose="02040503050406030204" pitchFamily="18" charset="0"/>
                                </a:rPr>
                                <m:t>𝑡</m:t>
                              </m:r>
                            </m:sub>
                          </m:sSub>
                        </m:e>
                      </m:d>
                      <m:r>
                        <a:rPr lang="en-US" sz="1400" i="1">
                          <a:latin typeface="Cambria Math" panose="02040503050406030204" pitchFamily="18" charset="0"/>
                        </a:rPr>
                        <m:t>=</m:t>
                      </m:r>
                      <m:sSup>
                        <m:sSupPr>
                          <m:ctrlPr>
                            <a:rPr lang="en-US" sz="1400" i="1">
                              <a:latin typeface="Cambria Math" panose="02040503050406030204" pitchFamily="18" charset="0"/>
                            </a:rPr>
                          </m:ctrlPr>
                        </m:sSupPr>
                        <m:e>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𝐴𝐼</m:t>
                              </m:r>
                            </m:e>
                          </m:d>
                        </m:e>
                        <m:sup>
                          <m:r>
                            <a:rPr lang="en-US" sz="1400" i="1">
                              <a:latin typeface="Cambria Math" panose="02040503050406030204" pitchFamily="18" charset="0"/>
                            </a:rPr>
                            <m:t>−1</m:t>
                          </m:r>
                        </m:sup>
                      </m:sSup>
                    </m:oMath>
                  </m:oMathPara>
                </a14:m>
                <a:endParaRPr lang="en-US" sz="1400" dirty="0">
                  <a:latin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854400" y="1790523"/>
                <a:ext cx="1247586" cy="307777"/>
              </a:xfrm>
              <a:prstGeom prst="rect">
                <a:avLst/>
              </a:prstGeom>
              <a:blipFill>
                <a:blip r:embed="rId4"/>
                <a:stretch>
                  <a:fillRect/>
                </a:stretch>
              </a:blipFill>
            </p:spPr>
            <p:txBody>
              <a:bodyPr/>
              <a:lstStyle/>
              <a:p>
                <a:r>
                  <a:rPr lang="en-US">
                    <a:noFill/>
                  </a:rPr>
                  <a:t> </a:t>
                </a:r>
              </a:p>
            </p:txBody>
          </p:sp>
        </mc:Fallback>
      </mc:AlternateContent>
      <p:sp>
        <p:nvSpPr>
          <p:cNvPr id="8" name="Rectangle 7"/>
          <p:cNvSpPr/>
          <p:nvPr/>
        </p:nvSpPr>
        <p:spPr>
          <a:xfrm>
            <a:off x="149774" y="2159855"/>
            <a:ext cx="8962694" cy="584775"/>
          </a:xfrm>
          <a:prstGeom prst="rect">
            <a:avLst/>
          </a:prstGeom>
        </p:spPr>
        <p:txBody>
          <a:bodyPr wrap="square">
            <a:spAutoFit/>
          </a:bodyPr>
          <a:lstStyle/>
          <a:p>
            <a:r>
              <a:rPr lang="en-US" sz="1600" dirty="0">
                <a:solidFill>
                  <a:srgbClr val="000000"/>
                </a:solidFill>
                <a:latin typeface="Times New Roman" panose="02020603050405020304" pitchFamily="18" charset="0"/>
              </a:rPr>
              <a:t>The forward sweep equations can be derived by modifying Equation (136) in terms of equivalent line-to-neutral voltages:</a:t>
            </a:r>
            <a:endParaRPr lang="en-US" sz="16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6" name="Rectangle 25"/>
              <p:cNvSpPr/>
              <p:nvPr/>
            </p:nvSpPr>
            <p:spPr>
              <a:xfrm>
                <a:off x="1828800" y="2867741"/>
                <a:ext cx="5272982" cy="738664"/>
              </a:xfrm>
              <a:prstGeom prst="rect">
                <a:avLst/>
              </a:prstGeom>
            </p:spPr>
            <p:txBody>
              <a:bodyPr wrap="none">
                <a:spAutoFit/>
              </a:bodyPr>
              <a:lstStyle/>
              <a:p>
                <a14:m>
                  <m:oMath xmlns:m="http://schemas.openxmlformats.org/officeDocument/2006/math">
                    <m:d>
                      <m:dPr>
                        <m:begChr m:val="["/>
                        <m:endChr m:val="]"/>
                        <m:ctrlPr>
                          <a:rPr lang="en-US" sz="1400" i="1" smtClean="0">
                            <a:latin typeface="Cambria Math" panose="02040503050406030204" pitchFamily="18" charset="0"/>
                          </a:rPr>
                        </m:ctrlPr>
                      </m:dPr>
                      <m:e>
                        <m:sSub>
                          <m:sSubPr>
                            <m:ctrlPr>
                              <a:rPr lang="en-US" sz="1400" i="1">
                                <a:latin typeface="Cambria Math" panose="02040503050406030204" pitchFamily="18" charset="0"/>
                              </a:rPr>
                            </m:ctrlPr>
                          </m:sSubPr>
                          <m:e>
                            <m:r>
                              <a:rPr lang="en-US" sz="1400" b="0" i="1" smtClean="0">
                                <a:latin typeface="Cambria Math" panose="02040503050406030204" pitchFamily="18" charset="0"/>
                              </a:rPr>
                              <m:t>𝑉𝐿𝑁</m:t>
                            </m:r>
                          </m:e>
                          <m:sub>
                            <m:r>
                              <a:rPr lang="en-US" sz="1400" b="0" i="1" smtClean="0">
                                <a:latin typeface="Cambria Math" panose="02040503050406030204" pitchFamily="18" charset="0"/>
                              </a:rPr>
                              <m:t>𝑎𝑏𝑐</m:t>
                            </m:r>
                          </m:sub>
                        </m:sSub>
                      </m:e>
                    </m:d>
                  </m:oMath>
                </a14:m>
                <a:r>
                  <a:rPr lang="en-US" sz="1400" dirty="0">
                    <a:latin typeface="Times New Roman" panose="02020603050405020304" pitchFamily="18" charset="0"/>
                  </a:rPr>
                  <a:t> </a:t>
                </a:r>
                <a14:m>
                  <m:oMath xmlns:m="http://schemas.openxmlformats.org/officeDocument/2006/math">
                    <m:r>
                      <a:rPr lang="en-US" sz="1400" b="0" i="1" smtClean="0">
                        <a:latin typeface="Cambria Math" panose="02040503050406030204" pitchFamily="18" charset="0"/>
                      </a:rPr>
                      <m:t>=</m:t>
                    </m:r>
                    <m:d>
                      <m:dPr>
                        <m:begChr m:val="["/>
                        <m:endChr m:val="]"/>
                        <m:ctrlPr>
                          <a:rPr lang="en-US" sz="1400" i="1">
                            <a:latin typeface="Cambria Math" panose="02040503050406030204" pitchFamily="18" charset="0"/>
                          </a:rPr>
                        </m:ctrlPr>
                      </m:dPr>
                      <m:e>
                        <m:r>
                          <a:rPr lang="en-US" sz="1400" b="0" i="1" smtClean="0">
                            <a:latin typeface="Cambria Math" panose="02040503050406030204" pitchFamily="18" charset="0"/>
                          </a:rPr>
                          <m:t>𝑊</m:t>
                        </m:r>
                      </m:e>
                    </m:d>
                    <m:r>
                      <m:rPr>
                        <m:nor/>
                      </m:rPr>
                      <a:rPr lang="en-US" sz="1400" dirty="0">
                        <a:latin typeface="Times New Roman" panose="02020603050405020304" pitchFamily="18" charset="0"/>
                        <a:ea typeface="Cambria Math" panose="02040503050406030204" pitchFamily="18" charset="0"/>
                      </a:rPr>
                      <m:t> </m:t>
                    </m:r>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𝑉</m:t>
                            </m:r>
                            <m:r>
                              <a:rPr lang="en-US" sz="1400" b="0" i="1" smtClean="0">
                                <a:latin typeface="Cambria Math" panose="02040503050406030204" pitchFamily="18" charset="0"/>
                              </a:rPr>
                              <m:t>𝐿𝐿</m:t>
                            </m:r>
                          </m:e>
                          <m:sub>
                            <m:r>
                              <a:rPr lang="en-US" sz="1400" b="0" i="1" smtClean="0">
                                <a:latin typeface="Cambria Math" panose="02040503050406030204" pitchFamily="18" charset="0"/>
                              </a:rPr>
                              <m:t>𝐴𝐵𝐶</m:t>
                            </m:r>
                          </m:sub>
                        </m:sSub>
                      </m:e>
                    </m:d>
                  </m:oMath>
                </a14:m>
                <a:endParaRPr lang="en-US" sz="1400" dirty="0">
                  <a:latin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rPr>
                        <m:t>=</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𝑊</m:t>
                          </m:r>
                        </m:e>
                      </m:d>
                      <m:r>
                        <m:rPr>
                          <m:nor/>
                        </m:rPr>
                        <a:rPr lang="en-US" sz="1400" dirty="0">
                          <a:latin typeface="Times New Roman" panose="02020603050405020304" pitchFamily="18" charset="0"/>
                          <a:ea typeface="Cambria Math" panose="02040503050406030204" pitchFamily="18" charset="0"/>
                        </a:rPr>
                        <m:t> </m:t>
                      </m:r>
                      <m:r>
                        <a:rPr lang="en-US" sz="1400" i="1">
                          <a:latin typeface="Cambria Math" panose="02040503050406030204" pitchFamily="18" charset="0"/>
                          <a:ea typeface="Cambria Math" panose="02040503050406030204" pitchFamily="18" charset="0"/>
                        </a:rPr>
                        <m:t>∙</m:t>
                      </m:r>
                      <m:sSup>
                        <m:sSupPr>
                          <m:ctrlPr>
                            <a:rPr lang="en-US" sz="1400" i="1">
                              <a:latin typeface="Cambria Math" panose="02040503050406030204" pitchFamily="18" charset="0"/>
                            </a:rPr>
                          </m:ctrlPr>
                        </m:sSupPr>
                        <m:e>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𝐴</m:t>
                              </m:r>
                              <m:r>
                                <a:rPr lang="en-US" sz="1400" b="0" i="1" smtClean="0">
                                  <a:latin typeface="Cambria Math" panose="02040503050406030204" pitchFamily="18" charset="0"/>
                                </a:rPr>
                                <m:t>𝑉</m:t>
                              </m:r>
                            </m:e>
                          </m:d>
                        </m:e>
                        <m:sup>
                          <m:r>
                            <a:rPr lang="en-US" sz="1400" i="1">
                              <a:latin typeface="Cambria Math" panose="02040503050406030204" pitchFamily="18" charset="0"/>
                            </a:rPr>
                            <m:t>−1</m:t>
                          </m:r>
                        </m:sup>
                      </m:sSup>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r>
                            <a:rPr lang="en-US" sz="1400" b="0" i="1" smtClean="0">
                              <a:latin typeface="Cambria Math" panose="02040503050406030204" pitchFamily="18" charset="0"/>
                            </a:rPr>
                            <m:t>𝐷</m:t>
                          </m:r>
                        </m:e>
                      </m:d>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𝑉𝐿</m:t>
                              </m:r>
                              <m:r>
                                <a:rPr lang="en-US" sz="1400" b="0" i="1" smtClean="0">
                                  <a:latin typeface="Cambria Math" panose="02040503050406030204" pitchFamily="18" charset="0"/>
                                </a:rPr>
                                <m:t>𝑁</m:t>
                              </m:r>
                            </m:e>
                            <m:sub>
                              <m:r>
                                <a:rPr lang="en-US" sz="1400" b="0" i="1" smtClean="0">
                                  <a:latin typeface="Cambria Math" panose="02040503050406030204" pitchFamily="18" charset="0"/>
                                </a:rPr>
                                <m:t>𝐴𝐵𝐶</m:t>
                              </m:r>
                            </m:sub>
                          </m:sSub>
                        </m:e>
                      </m:d>
                      <m:r>
                        <a:rPr lang="en-US" sz="1400" b="0" i="1" smtClean="0">
                          <a:latin typeface="Cambria Math" panose="02040503050406030204" pitchFamily="18" charset="0"/>
                        </a:rPr>
                        <m:t>−</m:t>
                      </m:r>
                      <m:d>
                        <m:dPr>
                          <m:begChr m:val="["/>
                          <m:endChr m:val="]"/>
                          <m:ctrlPr>
                            <a:rPr lang="en-US" sz="1400" i="1">
                              <a:latin typeface="Cambria Math" panose="02040503050406030204" pitchFamily="18" charset="0"/>
                            </a:rPr>
                          </m:ctrlPr>
                        </m:dPr>
                        <m:e>
                          <m:r>
                            <a:rPr lang="en-US" sz="1400" b="0" i="1" smtClean="0">
                              <a:latin typeface="Cambria Math" panose="02040503050406030204" pitchFamily="18" charset="0"/>
                            </a:rPr>
                            <m:t>𝑊</m:t>
                          </m:r>
                        </m:e>
                      </m:d>
                      <m:r>
                        <m:rPr>
                          <m:nor/>
                        </m:rPr>
                        <a:rPr lang="en-US" sz="1400" dirty="0">
                          <a:latin typeface="Times New Roman" panose="02020603050405020304" pitchFamily="18" charset="0"/>
                          <a:ea typeface="Cambria Math" panose="02040503050406030204" pitchFamily="18" charset="0"/>
                        </a:rPr>
                        <m:t> </m:t>
                      </m:r>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𝑍𝑡</m:t>
                              </m:r>
                            </m:e>
                            <m:sub>
                              <m:r>
                                <a:rPr lang="en-US" sz="1400" i="1">
                                  <a:latin typeface="Cambria Math" panose="02040503050406030204" pitchFamily="18" charset="0"/>
                                </a:rPr>
                                <m:t>𝑎𝑏𝑐</m:t>
                              </m:r>
                            </m:sub>
                          </m:sSub>
                        </m:e>
                      </m:d>
                      <m:r>
                        <m:rPr>
                          <m:nor/>
                        </m:rPr>
                        <a:rPr lang="en-US" sz="1400" dirty="0">
                          <a:latin typeface="Times New Roman" panose="02020603050405020304" pitchFamily="18" charset="0"/>
                          <a:ea typeface="Cambria Math" panose="02040503050406030204" pitchFamily="18" charset="0"/>
                        </a:rPr>
                        <m:t> </m:t>
                      </m:r>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𝐺</m:t>
                          </m:r>
                          <m:r>
                            <a:rPr lang="en-US" sz="1400" i="1">
                              <a:latin typeface="Cambria Math" panose="02040503050406030204" pitchFamily="18" charset="0"/>
                            </a:rPr>
                            <m:t>1</m:t>
                          </m:r>
                        </m:e>
                      </m:d>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𝐼</m:t>
                              </m:r>
                            </m:e>
                            <m:sub>
                              <m:r>
                                <a:rPr lang="en-US" sz="1400" i="1">
                                  <a:latin typeface="Cambria Math" panose="02040503050406030204" pitchFamily="18" charset="0"/>
                                </a:rPr>
                                <m:t>𝑎𝑏𝑐</m:t>
                              </m:r>
                            </m:sub>
                          </m:sSub>
                        </m:e>
                      </m:d>
                    </m:oMath>
                  </m:oMathPara>
                </a14:m>
                <a:endParaRPr lang="en-US" sz="1400" dirty="0">
                  <a:latin typeface="Times New Roman" panose="02020603050405020304" pitchFamily="18" charset="0"/>
                </a:endParaRPr>
              </a:p>
              <a:p>
                <a:endParaRPr lang="en-US" sz="1400" dirty="0">
                  <a:latin typeface="Times New Roman" panose="02020603050405020304" pitchFamily="18"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1828800" y="2867741"/>
                <a:ext cx="5272982" cy="738664"/>
              </a:xfrm>
              <a:prstGeom prst="rect">
                <a:avLst/>
              </a:prstGeom>
              <a:blipFill>
                <a:blip r:embed="rId5"/>
                <a:stretch>
                  <a:fillRect/>
                </a:stretch>
              </a:blipFill>
            </p:spPr>
            <p:txBody>
              <a:bodyPr/>
              <a:lstStyle/>
              <a:p>
                <a:r>
                  <a:rPr lang="en-US">
                    <a:noFill/>
                  </a:rPr>
                  <a:t> </a:t>
                </a:r>
              </a:p>
            </p:txBody>
          </p:sp>
        </mc:Fallback>
      </mc:AlternateContent>
      <p:sp>
        <p:nvSpPr>
          <p:cNvPr id="30" name="TextBox 29"/>
          <p:cNvSpPr txBox="1"/>
          <p:nvPr/>
        </p:nvSpPr>
        <p:spPr>
          <a:xfrm>
            <a:off x="8435681" y="3060505"/>
            <a:ext cx="567784" cy="307777"/>
          </a:xfrm>
          <a:prstGeom prst="rect">
            <a:avLst/>
          </a:prstGeom>
          <a:noFill/>
        </p:spPr>
        <p:txBody>
          <a:bodyPr wrap="none" rtlCol="0">
            <a:spAutoFit/>
          </a:bodyPr>
          <a:lstStyle/>
          <a:p>
            <a:r>
              <a:rPr lang="en-US" sz="1400" dirty="0">
                <a:latin typeface="Times New Roman" panose="02020603050405020304" pitchFamily="18" charset="0"/>
              </a:rPr>
              <a:t>(149)</a:t>
            </a:r>
          </a:p>
        </p:txBody>
      </p:sp>
      <p:sp>
        <p:nvSpPr>
          <p:cNvPr id="9" name="Rectangle 8"/>
          <p:cNvSpPr/>
          <p:nvPr/>
        </p:nvSpPr>
        <p:spPr>
          <a:xfrm>
            <a:off x="115614" y="3610454"/>
            <a:ext cx="8996854" cy="338554"/>
          </a:xfrm>
          <a:prstGeom prst="rect">
            <a:avLst/>
          </a:prstGeom>
        </p:spPr>
        <p:txBody>
          <a:bodyPr wrap="square">
            <a:spAutoFit/>
          </a:bodyPr>
          <a:lstStyle/>
          <a:p>
            <a:r>
              <a:rPr lang="en-US" sz="1600" dirty="0">
                <a:solidFill>
                  <a:srgbClr val="000000"/>
                </a:solidFill>
                <a:latin typeface="Times New Roman" panose="02020603050405020304" pitchFamily="18" charset="0"/>
              </a:rPr>
              <a:t>The forward sweep equation is</a:t>
            </a:r>
            <a:endParaRPr lang="en-US" sz="16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angle 9"/>
              <p:cNvSpPr/>
              <p:nvPr/>
            </p:nvSpPr>
            <p:spPr>
              <a:xfrm>
                <a:off x="2915338" y="3850001"/>
                <a:ext cx="3397405" cy="307777"/>
              </a:xfrm>
              <a:prstGeom prst="rect">
                <a:avLst/>
              </a:prstGeom>
            </p:spPr>
            <p:txBody>
              <a:bodyPr wrap="none">
                <a:spAutoFit/>
              </a:bodyPr>
              <a:lstStyle/>
              <a:p>
                <a14:m>
                  <m:oMath xmlns:m="http://schemas.openxmlformats.org/officeDocument/2006/math">
                    <m:d>
                      <m:dPr>
                        <m:begChr m:val="["/>
                        <m:endChr m:val="]"/>
                        <m:ctrlPr>
                          <a:rPr lang="en-US" sz="1400" i="1" smtClean="0">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𝑉𝐿𝑁</m:t>
                            </m:r>
                          </m:e>
                          <m:sub>
                            <m:r>
                              <a:rPr lang="en-US" sz="1400" i="1">
                                <a:latin typeface="Cambria Math" panose="02040503050406030204" pitchFamily="18" charset="0"/>
                              </a:rPr>
                              <m:t>𝑎𝑏𝑐</m:t>
                            </m:r>
                          </m:sub>
                        </m:sSub>
                      </m:e>
                    </m:d>
                  </m:oMath>
                </a14:m>
                <a:r>
                  <a:rPr lang="en-US" sz="1400" dirty="0">
                    <a:latin typeface="Times New Roman" panose="02020603050405020304" pitchFamily="18" charset="0"/>
                  </a:rPr>
                  <a:t> </a:t>
                </a:r>
                <a14:m>
                  <m:oMath xmlns:m="http://schemas.openxmlformats.org/officeDocument/2006/math">
                    <m:r>
                      <a:rPr lang="en-US" sz="1400" i="1">
                        <a:latin typeface="Cambria Math" panose="02040503050406030204" pitchFamily="18" charset="0"/>
                      </a:rPr>
                      <m:t>=</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b="0" i="1" smtClean="0">
                                <a:latin typeface="Cambria Math" panose="02040503050406030204" pitchFamily="18" charset="0"/>
                              </a:rPr>
                              <m:t>𝐴</m:t>
                            </m:r>
                          </m:e>
                          <m:sub>
                            <m:r>
                              <a:rPr lang="en-US" sz="1400" b="0" i="1" smtClean="0">
                                <a:latin typeface="Cambria Math" panose="02040503050406030204" pitchFamily="18" charset="0"/>
                              </a:rPr>
                              <m:t>𝑡</m:t>
                            </m:r>
                          </m:sub>
                        </m:sSub>
                      </m:e>
                    </m:d>
                    <m:r>
                      <m:rPr>
                        <m:nor/>
                      </m:rPr>
                      <a:rPr lang="en-US" sz="1400" dirty="0">
                        <a:latin typeface="Times New Roman" panose="02020603050405020304" pitchFamily="18" charset="0"/>
                        <a:ea typeface="Cambria Math" panose="02040503050406030204" pitchFamily="18" charset="0"/>
                      </a:rPr>
                      <m:t> </m:t>
                    </m:r>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𝑉𝐿</m:t>
                            </m:r>
                            <m:r>
                              <a:rPr lang="en-US" sz="1400" b="0" i="1" smtClean="0">
                                <a:latin typeface="Cambria Math" panose="02040503050406030204" pitchFamily="18" charset="0"/>
                              </a:rPr>
                              <m:t>𝑁</m:t>
                            </m:r>
                          </m:e>
                          <m:sub>
                            <m:r>
                              <a:rPr lang="en-US" sz="1400" i="1">
                                <a:latin typeface="Cambria Math" panose="02040503050406030204" pitchFamily="18" charset="0"/>
                              </a:rPr>
                              <m:t>𝐴𝐵𝐶</m:t>
                            </m:r>
                          </m:sub>
                        </m:sSub>
                      </m:e>
                    </m:d>
                    <m:r>
                      <a:rPr lang="en-US" sz="1400" b="0" i="1" smtClean="0">
                        <a:latin typeface="Cambria Math" panose="02040503050406030204" pitchFamily="18" charset="0"/>
                      </a:rPr>
                      <m:t>−</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b="0" i="1" smtClean="0">
                                <a:latin typeface="Cambria Math" panose="02040503050406030204" pitchFamily="18" charset="0"/>
                              </a:rPr>
                              <m:t>𝐵</m:t>
                            </m:r>
                          </m:e>
                          <m:sub>
                            <m:r>
                              <a:rPr lang="en-US" sz="1400" i="1">
                                <a:latin typeface="Cambria Math" panose="02040503050406030204" pitchFamily="18" charset="0"/>
                              </a:rPr>
                              <m:t>𝑡</m:t>
                            </m:r>
                          </m:sub>
                        </m:sSub>
                      </m:e>
                    </m:d>
                    <m:r>
                      <m:rPr>
                        <m:nor/>
                      </m:rPr>
                      <a:rPr lang="en-US" sz="1400" dirty="0">
                        <a:latin typeface="Times New Roman" panose="02020603050405020304" pitchFamily="18" charset="0"/>
                        <a:ea typeface="Cambria Math" panose="02040503050406030204" pitchFamily="18" charset="0"/>
                      </a:rPr>
                      <m:t> </m:t>
                    </m:r>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b="0" i="1" smtClean="0">
                                <a:latin typeface="Cambria Math" panose="02040503050406030204" pitchFamily="18" charset="0"/>
                              </a:rPr>
                              <m:t>𝐼</m:t>
                            </m:r>
                          </m:e>
                          <m:sub>
                            <m:r>
                              <a:rPr lang="en-US" sz="1400" b="0" i="1" smtClean="0">
                                <a:latin typeface="Cambria Math" panose="02040503050406030204" pitchFamily="18" charset="0"/>
                              </a:rPr>
                              <m:t>𝑎𝑏𝑐</m:t>
                            </m:r>
                          </m:sub>
                        </m:sSub>
                      </m:e>
                    </m:d>
                  </m:oMath>
                </a14:m>
                <a:endParaRPr lang="en-US" sz="1400" dirty="0">
                  <a:latin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915338" y="3850001"/>
                <a:ext cx="3397405" cy="307777"/>
              </a:xfrm>
              <a:prstGeom prst="rect">
                <a:avLst/>
              </a:prstGeom>
              <a:blipFill>
                <a:blip r:embed="rId6"/>
                <a:stretch>
                  <a:fillRect/>
                </a:stretch>
              </a:blipFill>
            </p:spPr>
            <p:txBody>
              <a:bodyPr/>
              <a:lstStyle/>
              <a:p>
                <a:r>
                  <a:rPr lang="en-US">
                    <a:noFill/>
                  </a:rPr>
                  <a:t> </a:t>
                </a:r>
              </a:p>
            </p:txBody>
          </p:sp>
        </mc:Fallback>
      </mc:AlternateContent>
      <p:sp>
        <p:nvSpPr>
          <p:cNvPr id="31" name="TextBox 30"/>
          <p:cNvSpPr txBox="1"/>
          <p:nvPr/>
        </p:nvSpPr>
        <p:spPr>
          <a:xfrm>
            <a:off x="8454074" y="3793789"/>
            <a:ext cx="567784" cy="307777"/>
          </a:xfrm>
          <a:prstGeom prst="rect">
            <a:avLst/>
          </a:prstGeom>
          <a:noFill/>
        </p:spPr>
        <p:txBody>
          <a:bodyPr wrap="none" rtlCol="0">
            <a:spAutoFit/>
          </a:bodyPr>
          <a:lstStyle/>
          <a:p>
            <a:r>
              <a:rPr lang="en-US" sz="1400" dirty="0">
                <a:latin typeface="Times New Roman" panose="02020603050405020304" pitchFamily="18" charset="0"/>
              </a:rPr>
              <a:t>(150)</a:t>
            </a:r>
          </a:p>
        </p:txBody>
      </p:sp>
      <p:sp>
        <p:nvSpPr>
          <p:cNvPr id="36" name="Rectangle 35"/>
          <p:cNvSpPr/>
          <p:nvPr/>
        </p:nvSpPr>
        <p:spPr>
          <a:xfrm>
            <a:off x="149773" y="4237453"/>
            <a:ext cx="686406" cy="338554"/>
          </a:xfrm>
          <a:prstGeom prst="rect">
            <a:avLst/>
          </a:prstGeom>
        </p:spPr>
        <p:txBody>
          <a:bodyPr wrap="none">
            <a:spAutoFit/>
          </a:bodyPr>
          <a:lstStyle/>
          <a:p>
            <a:r>
              <a:rPr lang="en-US" sz="1600" dirty="0">
                <a:solidFill>
                  <a:srgbClr val="000000"/>
                </a:solidFill>
                <a:latin typeface="Times New Roman" panose="02020603050405020304" pitchFamily="18" charset="0"/>
              </a:rPr>
              <a:t>where</a:t>
            </a:r>
            <a:endParaRPr lang="en-US" sz="1400"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Rectangle 13"/>
              <p:cNvSpPr/>
              <p:nvPr/>
            </p:nvSpPr>
            <p:spPr>
              <a:xfrm>
                <a:off x="3524515" y="4410179"/>
                <a:ext cx="2162836"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i="1" smtClean="0">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𝐴</m:t>
                              </m:r>
                            </m:e>
                            <m:sub>
                              <m:r>
                                <a:rPr lang="en-US" sz="1400" i="1">
                                  <a:latin typeface="Cambria Math" panose="02040503050406030204" pitchFamily="18" charset="0"/>
                                </a:rPr>
                                <m:t>𝑡</m:t>
                              </m:r>
                            </m:sub>
                          </m:sSub>
                        </m:e>
                      </m:d>
                      <m:r>
                        <a:rPr lang="en-US" sz="1400" b="0" i="1" smtClean="0">
                          <a:latin typeface="Cambria Math" panose="02040503050406030204" pitchFamily="18" charset="0"/>
                        </a:rPr>
                        <m:t>=</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𝑊</m:t>
                          </m:r>
                        </m:e>
                      </m:d>
                      <m:r>
                        <m:rPr>
                          <m:nor/>
                        </m:rPr>
                        <a:rPr lang="en-US" sz="1400" dirty="0">
                          <a:latin typeface="Times New Roman" panose="02020603050405020304" pitchFamily="18" charset="0"/>
                          <a:ea typeface="Cambria Math" panose="02040503050406030204" pitchFamily="18" charset="0"/>
                        </a:rPr>
                        <m:t> </m:t>
                      </m:r>
                      <m:r>
                        <a:rPr lang="en-US" sz="1400" i="1">
                          <a:latin typeface="Cambria Math" panose="02040503050406030204" pitchFamily="18" charset="0"/>
                          <a:ea typeface="Cambria Math" panose="02040503050406030204" pitchFamily="18" charset="0"/>
                        </a:rPr>
                        <m:t>∙</m:t>
                      </m:r>
                      <m:sSup>
                        <m:sSupPr>
                          <m:ctrlPr>
                            <a:rPr lang="en-US" sz="1400" i="1">
                              <a:latin typeface="Cambria Math" panose="02040503050406030204" pitchFamily="18" charset="0"/>
                            </a:rPr>
                          </m:ctrlPr>
                        </m:sSupPr>
                        <m:e>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𝐴𝑉</m:t>
                              </m:r>
                            </m:e>
                          </m:d>
                        </m:e>
                        <m:sup>
                          <m:r>
                            <a:rPr lang="en-US" sz="1400" i="1">
                              <a:latin typeface="Cambria Math" panose="02040503050406030204" pitchFamily="18" charset="0"/>
                            </a:rPr>
                            <m:t>−1</m:t>
                          </m:r>
                        </m:sup>
                      </m:sSup>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𝐷</m:t>
                          </m:r>
                        </m:e>
                      </m:d>
                    </m:oMath>
                  </m:oMathPara>
                </a14:m>
                <a:endParaRPr lang="en-US" sz="1400" dirty="0">
                  <a:latin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3524515" y="4410179"/>
                <a:ext cx="2162836" cy="30777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3446647" y="4701174"/>
                <a:ext cx="2284984"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i="1" smtClean="0">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𝐵</m:t>
                              </m:r>
                            </m:e>
                            <m:sub>
                              <m:r>
                                <a:rPr lang="en-US" sz="1400" i="1">
                                  <a:latin typeface="Cambria Math" panose="02040503050406030204" pitchFamily="18" charset="0"/>
                                </a:rPr>
                                <m:t>𝑡</m:t>
                              </m:r>
                            </m:sub>
                          </m:sSub>
                        </m:e>
                      </m:d>
                      <m:r>
                        <a:rPr lang="en-US" sz="1400" b="0" i="0" smtClean="0">
                          <a:latin typeface="Cambria Math" panose="02040503050406030204" pitchFamily="18" charset="0"/>
                        </a:rPr>
                        <m:t>=</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𝑊</m:t>
                          </m:r>
                        </m:e>
                      </m:d>
                      <m:r>
                        <m:rPr>
                          <m:nor/>
                        </m:rPr>
                        <a:rPr lang="en-US" sz="1400" dirty="0">
                          <a:latin typeface="Times New Roman" panose="02020603050405020304" pitchFamily="18" charset="0"/>
                          <a:ea typeface="Cambria Math" panose="02040503050406030204" pitchFamily="18" charset="0"/>
                        </a:rPr>
                        <m:t> </m:t>
                      </m:r>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𝑍𝑡</m:t>
                              </m:r>
                            </m:e>
                            <m:sub>
                              <m:r>
                                <a:rPr lang="en-US" sz="1400" i="1">
                                  <a:latin typeface="Cambria Math" panose="02040503050406030204" pitchFamily="18" charset="0"/>
                                </a:rPr>
                                <m:t>𝑎𝑏𝑐</m:t>
                              </m:r>
                            </m:sub>
                          </m:sSub>
                        </m:e>
                      </m:d>
                      <m:r>
                        <m:rPr>
                          <m:nor/>
                        </m:rPr>
                        <a:rPr lang="en-US" sz="1400" dirty="0">
                          <a:latin typeface="Times New Roman" panose="02020603050405020304" pitchFamily="18" charset="0"/>
                          <a:ea typeface="Cambria Math" panose="02040503050406030204" pitchFamily="18" charset="0"/>
                        </a:rPr>
                        <m:t> </m:t>
                      </m:r>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𝐺</m:t>
                          </m:r>
                          <m:r>
                            <a:rPr lang="en-US" sz="1400" i="1">
                              <a:latin typeface="Cambria Math" panose="02040503050406030204" pitchFamily="18" charset="0"/>
                            </a:rPr>
                            <m:t>1</m:t>
                          </m:r>
                        </m:e>
                      </m:d>
                    </m:oMath>
                  </m:oMathPara>
                </a14:m>
                <a:endParaRPr lang="en-US" sz="1400" dirty="0">
                  <a:latin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3446647" y="4701174"/>
                <a:ext cx="2284984" cy="307777"/>
              </a:xfrm>
              <a:prstGeom prst="rect">
                <a:avLst/>
              </a:prstGeom>
              <a:blipFill>
                <a:blip r:embed="rId8"/>
                <a:stretch>
                  <a:fillRect/>
                </a:stretch>
              </a:blipFill>
            </p:spPr>
            <p:txBody>
              <a:bodyPr/>
              <a:lstStyle/>
              <a:p>
                <a:r>
                  <a:rPr lang="en-US">
                    <a:noFill/>
                  </a:rPr>
                  <a:t> </a:t>
                </a:r>
              </a:p>
            </p:txBody>
          </p:sp>
        </mc:Fallback>
      </mc:AlternateContent>
      <p:sp>
        <p:nvSpPr>
          <p:cNvPr id="16" name="Rectangle 15"/>
          <p:cNvSpPr/>
          <p:nvPr/>
        </p:nvSpPr>
        <p:spPr>
          <a:xfrm>
            <a:off x="115614" y="4989726"/>
            <a:ext cx="9028386" cy="1169551"/>
          </a:xfrm>
          <a:prstGeom prst="rect">
            <a:avLst/>
          </a:prstGeom>
        </p:spPr>
        <p:txBody>
          <a:bodyPr wrap="square">
            <a:spAutoFit/>
          </a:bodyPr>
          <a:lstStyle/>
          <a:p>
            <a:pPr algn="just"/>
            <a:r>
              <a:rPr lang="en-US" sz="1400" dirty="0">
                <a:solidFill>
                  <a:srgbClr val="000000"/>
                </a:solidFill>
                <a:latin typeface="Times New Roman" panose="02020603050405020304" pitchFamily="18" charset="0"/>
              </a:rPr>
              <a:t>The forward and backward sweep matrices for the delta–delta connection have been derived. Once again it has been a long process to get to the final six equations that define the matrices. The derivation provides an excellent exercise in the application of basic transformer theory and circuit theory. Once the matrices have been defined for a particular transformer connection, the analysis of the connection is a relatively simple task. Example 8 will demonstrate the analysis of this connection using the generalized matrices.</a:t>
            </a:r>
            <a:endParaRPr lang="en-US" sz="14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98056338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897251" cy="584775"/>
          </a:xfrm>
          <a:prstGeom prst="rect">
            <a:avLst/>
          </a:prstGeom>
        </p:spPr>
        <p:txBody>
          <a:bodyPr wrap="none">
            <a:spAutoFit/>
          </a:bodyPr>
          <a:lstStyle/>
          <a:p>
            <a:r>
              <a:rPr lang="en-US" sz="3200" dirty="0">
                <a:solidFill>
                  <a:srgbClr val="C8102E"/>
                </a:solidFill>
                <a:latin typeface="+mj-lt"/>
                <a:ea typeface="+mj-ea"/>
                <a:cs typeface="+mj-cs"/>
              </a:rPr>
              <a:t>Example 8</a:t>
            </a:r>
          </a:p>
        </p:txBody>
      </p:sp>
      <p:sp>
        <p:nvSpPr>
          <p:cNvPr id="5" name="Rectangle 4"/>
          <p:cNvSpPr/>
          <p:nvPr/>
        </p:nvSpPr>
        <p:spPr>
          <a:xfrm>
            <a:off x="86710" y="533400"/>
            <a:ext cx="9094076" cy="1323439"/>
          </a:xfrm>
          <a:prstGeom prst="rect">
            <a:avLst/>
          </a:prstGeom>
        </p:spPr>
        <p:txBody>
          <a:bodyPr wrap="square">
            <a:spAutoFit/>
          </a:bodyPr>
          <a:lstStyle/>
          <a:p>
            <a:r>
              <a:rPr lang="en-US" sz="2000" dirty="0">
                <a:solidFill>
                  <a:srgbClr val="000000"/>
                </a:solidFill>
                <a:latin typeface="Times New Roman" panose="02020603050405020304" pitchFamily="18" charset="0"/>
              </a:rPr>
              <a:t>Fig.16 shows three single-phase transformers in a delta–delta connection serving an unbalanced three-phase load connected in delta.</a:t>
            </a:r>
          </a:p>
          <a:p>
            <a:endParaRPr lang="en-US" sz="2000" dirty="0">
              <a:solidFill>
                <a:srgbClr val="000000"/>
              </a:solidFill>
              <a:latin typeface="Times New Roman" panose="02020603050405020304" pitchFamily="18" charset="0"/>
            </a:endParaRPr>
          </a:p>
          <a:p>
            <a:r>
              <a:rPr lang="en-US" sz="2000" dirty="0">
                <a:solidFill>
                  <a:srgbClr val="000000"/>
                </a:solidFill>
                <a:latin typeface="Times New Roman" panose="02020603050405020304" pitchFamily="18" charset="0"/>
              </a:rPr>
              <a:t>The source voltages at the load are balanced three phase of 240 V line to line:</a:t>
            </a:r>
          </a:p>
        </p:txBody>
      </p:sp>
      <p:pic>
        <p:nvPicPr>
          <p:cNvPr id="6" name="Picture 5"/>
          <p:cNvPicPr>
            <a:picLocks noChangeAspect="1"/>
          </p:cNvPicPr>
          <p:nvPr/>
        </p:nvPicPr>
        <p:blipFill>
          <a:blip r:embed="rId3"/>
          <a:stretch>
            <a:fillRect/>
          </a:stretch>
        </p:blipFill>
        <p:spPr>
          <a:xfrm>
            <a:off x="1447800" y="2950371"/>
            <a:ext cx="6749739" cy="2536029"/>
          </a:xfrm>
          <a:prstGeom prst="rect">
            <a:avLst/>
          </a:prstGeom>
        </p:spPr>
      </p:pic>
      <p:sp>
        <p:nvSpPr>
          <p:cNvPr id="13" name="TextBox 12"/>
          <p:cNvSpPr txBox="1"/>
          <p:nvPr/>
        </p:nvSpPr>
        <p:spPr>
          <a:xfrm>
            <a:off x="1410237" y="5736709"/>
            <a:ext cx="6701303" cy="369332"/>
          </a:xfrm>
          <a:prstGeom prst="rect">
            <a:avLst/>
          </a:prstGeom>
          <a:noFill/>
        </p:spPr>
        <p:txBody>
          <a:bodyPr wrap="square" rtlCol="0">
            <a:spAutoFit/>
          </a:bodyPr>
          <a:lstStyle/>
          <a:p>
            <a:pPr algn="ctr"/>
            <a:r>
              <a:rPr lang="en-US" dirty="0">
                <a:latin typeface="Times New Roman" panose="02020603050405020304" pitchFamily="18" charset="0"/>
              </a:rPr>
              <a:t>Fig.16 </a:t>
            </a:r>
            <a:r>
              <a:rPr lang="en-US" dirty="0">
                <a:solidFill>
                  <a:srgbClr val="000000"/>
                </a:solidFill>
                <a:latin typeface="Times New Roman" panose="02020603050405020304" pitchFamily="18" charset="0"/>
              </a:rPr>
              <a:t>Delta-delta bank serving an unbalanced delta connected load  </a:t>
            </a:r>
            <a:endParaRPr lang="en-US"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Rectangle 13"/>
              <p:cNvSpPr/>
              <p:nvPr/>
            </p:nvSpPr>
            <p:spPr>
              <a:xfrm>
                <a:off x="2971800" y="1981820"/>
                <a:ext cx="3325782" cy="85420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b="0" i="1" smtClean="0">
                                  <a:latin typeface="Cambria Math" panose="02040503050406030204" pitchFamily="18" charset="0"/>
                                </a:rPr>
                                <m:t>12,470</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e>
                            <m:e>
                              <m:r>
                                <a:rPr lang="en-US" b="0" i="1" smtClean="0">
                                  <a:latin typeface="Cambria Math" panose="02040503050406030204" pitchFamily="18" charset="0"/>
                                </a:rPr>
                                <m:t>12,470</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−120</m:t>
                              </m:r>
                            </m:e>
                            <m:e>
                              <m:r>
                                <a:rPr lang="en-US" b="0" i="1" smtClean="0">
                                  <a:latin typeface="Cambria Math" panose="02040503050406030204" pitchFamily="18" charset="0"/>
                                  <a:ea typeface="Cambria Math" panose="02040503050406030204" pitchFamily="18" charset="0"/>
                                </a:rPr>
                                <m:t>12,470</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120</m:t>
                              </m:r>
                            </m:e>
                          </m:eqArr>
                        </m:e>
                      </m:d>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𝑉</m:t>
                      </m:r>
                    </m:oMath>
                  </m:oMathPara>
                </a14:m>
                <a:endParaRPr lang="en-US" dirty="0">
                  <a:latin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2971800" y="1981820"/>
                <a:ext cx="3325782" cy="854208"/>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8752833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897251" cy="584775"/>
          </a:xfrm>
          <a:prstGeom prst="rect">
            <a:avLst/>
          </a:prstGeom>
        </p:spPr>
        <p:txBody>
          <a:bodyPr wrap="none">
            <a:spAutoFit/>
          </a:bodyPr>
          <a:lstStyle/>
          <a:p>
            <a:r>
              <a:rPr lang="en-US" sz="3200" dirty="0">
                <a:solidFill>
                  <a:srgbClr val="C8102E"/>
                </a:solidFill>
                <a:latin typeface="+mj-lt"/>
                <a:ea typeface="+mj-ea"/>
                <a:cs typeface="+mj-cs"/>
              </a:rPr>
              <a:t>Example 8</a:t>
            </a:r>
          </a:p>
        </p:txBody>
      </p:sp>
      <p:sp>
        <p:nvSpPr>
          <p:cNvPr id="2" name="Rectangle 1"/>
          <p:cNvSpPr/>
          <p:nvPr/>
        </p:nvSpPr>
        <p:spPr>
          <a:xfrm>
            <a:off x="152400" y="621442"/>
            <a:ext cx="8991600" cy="4801314"/>
          </a:xfrm>
          <a:prstGeom prst="rect">
            <a:avLst/>
          </a:prstGeom>
        </p:spPr>
        <p:txBody>
          <a:bodyPr wrap="square">
            <a:spAutoFit/>
          </a:bodyPr>
          <a:lstStyle/>
          <a:p>
            <a:r>
              <a:rPr lang="en-US" dirty="0">
                <a:solidFill>
                  <a:srgbClr val="000000"/>
                </a:solidFill>
                <a:latin typeface="Times New Roman" panose="02020603050405020304" pitchFamily="18" charset="0"/>
              </a:rPr>
              <a:t>The loading by phase is</a:t>
            </a:r>
          </a:p>
          <a:p>
            <a:r>
              <a:rPr lang="en-US" i="1" dirty="0">
                <a:solidFill>
                  <a:srgbClr val="000000"/>
                </a:solidFill>
                <a:latin typeface="Times New Roman" panose="02020603050405020304" pitchFamily="18" charset="0"/>
              </a:rPr>
              <a:t>S</a:t>
            </a:r>
            <a:r>
              <a:rPr lang="en-US" i="1" baseline="-25000" dirty="0">
                <a:solidFill>
                  <a:srgbClr val="000000"/>
                </a:solidFill>
                <a:latin typeface="Times New Roman" panose="02020603050405020304" pitchFamily="18" charset="0"/>
              </a:rPr>
              <a:t>ab</a:t>
            </a:r>
            <a:r>
              <a:rPr lang="en-US" dirty="0">
                <a:solidFill>
                  <a:srgbClr val="000000"/>
                </a:solidFill>
                <a:latin typeface="Times New Roman" panose="02020603050405020304" pitchFamily="18" charset="0"/>
              </a:rPr>
              <a:t> = 100 kVA at 0.9 lagging power factor</a:t>
            </a:r>
          </a:p>
          <a:p>
            <a:r>
              <a:rPr lang="en-US" i="1" dirty="0" err="1">
                <a:solidFill>
                  <a:srgbClr val="000000"/>
                </a:solidFill>
                <a:latin typeface="Times New Roman" panose="02020603050405020304" pitchFamily="18" charset="0"/>
              </a:rPr>
              <a:t>S</a:t>
            </a:r>
            <a:r>
              <a:rPr lang="en-US" i="1" baseline="-25000" dirty="0" err="1">
                <a:solidFill>
                  <a:srgbClr val="000000"/>
                </a:solidFill>
                <a:latin typeface="Times New Roman" panose="02020603050405020304" pitchFamily="18" charset="0"/>
              </a:rPr>
              <a:t>bc</a:t>
            </a:r>
            <a:r>
              <a:rPr lang="en-US" dirty="0">
                <a:solidFill>
                  <a:srgbClr val="000000"/>
                </a:solidFill>
                <a:latin typeface="Times New Roman" panose="02020603050405020304" pitchFamily="18" charset="0"/>
              </a:rPr>
              <a:t> = </a:t>
            </a:r>
            <a:r>
              <a:rPr lang="en-US" i="1" dirty="0" err="1">
                <a:solidFill>
                  <a:srgbClr val="000000"/>
                </a:solidFill>
                <a:latin typeface="Times New Roman" panose="02020603050405020304" pitchFamily="18" charset="0"/>
              </a:rPr>
              <a:t>S</a:t>
            </a:r>
            <a:r>
              <a:rPr lang="en-US" i="1" baseline="-25000" dirty="0" err="1">
                <a:solidFill>
                  <a:srgbClr val="000000"/>
                </a:solidFill>
                <a:latin typeface="Times New Roman" panose="02020603050405020304" pitchFamily="18" charset="0"/>
              </a:rPr>
              <a:t>ca</a:t>
            </a:r>
            <a:r>
              <a:rPr lang="en-US" dirty="0">
                <a:solidFill>
                  <a:srgbClr val="000000"/>
                </a:solidFill>
                <a:latin typeface="Times New Roman" panose="02020603050405020304" pitchFamily="18" charset="0"/>
              </a:rPr>
              <a:t> = 50 kVA at 0.8 lagging power factor</a:t>
            </a:r>
          </a:p>
          <a:p>
            <a:r>
              <a:rPr lang="en-US" dirty="0">
                <a:solidFill>
                  <a:srgbClr val="000000"/>
                </a:solidFill>
                <a:latin typeface="Times New Roman" panose="02020603050405020304" pitchFamily="18" charset="0"/>
              </a:rPr>
              <a:t>The ratings of the transformers are</a:t>
            </a:r>
          </a:p>
          <a:p>
            <a:pPr marL="285750" indent="-285750">
              <a:buFont typeface="Arial" panose="020B0604020202020204" pitchFamily="34" charset="0"/>
              <a:buChar char="•"/>
            </a:pPr>
            <a:r>
              <a:rPr lang="en-US" dirty="0">
                <a:solidFill>
                  <a:srgbClr val="000000"/>
                </a:solidFill>
                <a:latin typeface="Times New Roman" panose="02020603050405020304" pitchFamily="18" charset="0"/>
              </a:rPr>
              <a:t>Phase </a:t>
            </a:r>
            <a:r>
              <a:rPr lang="en-US" i="1" dirty="0">
                <a:solidFill>
                  <a:srgbClr val="000000"/>
                </a:solidFill>
                <a:latin typeface="Times New Roman" panose="02020603050405020304" pitchFamily="18" charset="0"/>
              </a:rPr>
              <a:t>AB</a:t>
            </a:r>
            <a:r>
              <a:rPr lang="en-US" dirty="0">
                <a:solidFill>
                  <a:srgbClr val="000000"/>
                </a:solidFill>
                <a:latin typeface="Times New Roman" panose="02020603050405020304" pitchFamily="18" charset="0"/>
              </a:rPr>
              <a:t>: 100 kVA, 12,470–240 V, </a:t>
            </a:r>
            <a:r>
              <a:rPr lang="en-US" i="1" dirty="0">
                <a:solidFill>
                  <a:srgbClr val="000000"/>
                </a:solidFill>
                <a:latin typeface="Times New Roman" panose="02020603050405020304" pitchFamily="18" charset="0"/>
              </a:rPr>
              <a:t>Z</a:t>
            </a:r>
            <a:r>
              <a:rPr lang="en-US" dirty="0">
                <a:solidFill>
                  <a:srgbClr val="000000"/>
                </a:solidFill>
                <a:latin typeface="Times New Roman" panose="02020603050405020304" pitchFamily="18" charset="0"/>
              </a:rPr>
              <a:t> = 0.01 + </a:t>
            </a:r>
            <a:r>
              <a:rPr lang="en-US" i="1" dirty="0">
                <a:solidFill>
                  <a:srgbClr val="000000"/>
                </a:solidFill>
                <a:latin typeface="Times New Roman" panose="02020603050405020304" pitchFamily="18" charset="0"/>
              </a:rPr>
              <a:t>j</a:t>
            </a:r>
            <a:r>
              <a:rPr lang="en-US" dirty="0">
                <a:solidFill>
                  <a:srgbClr val="000000"/>
                </a:solidFill>
                <a:latin typeface="Times New Roman" panose="02020603050405020304" pitchFamily="18" charset="0"/>
              </a:rPr>
              <a:t>0.04 per unit</a:t>
            </a:r>
          </a:p>
          <a:p>
            <a:pPr marL="285750" indent="-285750">
              <a:buFont typeface="Arial" panose="020B0604020202020204" pitchFamily="34" charset="0"/>
              <a:buChar char="•"/>
            </a:pPr>
            <a:r>
              <a:rPr lang="en-US" dirty="0">
                <a:solidFill>
                  <a:srgbClr val="000000"/>
                </a:solidFill>
                <a:latin typeface="Times New Roman" panose="02020603050405020304" pitchFamily="18" charset="0"/>
              </a:rPr>
              <a:t>Phases </a:t>
            </a:r>
            <a:r>
              <a:rPr lang="en-US" i="1" dirty="0">
                <a:solidFill>
                  <a:srgbClr val="000000"/>
                </a:solidFill>
                <a:latin typeface="Times New Roman" panose="02020603050405020304" pitchFamily="18" charset="0"/>
              </a:rPr>
              <a:t>BC</a:t>
            </a:r>
            <a:r>
              <a:rPr lang="en-US" dirty="0">
                <a:solidFill>
                  <a:srgbClr val="000000"/>
                </a:solidFill>
                <a:latin typeface="Times New Roman" panose="02020603050405020304" pitchFamily="18" charset="0"/>
              </a:rPr>
              <a:t> and </a:t>
            </a:r>
            <a:r>
              <a:rPr lang="en-US" i="1" dirty="0">
                <a:solidFill>
                  <a:srgbClr val="000000"/>
                </a:solidFill>
                <a:latin typeface="Times New Roman" panose="02020603050405020304" pitchFamily="18" charset="0"/>
              </a:rPr>
              <a:t>CA</a:t>
            </a:r>
            <a:r>
              <a:rPr lang="en-US" dirty="0">
                <a:solidFill>
                  <a:srgbClr val="000000"/>
                </a:solidFill>
                <a:latin typeface="Times New Roman" panose="02020603050405020304" pitchFamily="18" charset="0"/>
              </a:rPr>
              <a:t> 50 kVA, 12,470–240 V, </a:t>
            </a:r>
            <a:r>
              <a:rPr lang="en-US" i="1" dirty="0">
                <a:solidFill>
                  <a:srgbClr val="000000"/>
                </a:solidFill>
                <a:latin typeface="Times New Roman" panose="02020603050405020304" pitchFamily="18" charset="0"/>
              </a:rPr>
              <a:t>Z</a:t>
            </a:r>
            <a:r>
              <a:rPr lang="en-US" dirty="0">
                <a:solidFill>
                  <a:srgbClr val="000000"/>
                </a:solidFill>
                <a:latin typeface="Times New Roman" panose="02020603050405020304" pitchFamily="18" charset="0"/>
              </a:rPr>
              <a:t> = 0.015 + </a:t>
            </a:r>
            <a:r>
              <a:rPr lang="en-US" i="1" dirty="0">
                <a:solidFill>
                  <a:srgbClr val="000000"/>
                </a:solidFill>
                <a:latin typeface="Times New Roman" panose="02020603050405020304" pitchFamily="18" charset="0"/>
              </a:rPr>
              <a:t>j</a:t>
            </a:r>
            <a:r>
              <a:rPr lang="en-US" dirty="0">
                <a:solidFill>
                  <a:srgbClr val="000000"/>
                </a:solidFill>
                <a:latin typeface="Times New Roman" panose="02020603050405020304" pitchFamily="18" charset="0"/>
              </a:rPr>
              <a:t>0.035 per unit</a:t>
            </a:r>
          </a:p>
          <a:p>
            <a:endParaRPr lang="en-US" dirty="0">
              <a:solidFill>
                <a:srgbClr val="000000"/>
              </a:solidFill>
              <a:latin typeface="Times New Roman" panose="02020603050405020304" pitchFamily="18" charset="0"/>
            </a:endParaRPr>
          </a:p>
          <a:p>
            <a:r>
              <a:rPr lang="en-US" dirty="0">
                <a:solidFill>
                  <a:srgbClr val="000000"/>
                </a:solidFill>
                <a:latin typeface="Times New Roman" panose="02020603050405020304" pitchFamily="18" charset="0"/>
              </a:rPr>
              <a:t>Determine the following:</a:t>
            </a:r>
          </a:p>
          <a:p>
            <a:pPr marL="342900" indent="-342900">
              <a:buFont typeface="+mj-lt"/>
              <a:buAutoNum type="arabicPeriod"/>
            </a:pPr>
            <a:r>
              <a:rPr lang="en-US" dirty="0">
                <a:solidFill>
                  <a:srgbClr val="000000"/>
                </a:solidFill>
                <a:latin typeface="Times New Roman" panose="02020603050405020304" pitchFamily="18" charset="0"/>
              </a:rPr>
              <a:t>The load line-to-line voltages</a:t>
            </a:r>
          </a:p>
          <a:p>
            <a:pPr marL="342900" indent="-342900">
              <a:buFont typeface="+mj-lt"/>
              <a:buAutoNum type="arabicPeriod"/>
            </a:pPr>
            <a:r>
              <a:rPr lang="en-US" dirty="0">
                <a:solidFill>
                  <a:srgbClr val="000000"/>
                </a:solidFill>
                <a:latin typeface="Times New Roman" panose="02020603050405020304" pitchFamily="18" charset="0"/>
              </a:rPr>
              <a:t>The secondary line currents</a:t>
            </a:r>
          </a:p>
          <a:p>
            <a:pPr marL="342900" indent="-342900">
              <a:buFont typeface="+mj-lt"/>
              <a:buAutoNum type="arabicPeriod"/>
            </a:pPr>
            <a:r>
              <a:rPr lang="en-US" dirty="0">
                <a:solidFill>
                  <a:srgbClr val="000000"/>
                </a:solidFill>
                <a:latin typeface="Times New Roman" panose="02020603050405020304" pitchFamily="18" charset="0"/>
              </a:rPr>
              <a:t>The primary line currents</a:t>
            </a:r>
          </a:p>
          <a:p>
            <a:pPr marL="342900" indent="-342900">
              <a:buFont typeface="+mj-lt"/>
              <a:buAutoNum type="arabicPeriod"/>
            </a:pPr>
            <a:r>
              <a:rPr lang="en-US" dirty="0">
                <a:solidFill>
                  <a:srgbClr val="000000"/>
                </a:solidFill>
                <a:latin typeface="Times New Roman" panose="02020603050405020304" pitchFamily="18" charset="0"/>
              </a:rPr>
              <a:t>The load currents</a:t>
            </a:r>
          </a:p>
          <a:p>
            <a:pPr marL="342900" indent="-342900">
              <a:buFont typeface="+mj-lt"/>
              <a:buAutoNum type="arabicPeriod"/>
            </a:pPr>
            <a:r>
              <a:rPr lang="en-US" dirty="0">
                <a:solidFill>
                  <a:srgbClr val="000000"/>
                </a:solidFill>
                <a:latin typeface="Times New Roman" panose="02020603050405020304" pitchFamily="18" charset="0"/>
              </a:rPr>
              <a:t>Load voltage unbalance</a:t>
            </a:r>
          </a:p>
          <a:p>
            <a:endParaRPr lang="en-US" dirty="0">
              <a:solidFill>
                <a:srgbClr val="000000"/>
              </a:solidFill>
              <a:latin typeface="Times New Roman" panose="02020603050405020304" pitchFamily="18" charset="0"/>
            </a:endParaRPr>
          </a:p>
          <a:p>
            <a:r>
              <a:rPr lang="en-US" dirty="0">
                <a:solidFill>
                  <a:srgbClr val="000000"/>
                </a:solidFill>
                <a:latin typeface="Times New Roman" panose="02020603050405020304" pitchFamily="18" charset="0"/>
              </a:rPr>
              <a:t>Before the analysis can start, the transformer impedances must be converted to actual values in Ohms and located inside the delta connected secondary windings.</a:t>
            </a:r>
          </a:p>
          <a:p>
            <a:r>
              <a:rPr lang="en-US" i="1" dirty="0">
                <a:solidFill>
                  <a:srgbClr val="000000"/>
                </a:solidFill>
                <a:latin typeface="Times New Roman" panose="02020603050405020304" pitchFamily="18" charset="0"/>
              </a:rPr>
              <a:t>Phase ab transformer</a:t>
            </a:r>
            <a:r>
              <a:rPr lang="en-US" dirty="0">
                <a:solidFill>
                  <a:srgbClr val="000000"/>
                </a:solidFill>
                <a:latin typeface="Times New Roman" panose="02020603050405020304" pitchFamily="18" charset="0"/>
              </a:rPr>
              <a:t>:</a:t>
            </a:r>
          </a:p>
        </p:txBody>
      </p:sp>
      <mc:AlternateContent xmlns:mc="http://schemas.openxmlformats.org/markup-compatibility/2006" xmlns:a14="http://schemas.microsoft.com/office/drawing/2010/main">
        <mc:Choice Requires="a14">
          <p:sp>
            <p:nvSpPr>
              <p:cNvPr id="7" name="TextBox 6"/>
              <p:cNvSpPr txBox="1"/>
              <p:nvPr/>
            </p:nvSpPr>
            <p:spPr>
              <a:xfrm>
                <a:off x="3200400" y="5201693"/>
                <a:ext cx="3170548" cy="5557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𝑏𝑎𝑠𝑒</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0.24</m:t>
                              </m:r>
                            </m:e>
                            <m:sup>
                              <m:r>
                                <a:rPr lang="en-US" b="0" i="1" smtClean="0">
                                  <a:latin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∙1000</m:t>
                          </m:r>
                        </m:num>
                        <m:den>
                          <m:r>
                            <a:rPr lang="en-US" b="0" i="1" smtClean="0">
                              <a:latin typeface="Cambria Math" panose="02040503050406030204" pitchFamily="18" charset="0"/>
                            </a:rPr>
                            <m:t>100</m:t>
                          </m:r>
                        </m:den>
                      </m:f>
                      <m:r>
                        <a:rPr lang="en-US" b="0" i="1" smtClean="0">
                          <a:latin typeface="Cambria Math" panose="02040503050406030204" pitchFamily="18" charset="0"/>
                        </a:rPr>
                        <m:t>=0.576 </m:t>
                      </m:r>
                      <m:r>
                        <m:rPr>
                          <m:sty m:val="p"/>
                        </m:rPr>
                        <a:rPr lang="el-GR" b="0" i="1" smtClean="0">
                          <a:latin typeface="Cambria Math" panose="02040503050406030204" pitchFamily="18" charset="0"/>
                          <a:ea typeface="Cambria Math" panose="02040503050406030204" pitchFamily="18" charset="0"/>
                        </a:rPr>
                        <m:t>Ω</m:t>
                      </m:r>
                    </m:oMath>
                  </m:oMathPara>
                </a14:m>
                <a:endParaRPr lang="en-US" dirty="0">
                  <a:latin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200400" y="5201693"/>
                <a:ext cx="3170548" cy="55579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271081" y="5757486"/>
                <a:ext cx="506414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𝑍𝑡</m:t>
                          </m:r>
                        </m:e>
                        <m:sub>
                          <m:r>
                            <a:rPr lang="en-US" b="0" i="1" smtClean="0">
                              <a:latin typeface="Cambria Math" panose="02040503050406030204" pitchFamily="18" charset="0"/>
                            </a:rPr>
                            <m:t>𝑎𝑏</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0.01+</m:t>
                          </m:r>
                          <m:r>
                            <a:rPr lang="en-US" b="0" i="1" smtClean="0">
                              <a:latin typeface="Cambria Math" panose="02040503050406030204" pitchFamily="18" charset="0"/>
                            </a:rPr>
                            <m:t>𝑗</m:t>
                          </m:r>
                          <m:r>
                            <a:rPr lang="en-US" b="0" i="1" smtClean="0">
                              <a:latin typeface="Cambria Math" panose="02040503050406030204" pitchFamily="18" charset="0"/>
                            </a:rPr>
                            <m:t>0.04</m:t>
                          </m:r>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0.576=0.0058+</m:t>
                      </m:r>
                      <m:r>
                        <a:rPr lang="en-US" b="0" i="1" smtClean="0">
                          <a:latin typeface="Cambria Math" panose="02040503050406030204" pitchFamily="18" charset="0"/>
                        </a:rPr>
                        <m:t>𝑗</m:t>
                      </m:r>
                      <m:r>
                        <a:rPr lang="en-US" b="0" i="1" smtClean="0">
                          <a:latin typeface="Cambria Math" panose="02040503050406030204" pitchFamily="18" charset="0"/>
                        </a:rPr>
                        <m:t>0.023 </m:t>
                      </m:r>
                      <m:r>
                        <m:rPr>
                          <m:sty m:val="p"/>
                        </m:rPr>
                        <a:rPr lang="el-GR" b="0" i="1" smtClean="0">
                          <a:latin typeface="Cambria Math" panose="02040503050406030204" pitchFamily="18" charset="0"/>
                          <a:ea typeface="Cambria Math" panose="02040503050406030204" pitchFamily="18" charset="0"/>
                        </a:rPr>
                        <m:t>Ω</m:t>
                      </m:r>
                    </m:oMath>
                  </m:oMathPara>
                </a14:m>
                <a:endParaRPr lang="en-US" dirty="0">
                  <a:latin typeface="Times New Roman" panose="020206030504050203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271081" y="5757486"/>
                <a:ext cx="5064143" cy="276999"/>
              </a:xfrm>
              <a:prstGeom prst="rect">
                <a:avLst/>
              </a:prstGeom>
              <a:blipFill>
                <a:blip r:embed="rId4"/>
                <a:stretch>
                  <a:fillRect l="-723" r="-723" b="-34783"/>
                </a:stretch>
              </a:blipFill>
            </p:spPr>
            <p:txBody>
              <a:bodyPr/>
              <a:lstStyle/>
              <a:p>
                <a:r>
                  <a:rPr lang="en-US">
                    <a:noFill/>
                  </a:rPr>
                  <a:t> </a:t>
                </a:r>
              </a:p>
            </p:txBody>
          </p:sp>
        </mc:Fallback>
      </mc:AlternateContent>
    </p:spTree>
    <p:extLst>
      <p:ext uri="{BB962C8B-B14F-4D97-AF65-F5344CB8AC3E}">
        <p14:creationId xmlns:p14="http://schemas.microsoft.com/office/powerpoint/2010/main" val="2624611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897251" cy="584775"/>
          </a:xfrm>
          <a:prstGeom prst="rect">
            <a:avLst/>
          </a:prstGeom>
        </p:spPr>
        <p:txBody>
          <a:bodyPr wrap="none">
            <a:spAutoFit/>
          </a:bodyPr>
          <a:lstStyle/>
          <a:p>
            <a:r>
              <a:rPr lang="en-US" sz="3200" dirty="0">
                <a:solidFill>
                  <a:srgbClr val="C8102E"/>
                </a:solidFill>
                <a:latin typeface="+mj-lt"/>
                <a:ea typeface="+mj-ea"/>
                <a:cs typeface="+mj-cs"/>
              </a:rPr>
              <a:t>Example 8</a:t>
            </a:r>
          </a:p>
        </p:txBody>
      </p:sp>
      <mc:AlternateContent xmlns:mc="http://schemas.openxmlformats.org/markup-compatibility/2006" xmlns:a14="http://schemas.microsoft.com/office/drawing/2010/main">
        <mc:Choice Requires="a14">
          <p:sp>
            <p:nvSpPr>
              <p:cNvPr id="7" name="TextBox 6"/>
              <p:cNvSpPr txBox="1"/>
              <p:nvPr/>
            </p:nvSpPr>
            <p:spPr>
              <a:xfrm>
                <a:off x="3382652" y="914400"/>
                <a:ext cx="3170548" cy="5558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𝑏𝑎𝑠𝑒</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0.24</m:t>
                              </m:r>
                            </m:e>
                            <m:sup>
                              <m:r>
                                <a:rPr lang="en-US" b="0" i="1" smtClean="0">
                                  <a:latin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∙1000</m:t>
                          </m:r>
                        </m:num>
                        <m:den>
                          <m:r>
                            <a:rPr lang="en-US" b="0" i="1" smtClean="0">
                              <a:latin typeface="Cambria Math" panose="02040503050406030204" pitchFamily="18" charset="0"/>
                            </a:rPr>
                            <m:t>50</m:t>
                          </m:r>
                        </m:den>
                      </m:f>
                      <m:r>
                        <a:rPr lang="en-US" b="0" i="1" smtClean="0">
                          <a:latin typeface="Cambria Math" panose="02040503050406030204" pitchFamily="18" charset="0"/>
                        </a:rPr>
                        <m:t>=1.152 </m:t>
                      </m:r>
                      <m:r>
                        <m:rPr>
                          <m:sty m:val="p"/>
                        </m:rPr>
                        <a:rPr lang="el-GR" b="0" i="1" smtClean="0">
                          <a:latin typeface="Cambria Math" panose="02040503050406030204" pitchFamily="18" charset="0"/>
                          <a:ea typeface="Cambria Math" panose="02040503050406030204" pitchFamily="18" charset="0"/>
                        </a:rPr>
                        <m:t>Ω</m:t>
                      </m:r>
                    </m:oMath>
                  </m:oMathPara>
                </a14:m>
                <a:endParaRPr lang="en-US" dirty="0">
                  <a:latin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382652" y="914400"/>
                <a:ext cx="3170548" cy="55585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905000" y="1763357"/>
                <a:ext cx="615886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𝑍𝑡</m:t>
                          </m:r>
                        </m:e>
                        <m:sub>
                          <m:r>
                            <a:rPr lang="en-US" b="0" i="1" smtClean="0">
                              <a:latin typeface="Cambria Math" panose="02040503050406030204" pitchFamily="18" charset="0"/>
                            </a:rPr>
                            <m:t>𝑏𝑐</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b="0" i="1" smtClean="0">
                              <a:latin typeface="Cambria Math" panose="02040503050406030204" pitchFamily="18" charset="0"/>
                            </a:rPr>
                            <m:t>𝑐𝑎</m:t>
                          </m:r>
                        </m:sub>
                      </m:sSub>
                      <m:r>
                        <a:rPr lang="en-US" i="1">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0.015+</m:t>
                          </m:r>
                          <m:r>
                            <a:rPr lang="en-US" b="0" i="1" smtClean="0">
                              <a:latin typeface="Cambria Math" panose="02040503050406030204" pitchFamily="18" charset="0"/>
                            </a:rPr>
                            <m:t>𝑗</m:t>
                          </m:r>
                          <m:r>
                            <a:rPr lang="en-US" b="0" i="1" smtClean="0">
                              <a:latin typeface="Cambria Math" panose="02040503050406030204" pitchFamily="18" charset="0"/>
                            </a:rPr>
                            <m:t>0.035</m:t>
                          </m:r>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1.152=0.0173+</m:t>
                      </m:r>
                      <m:r>
                        <a:rPr lang="en-US" b="0" i="1" smtClean="0">
                          <a:latin typeface="Cambria Math" panose="02040503050406030204" pitchFamily="18" charset="0"/>
                        </a:rPr>
                        <m:t>𝑗</m:t>
                      </m:r>
                      <m:r>
                        <a:rPr lang="en-US" b="0" i="1" smtClean="0">
                          <a:latin typeface="Cambria Math" panose="02040503050406030204" pitchFamily="18" charset="0"/>
                        </a:rPr>
                        <m:t>0.0403 </m:t>
                      </m:r>
                      <m:r>
                        <m:rPr>
                          <m:sty m:val="p"/>
                        </m:rPr>
                        <a:rPr lang="el-GR" b="0" i="1" smtClean="0">
                          <a:latin typeface="Cambria Math" panose="02040503050406030204" pitchFamily="18" charset="0"/>
                          <a:ea typeface="Cambria Math" panose="02040503050406030204" pitchFamily="18" charset="0"/>
                        </a:rPr>
                        <m:t>Ω</m:t>
                      </m:r>
                    </m:oMath>
                  </m:oMathPara>
                </a14:m>
                <a:endParaRPr lang="en-US" dirty="0">
                  <a:latin typeface="Times New Roman" panose="020206030504050203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905000" y="1763357"/>
                <a:ext cx="6158865" cy="276999"/>
              </a:xfrm>
              <a:prstGeom prst="rect">
                <a:avLst/>
              </a:prstGeom>
              <a:blipFill>
                <a:blip r:embed="rId4"/>
                <a:stretch>
                  <a:fillRect l="-495" r="-495" b="-34783"/>
                </a:stretch>
              </a:blipFill>
            </p:spPr>
            <p:txBody>
              <a:bodyPr/>
              <a:lstStyle/>
              <a:p>
                <a:r>
                  <a:rPr lang="en-US">
                    <a:noFill/>
                  </a:rPr>
                  <a:t> </a:t>
                </a:r>
              </a:p>
            </p:txBody>
          </p:sp>
        </mc:Fallback>
      </mc:AlternateContent>
      <p:sp>
        <p:nvSpPr>
          <p:cNvPr id="5" name="Rectangle 4"/>
          <p:cNvSpPr/>
          <p:nvPr/>
        </p:nvSpPr>
        <p:spPr>
          <a:xfrm>
            <a:off x="152400" y="647700"/>
            <a:ext cx="8991600" cy="400110"/>
          </a:xfrm>
          <a:prstGeom prst="rect">
            <a:avLst/>
          </a:prstGeom>
        </p:spPr>
        <p:txBody>
          <a:bodyPr wrap="square">
            <a:spAutoFit/>
          </a:bodyPr>
          <a:lstStyle/>
          <a:p>
            <a:r>
              <a:rPr lang="en-US" sz="2000" i="1" dirty="0">
                <a:solidFill>
                  <a:srgbClr val="000000"/>
                </a:solidFill>
                <a:latin typeface="Times New Roman" panose="02020603050405020304" pitchFamily="18" charset="0"/>
              </a:rPr>
              <a:t>Phase </a:t>
            </a:r>
            <a:r>
              <a:rPr lang="en-US" sz="2000" i="1" dirty="0" err="1">
                <a:solidFill>
                  <a:srgbClr val="000000"/>
                </a:solidFill>
                <a:latin typeface="Times New Roman" panose="02020603050405020304" pitchFamily="18" charset="0"/>
              </a:rPr>
              <a:t>bc</a:t>
            </a:r>
            <a:r>
              <a:rPr lang="en-US" sz="2000" i="1" dirty="0">
                <a:solidFill>
                  <a:srgbClr val="000000"/>
                </a:solidFill>
                <a:latin typeface="Times New Roman" panose="02020603050405020304" pitchFamily="18" charset="0"/>
              </a:rPr>
              <a:t> and ca transformers</a:t>
            </a:r>
            <a:r>
              <a:rPr lang="en-US" sz="2000" dirty="0">
                <a:solidFill>
                  <a:srgbClr val="000000"/>
                </a:solidFill>
                <a:latin typeface="Times New Roman" panose="02020603050405020304" pitchFamily="18" charset="0"/>
              </a:rPr>
              <a:t>:</a:t>
            </a:r>
            <a:endParaRPr lang="en-US" sz="2000" dirty="0">
              <a:solidFill>
                <a:srgbClr val="000000"/>
              </a:solidFill>
              <a:effectLst/>
              <a:latin typeface="Times New Roman" panose="02020603050405020304" pitchFamily="18" charset="0"/>
            </a:endParaRPr>
          </a:p>
        </p:txBody>
      </p:sp>
      <p:sp>
        <p:nvSpPr>
          <p:cNvPr id="6" name="Rectangle 5"/>
          <p:cNvSpPr/>
          <p:nvPr/>
        </p:nvSpPr>
        <p:spPr>
          <a:xfrm>
            <a:off x="152400" y="2111022"/>
            <a:ext cx="8991600" cy="400110"/>
          </a:xfrm>
          <a:prstGeom prst="rect">
            <a:avLst/>
          </a:prstGeom>
        </p:spPr>
        <p:txBody>
          <a:bodyPr wrap="square">
            <a:spAutoFit/>
          </a:bodyPr>
          <a:lstStyle/>
          <a:p>
            <a:r>
              <a:rPr lang="en-US" sz="2000" dirty="0">
                <a:solidFill>
                  <a:srgbClr val="000000"/>
                </a:solidFill>
                <a:latin typeface="Times New Roman" panose="02020603050405020304" pitchFamily="18" charset="0"/>
              </a:rPr>
              <a:t>The transformer impedance matrix can now be defined</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p:cNvSpPr/>
              <p:nvPr/>
            </p:nvSpPr>
            <p:spPr>
              <a:xfrm>
                <a:off x="1371600" y="2523813"/>
                <a:ext cx="7084888" cy="972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𝑎𝑏𝑐</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0.0058+</m:t>
                                </m:r>
                                <m:r>
                                  <a:rPr lang="en-US" b="0" i="1" smtClean="0">
                                    <a:latin typeface="Cambria Math" panose="02040503050406030204" pitchFamily="18" charset="0"/>
                                  </a:rPr>
                                  <m:t>𝑗</m:t>
                                </m:r>
                                <m:r>
                                  <a:rPr lang="en-US" b="0" i="1" smtClean="0">
                                    <a:latin typeface="Cambria Math" panose="02040503050406030204" pitchFamily="18" charset="0"/>
                                  </a:rPr>
                                  <m:t>0.23</m:t>
                                </m:r>
                              </m:e>
                              <m:e>
                                <m:r>
                                  <a:rPr lang="en-US" i="1">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i="1">
                                    <a:latin typeface="Cambria Math" panose="02040503050406030204" pitchFamily="18" charset="0"/>
                                  </a:rPr>
                                  <m:t>0.0</m:t>
                                </m:r>
                                <m:r>
                                  <a:rPr lang="en-US" b="0" i="1" smtClean="0">
                                    <a:latin typeface="Cambria Math" panose="02040503050406030204" pitchFamily="18" charset="0"/>
                                  </a:rPr>
                                  <m:t>173</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0.0403</m:t>
                                </m:r>
                              </m:e>
                              <m:e>
                                <m:r>
                                  <a:rPr lang="en-US" i="1">
                                    <a:latin typeface="Cambria Math" panose="02040503050406030204" pitchFamily="18" charset="0"/>
                                  </a:rPr>
                                  <m:t>0</m:t>
                                </m:r>
                              </m:e>
                            </m:mr>
                            <m:mr>
                              <m:e>
                                <m:r>
                                  <a:rPr lang="en-US" i="1">
                                    <a:latin typeface="Cambria Math" panose="02040503050406030204" pitchFamily="18" charset="0"/>
                                  </a:rPr>
                                  <m:t>0</m:t>
                                </m:r>
                              </m:e>
                              <m:e>
                                <m:r>
                                  <a:rPr lang="en-US" b="0" i="1" smtClean="0">
                                    <a:latin typeface="Cambria Math" panose="02040503050406030204" pitchFamily="18" charset="0"/>
                                  </a:rPr>
                                  <m:t>0</m:t>
                                </m:r>
                              </m:e>
                              <m:e>
                                <m:r>
                                  <a:rPr lang="en-US" i="1">
                                    <a:latin typeface="Cambria Math" panose="02040503050406030204" pitchFamily="18" charset="0"/>
                                  </a:rPr>
                                  <m:t>0.0</m:t>
                                </m:r>
                                <m:r>
                                  <a:rPr lang="en-US" b="0" i="1" smtClean="0">
                                    <a:latin typeface="Cambria Math" panose="02040503050406030204" pitchFamily="18" charset="0"/>
                                  </a:rPr>
                                  <m:t>173</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0.0403</m:t>
                                </m:r>
                              </m:e>
                            </m:mr>
                          </m:m>
                        </m:e>
                      </m:d>
                      <m:r>
                        <a:rPr lang="en-US" i="1" smtClean="0">
                          <a:latin typeface="Cambria Math" panose="02040503050406030204" pitchFamily="18" charset="0"/>
                        </a:rPr>
                        <m:t> </m:t>
                      </m:r>
                      <m:r>
                        <m:rPr>
                          <m:sty m:val="p"/>
                        </m:rPr>
                        <a:rPr lang="el-GR" i="1">
                          <a:latin typeface="Cambria Math" panose="02040503050406030204" pitchFamily="18" charset="0"/>
                          <a:ea typeface="Cambria Math" panose="02040503050406030204" pitchFamily="18" charset="0"/>
                        </a:rPr>
                        <m:t>Ω</m:t>
                      </m:r>
                    </m:oMath>
                  </m:oMathPara>
                </a14:m>
                <a:endParaRPr lang="en-US" dirty="0">
                  <a:latin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371600" y="2523813"/>
                <a:ext cx="7084888" cy="972702"/>
              </a:xfrm>
              <a:prstGeom prst="rect">
                <a:avLst/>
              </a:prstGeom>
              <a:blipFill>
                <a:blip r:embed="rId5"/>
                <a:stretch>
                  <a:fillRect/>
                </a:stretch>
              </a:blipFill>
            </p:spPr>
            <p:txBody>
              <a:bodyPr/>
              <a:lstStyle/>
              <a:p>
                <a:r>
                  <a:rPr lang="en-US">
                    <a:noFill/>
                  </a:rPr>
                  <a:t> </a:t>
                </a:r>
              </a:p>
            </p:txBody>
          </p:sp>
        </mc:Fallback>
      </mc:AlternateContent>
      <p:sp>
        <p:nvSpPr>
          <p:cNvPr id="8" name="Rectangle 7"/>
          <p:cNvSpPr/>
          <p:nvPr/>
        </p:nvSpPr>
        <p:spPr>
          <a:xfrm>
            <a:off x="228600" y="3574344"/>
            <a:ext cx="8763000" cy="707886"/>
          </a:xfrm>
          <a:prstGeom prst="rect">
            <a:avLst/>
          </a:prstGeom>
        </p:spPr>
        <p:txBody>
          <a:bodyPr wrap="square">
            <a:spAutoFit/>
          </a:bodyPr>
          <a:lstStyle/>
          <a:p>
            <a:r>
              <a:rPr lang="en-US" sz="2000" dirty="0">
                <a:solidFill>
                  <a:srgbClr val="000000"/>
                </a:solidFill>
                <a:latin typeface="Times New Roman" panose="02020603050405020304" pitchFamily="18" charset="0"/>
              </a:rPr>
              <a:t>The turn's ratio of the transformers is </a:t>
            </a:r>
            <a:r>
              <a:rPr lang="en-US" sz="2000" i="1" dirty="0" err="1">
                <a:solidFill>
                  <a:srgbClr val="000000"/>
                </a:solidFill>
                <a:latin typeface="Times New Roman" panose="02020603050405020304" pitchFamily="18" charset="0"/>
              </a:rPr>
              <a:t>n</a:t>
            </a:r>
            <a:r>
              <a:rPr lang="en-US" sz="2000" i="1" baseline="-25000" dirty="0" err="1">
                <a:solidFill>
                  <a:srgbClr val="000000"/>
                </a:solidFill>
                <a:latin typeface="Times New Roman" panose="02020603050405020304" pitchFamily="18" charset="0"/>
              </a:rPr>
              <a:t>t</a:t>
            </a:r>
            <a:r>
              <a:rPr lang="en-US" sz="2000" dirty="0">
                <a:solidFill>
                  <a:srgbClr val="000000"/>
                </a:solidFill>
                <a:latin typeface="Times New Roman" panose="02020603050405020304" pitchFamily="18" charset="0"/>
              </a:rPr>
              <a:t> = 12,470/240 = 51.9583.</a:t>
            </a:r>
          </a:p>
          <a:p>
            <a:r>
              <a:rPr lang="en-US" sz="2000" dirty="0">
                <a:solidFill>
                  <a:srgbClr val="000000"/>
                </a:solidFill>
                <a:latin typeface="Times New Roman" panose="02020603050405020304" pitchFamily="18" charset="0"/>
              </a:rPr>
              <a:t>Define all of the matrices:</a:t>
            </a:r>
          </a:p>
        </p:txBody>
      </p:sp>
      <mc:AlternateContent xmlns:mc="http://schemas.openxmlformats.org/markup-compatibility/2006" xmlns:a14="http://schemas.microsoft.com/office/drawing/2010/main">
        <mc:Choice Requires="a14">
          <p:sp>
            <p:nvSpPr>
              <p:cNvPr id="11" name="TextBox 10"/>
              <p:cNvSpPr txBox="1"/>
              <p:nvPr/>
            </p:nvSpPr>
            <p:spPr>
              <a:xfrm>
                <a:off x="869203" y="4360059"/>
                <a:ext cx="2071593" cy="7325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𝑊</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3</m:t>
                          </m:r>
                        </m:den>
                      </m:f>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2</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2</m:t>
                                </m:r>
                              </m:e>
                              <m:e>
                                <m:r>
                                  <a:rPr lang="en-US" i="1">
                                    <a:latin typeface="Cambria Math" panose="02040503050406030204" pitchFamily="18" charset="0"/>
                                  </a:rPr>
                                  <m:t>1</m:t>
                                </m:r>
                              </m:e>
                            </m:m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2</m:t>
                                </m:r>
                              </m:e>
                            </m:mr>
                          </m:m>
                        </m:e>
                      </m:d>
                    </m:oMath>
                  </m:oMathPara>
                </a14:m>
                <a:endParaRPr lang="en-US" dirty="0">
                  <a:latin typeface="Times New Roman" panose="020206030504050203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869203" y="4360059"/>
                <a:ext cx="2071593" cy="73257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612403" y="4360059"/>
                <a:ext cx="2232791" cy="7325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𝐷</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3"/>
                                    <m:mcJc m:val="center"/>
                                  </m:mcPr>
                                </m:mc>
                              </m:mcs>
                              <m:ctrlPr>
                                <a:rPr lang="en-US" b="0" i="1" smtClean="0">
                                  <a:latin typeface="Cambria Math" panose="02040503050406030204" pitchFamily="18" charset="0"/>
                                </a:rPr>
                              </m:ctrlPr>
                            </m:mPr>
                            <m:mr>
                              <m:e>
                                <m:r>
                                  <a:rPr lang="en-US" b="0" i="1" smtClean="0">
                                    <a:latin typeface="Cambria Math" panose="02040503050406030204" pitchFamily="18" charset="0"/>
                                  </a:rPr>
                                  <m:t>1</m:t>
                                </m:r>
                              </m:e>
                              <m:e>
                                <m: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1</m:t>
                                </m:r>
                              </m:e>
                            </m:mr>
                          </m:m>
                        </m:e>
                      </m:d>
                    </m:oMath>
                  </m:oMathPara>
                </a14:m>
                <a:endParaRPr lang="en-US" dirty="0">
                  <a:latin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3612403" y="4360059"/>
                <a:ext cx="2232791" cy="73257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6459233" y="4360058"/>
                <a:ext cx="2321533" cy="7325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𝐷𝐼</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3"/>
                                    <m:mcJc m:val="center"/>
                                  </m:mcPr>
                                </m:mc>
                              </m:mcs>
                              <m:ctrlPr>
                                <a:rPr lang="en-US" b="0" i="1" smtClean="0">
                                  <a:latin typeface="Cambria Math" panose="02040503050406030204" pitchFamily="18" charset="0"/>
                                </a:rPr>
                              </m:ctrlPr>
                            </m:mP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1</m:t>
                                </m:r>
                              </m:e>
                            </m:mr>
                          </m:m>
                        </m:e>
                      </m:d>
                    </m:oMath>
                  </m:oMathPara>
                </a14:m>
                <a:endParaRPr lang="en-US" dirty="0">
                  <a:latin typeface="Times New Roman" panose="02020603050405020304" pitchFamily="18"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6459233" y="4360058"/>
                <a:ext cx="2321533" cy="73257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206374" y="5257800"/>
                <a:ext cx="6521722" cy="8305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𝐴𝑉</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𝐴</m:t>
                          </m:r>
                          <m:r>
                            <a:rPr lang="en-US" b="0" i="1" smtClean="0">
                              <a:latin typeface="Cambria Math" panose="02040503050406030204" pitchFamily="18" charset="0"/>
                            </a:rPr>
                            <m:t>𝐼</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i="1">
                                    <a:latin typeface="Cambria Math" panose="02040503050406030204" pitchFamily="18" charset="0"/>
                                  </a:rPr>
                                  <m:t>0</m:t>
                                </m:r>
                              </m:e>
                              <m:e>
                                <m:r>
                                  <a:rPr lang="en-US" b="0" i="1" smtClean="0">
                                    <a:latin typeface="Cambria Math" panose="02040503050406030204" pitchFamily="18" charset="0"/>
                                  </a:rPr>
                                  <m:t>1</m:t>
                                </m:r>
                              </m:e>
                            </m:mr>
                          </m:m>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51.9583</m:t>
                                </m:r>
                              </m:e>
                              <m:e>
                                <m:r>
                                  <a:rPr lang="en-US" b="0" i="1" smtClean="0">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51.9583</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51.9583</m:t>
                                </m:r>
                              </m:e>
                            </m:mr>
                          </m:m>
                        </m:e>
                      </m:d>
                    </m:oMath>
                  </m:oMathPara>
                </a14:m>
                <a:endParaRPr lang="en-US" dirty="0">
                  <a:latin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206374" y="5257800"/>
                <a:ext cx="6521722" cy="830548"/>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2440858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897251" cy="584775"/>
          </a:xfrm>
          <a:prstGeom prst="rect">
            <a:avLst/>
          </a:prstGeom>
        </p:spPr>
        <p:txBody>
          <a:bodyPr wrap="none">
            <a:spAutoFit/>
          </a:bodyPr>
          <a:lstStyle/>
          <a:p>
            <a:r>
              <a:rPr lang="en-US" sz="3200" dirty="0">
                <a:solidFill>
                  <a:srgbClr val="C8102E"/>
                </a:solidFill>
                <a:latin typeface="+mj-lt"/>
                <a:ea typeface="+mj-ea"/>
                <a:cs typeface="+mj-cs"/>
              </a:rPr>
              <a:t>Example 8</a:t>
            </a:r>
          </a:p>
        </p:txBody>
      </p:sp>
      <mc:AlternateContent xmlns:mc="http://schemas.openxmlformats.org/markup-compatibility/2006" xmlns:a14="http://schemas.microsoft.com/office/drawing/2010/main">
        <mc:Choice Requires="a14">
          <p:sp>
            <p:nvSpPr>
              <p:cNvPr id="12" name="TextBox 11"/>
              <p:cNvSpPr txBox="1"/>
              <p:nvPr/>
            </p:nvSpPr>
            <p:spPr>
              <a:xfrm>
                <a:off x="1524000" y="762000"/>
                <a:ext cx="6396495" cy="7811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𝐹</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3"/>
                                    <m:mcJc m:val="center"/>
                                  </m:mcPr>
                                </m:mc>
                              </m:mcs>
                              <m:ctrlPr>
                                <a:rPr lang="en-US" b="0" i="1" smtClean="0">
                                  <a:latin typeface="Cambria Math" panose="02040503050406030204" pitchFamily="18" charset="0"/>
                                </a:rPr>
                              </m:ctrlPr>
                            </m:mP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0.0058+</m:t>
                                </m:r>
                                <m:r>
                                  <a:rPr lang="en-US" b="0" i="1" smtClean="0">
                                    <a:latin typeface="Cambria Math" panose="02040503050406030204" pitchFamily="18" charset="0"/>
                                  </a:rPr>
                                  <m:t>𝑗</m:t>
                                </m:r>
                                <m:r>
                                  <a:rPr lang="en-US" b="0" i="1" smtClean="0">
                                    <a:latin typeface="Cambria Math" panose="02040503050406030204" pitchFamily="18" charset="0"/>
                                  </a:rPr>
                                  <m:t>0.023</m:t>
                                </m:r>
                              </m:e>
                              <m:e>
                                <m:r>
                                  <a:rPr lang="en-US" i="1">
                                    <a:latin typeface="Cambria Math" panose="02040503050406030204" pitchFamily="18" charset="0"/>
                                  </a:rPr>
                                  <m:t>0.0</m:t>
                                </m:r>
                                <m:r>
                                  <a:rPr lang="en-US" b="0" i="1" smtClean="0">
                                    <a:latin typeface="Cambria Math" panose="02040503050406030204" pitchFamily="18" charset="0"/>
                                  </a:rPr>
                                  <m:t>173</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0.0403</m:t>
                                </m:r>
                              </m:e>
                              <m:e>
                                <m:r>
                                  <a:rPr lang="en-US" i="1">
                                    <a:latin typeface="Cambria Math" panose="02040503050406030204" pitchFamily="18" charset="0"/>
                                  </a:rPr>
                                  <m:t>0.0</m:t>
                                </m:r>
                                <m:r>
                                  <a:rPr lang="en-US" b="0" i="1" smtClean="0">
                                    <a:latin typeface="Cambria Math" panose="02040503050406030204" pitchFamily="18" charset="0"/>
                                  </a:rPr>
                                  <m:t>173</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0.0404</m:t>
                                </m:r>
                              </m:e>
                            </m:mr>
                          </m:m>
                        </m:e>
                      </m:d>
                    </m:oMath>
                  </m:oMathPara>
                </a14:m>
                <a:endParaRPr lang="en-US" dirty="0">
                  <a:latin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524000" y="762000"/>
                <a:ext cx="6396495" cy="78111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990600" y="1733766"/>
                <a:ext cx="7550337" cy="8803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𝐺</m:t>
                          </m:r>
                        </m:e>
                      </m:d>
                      <m:r>
                        <a:rPr lang="en-US" b="0" i="1" smtClean="0">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𝐹</m:t>
                              </m:r>
                            </m:e>
                          </m:d>
                        </m:e>
                        <m:sup>
                          <m:r>
                            <a:rPr lang="en-US" i="1">
                              <a:latin typeface="Cambria Math" panose="02040503050406030204" pitchFamily="18" charset="0"/>
                            </a:rPr>
                            <m:t>−1</m:t>
                          </m:r>
                        </m:sup>
                      </m:sSup>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3"/>
                                    <m:mcJc m:val="center"/>
                                  </m:mcPr>
                                </m:mc>
                              </m:mcs>
                              <m:ctrlPr>
                                <a:rPr lang="en-US" b="0" i="1" smtClean="0">
                                  <a:latin typeface="Cambria Math" panose="02040503050406030204" pitchFamily="18" charset="0"/>
                                </a:rPr>
                              </m:ctrlPr>
                            </m:mPr>
                            <m:mr>
                              <m:e>
                                <m:r>
                                  <a:rPr lang="en-US" i="1">
                                    <a:latin typeface="Cambria Math" panose="02040503050406030204" pitchFamily="18" charset="0"/>
                                  </a:rPr>
                                  <m:t>0.</m:t>
                                </m:r>
                                <m:r>
                                  <a:rPr lang="en-US" b="0" i="1" smtClean="0">
                                    <a:latin typeface="Cambria Math" panose="02040503050406030204" pitchFamily="18" charset="0"/>
                                  </a:rPr>
                                  <m:t>3941−</m:t>
                                </m:r>
                                <m:r>
                                  <a:rPr lang="en-US" i="1">
                                    <a:latin typeface="Cambria Math" panose="02040503050406030204" pitchFamily="18" charset="0"/>
                                  </a:rPr>
                                  <m:t>𝑗</m:t>
                                </m:r>
                                <m:r>
                                  <a:rPr lang="en-US" i="1">
                                    <a:latin typeface="Cambria Math" panose="02040503050406030204" pitchFamily="18" charset="0"/>
                                  </a:rPr>
                                  <m:t>0.0134</m:t>
                                </m:r>
                              </m:e>
                              <m:e>
                                <m:r>
                                  <a:rPr lang="en-US" b="0" i="1" smtClean="0">
                                    <a:latin typeface="Cambria Math" panose="02040503050406030204" pitchFamily="18" charset="0"/>
                                  </a:rPr>
                                  <m:t>−</m:t>
                                </m:r>
                                <m:r>
                                  <a:rPr lang="en-US" i="1">
                                    <a:latin typeface="Cambria Math" panose="02040503050406030204" pitchFamily="18" charset="0"/>
                                  </a:rPr>
                                  <m:t>0.3941</m:t>
                                </m:r>
                                <m:r>
                                  <a:rPr lang="en-US" b="0" i="1" smtClean="0">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0.0134</m:t>
                                </m:r>
                              </m:e>
                              <m:e>
                                <m:r>
                                  <a:rPr lang="en-US" b="0" i="1" smtClean="0">
                                    <a:latin typeface="Cambria Math" panose="02040503050406030204" pitchFamily="18" charset="0"/>
                                  </a:rPr>
                                  <m:t>3.2581−</m:t>
                                </m:r>
                                <m:r>
                                  <a:rPr lang="en-US" i="1">
                                    <a:latin typeface="Cambria Math" panose="02040503050406030204" pitchFamily="18" charset="0"/>
                                  </a:rPr>
                                  <m:t>𝑗</m:t>
                                </m:r>
                                <m:r>
                                  <a:rPr lang="en-US" b="0" i="1" smtClean="0">
                                    <a:latin typeface="Cambria Math" panose="02040503050406030204" pitchFamily="18" charset="0"/>
                                  </a:rPr>
                                  <m:t>8.378</m:t>
                                </m:r>
                              </m:e>
                            </m:mr>
                            <m:mr>
                              <m:e>
                                <m:r>
                                  <a:rPr lang="en-US" i="1">
                                    <a:latin typeface="Cambria Math" panose="02040503050406030204" pitchFamily="18" charset="0"/>
                                  </a:rPr>
                                  <m:t>0.3941−</m:t>
                                </m:r>
                                <m:r>
                                  <a:rPr lang="en-US" i="1">
                                    <a:latin typeface="Cambria Math" panose="02040503050406030204" pitchFamily="18" charset="0"/>
                                  </a:rPr>
                                  <m:t>𝑗</m:t>
                                </m:r>
                                <m:r>
                                  <a:rPr lang="en-US" i="1">
                                    <a:latin typeface="Cambria Math" panose="02040503050406030204" pitchFamily="18" charset="0"/>
                                  </a:rPr>
                                  <m:t>0.0134</m:t>
                                </m:r>
                              </m:e>
                              <m:e>
                                <m:r>
                                  <a:rPr lang="en-US" i="1">
                                    <a:latin typeface="Cambria Math" panose="02040503050406030204" pitchFamily="18" charset="0"/>
                                  </a:rPr>
                                  <m:t>0.6059</m:t>
                                </m:r>
                                <m:r>
                                  <a:rPr lang="en-US" b="0" i="1" smtClean="0">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0.0134</m:t>
                                </m:r>
                              </m:e>
                              <m:e>
                                <m:r>
                                  <a:rPr lang="en-US" i="1">
                                    <a:latin typeface="Cambria Math" panose="02040503050406030204" pitchFamily="18" charset="0"/>
                                  </a:rPr>
                                  <m:t>3.2581−</m:t>
                                </m:r>
                                <m:r>
                                  <a:rPr lang="en-US" i="1">
                                    <a:latin typeface="Cambria Math" panose="02040503050406030204" pitchFamily="18" charset="0"/>
                                  </a:rPr>
                                  <m:t>𝑗</m:t>
                                </m:r>
                                <m:r>
                                  <a:rPr lang="en-US" i="1">
                                    <a:latin typeface="Cambria Math" panose="02040503050406030204" pitchFamily="18" charset="0"/>
                                  </a:rPr>
                                  <m:t>8.378</m:t>
                                </m:r>
                              </m:e>
                            </m:mr>
                            <m:mr>
                              <m:e>
                                <m:r>
                                  <a:rPr lang="en-US" b="0" i="1" smtClean="0">
                                    <a:latin typeface="Cambria Math" panose="02040503050406030204" pitchFamily="18" charset="0"/>
                                  </a:rPr>
                                  <m:t>−0.6059−</m:t>
                                </m:r>
                                <m:r>
                                  <a:rPr lang="en-US" b="0" i="1" smtClean="0">
                                    <a:latin typeface="Cambria Math" panose="02040503050406030204" pitchFamily="18" charset="0"/>
                                  </a:rPr>
                                  <m:t>𝑗</m:t>
                                </m:r>
                                <m:r>
                                  <a:rPr lang="en-US" b="0" i="1" smtClean="0">
                                    <a:latin typeface="Cambria Math" panose="02040503050406030204" pitchFamily="18" charset="0"/>
                                  </a:rPr>
                                  <m:t>0.0134</m:t>
                                </m:r>
                              </m:e>
                              <m:e>
                                <m:r>
                                  <a:rPr lang="en-US" b="0" i="1" smtClean="0">
                                    <a:latin typeface="Cambria Math" panose="02040503050406030204" pitchFamily="18" charset="0"/>
                                  </a:rPr>
                                  <m:t>−</m:t>
                                </m:r>
                                <m:r>
                                  <a:rPr lang="en-US" i="1">
                                    <a:latin typeface="Cambria Math" panose="02040503050406030204" pitchFamily="18" charset="0"/>
                                  </a:rPr>
                                  <m:t>0.3941</m:t>
                                </m:r>
                                <m:r>
                                  <a:rPr lang="en-US" b="0" i="1" smtClean="0">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0.0134</m:t>
                                </m:r>
                              </m:e>
                              <m:e>
                                <m:r>
                                  <a:rPr lang="en-US" i="1">
                                    <a:latin typeface="Cambria Math" panose="02040503050406030204" pitchFamily="18" charset="0"/>
                                  </a:rPr>
                                  <m:t>3.2581−</m:t>
                                </m:r>
                                <m:r>
                                  <a:rPr lang="en-US" i="1">
                                    <a:latin typeface="Cambria Math" panose="02040503050406030204" pitchFamily="18" charset="0"/>
                                  </a:rPr>
                                  <m:t>𝑗</m:t>
                                </m:r>
                                <m:r>
                                  <a:rPr lang="en-US" i="1">
                                    <a:latin typeface="Cambria Math" panose="02040503050406030204" pitchFamily="18" charset="0"/>
                                  </a:rPr>
                                  <m:t>8.378</m:t>
                                </m:r>
                              </m:e>
                            </m:mr>
                          </m:m>
                        </m:e>
                      </m:d>
                    </m:oMath>
                  </m:oMathPara>
                </a14:m>
                <a:endParaRPr lang="en-US" dirty="0">
                  <a:latin typeface="Times New Roman" panose="02020603050405020304"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990600" y="1733766"/>
                <a:ext cx="7550337" cy="88036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905000" y="2822460"/>
                <a:ext cx="5389937" cy="8803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𝐺</m:t>
                          </m:r>
                          <m:r>
                            <a:rPr lang="en-US" b="0" i="1" smtClean="0">
                              <a:latin typeface="Cambria Math" panose="02040503050406030204" pitchFamily="18" charset="0"/>
                            </a:rPr>
                            <m:t>1</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3"/>
                                    <m:mcJc m:val="center"/>
                                  </m:mcPr>
                                </m:mc>
                              </m:mcs>
                              <m:ctrlPr>
                                <a:rPr lang="en-US" b="0" i="1" smtClean="0">
                                  <a:latin typeface="Cambria Math" panose="02040503050406030204" pitchFamily="18" charset="0"/>
                                </a:rPr>
                              </m:ctrlPr>
                            </m:mPr>
                            <m:mr>
                              <m:e>
                                <m:r>
                                  <a:rPr lang="en-US" i="1">
                                    <a:latin typeface="Cambria Math" panose="02040503050406030204" pitchFamily="18" charset="0"/>
                                  </a:rPr>
                                  <m:t>0.</m:t>
                                </m:r>
                                <m:r>
                                  <a:rPr lang="en-US" b="0" i="1" smtClean="0">
                                    <a:latin typeface="Cambria Math" panose="02040503050406030204" pitchFamily="18" charset="0"/>
                                  </a:rPr>
                                  <m:t>3941−</m:t>
                                </m:r>
                                <m:r>
                                  <a:rPr lang="en-US" i="1">
                                    <a:latin typeface="Cambria Math" panose="02040503050406030204" pitchFamily="18" charset="0"/>
                                  </a:rPr>
                                  <m:t>𝑗</m:t>
                                </m:r>
                                <m:r>
                                  <a:rPr lang="en-US" i="1">
                                    <a:latin typeface="Cambria Math" panose="02040503050406030204" pitchFamily="18" charset="0"/>
                                  </a:rPr>
                                  <m:t>0.0134</m:t>
                                </m:r>
                              </m:e>
                              <m:e>
                                <m:r>
                                  <a:rPr lang="en-US" b="0" i="1" smtClean="0">
                                    <a:latin typeface="Cambria Math" panose="02040503050406030204" pitchFamily="18" charset="0"/>
                                  </a:rPr>
                                  <m:t>−</m:t>
                                </m:r>
                                <m:r>
                                  <a:rPr lang="en-US" i="1">
                                    <a:latin typeface="Cambria Math" panose="02040503050406030204" pitchFamily="18" charset="0"/>
                                  </a:rPr>
                                  <m:t>0.3941</m:t>
                                </m:r>
                                <m:r>
                                  <a:rPr lang="en-US" b="0" i="1" smtClean="0">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0.0134</m:t>
                                </m:r>
                              </m:e>
                              <m:e>
                                <m:r>
                                  <a:rPr lang="en-US" b="0" i="1" smtClean="0">
                                    <a:latin typeface="Cambria Math" panose="02040503050406030204" pitchFamily="18" charset="0"/>
                                  </a:rPr>
                                  <m:t>0</m:t>
                                </m:r>
                              </m:e>
                            </m:mr>
                            <m:mr>
                              <m:e>
                                <m:r>
                                  <a:rPr lang="en-US" i="1">
                                    <a:latin typeface="Cambria Math" panose="02040503050406030204" pitchFamily="18" charset="0"/>
                                  </a:rPr>
                                  <m:t>0.3941−</m:t>
                                </m:r>
                                <m:r>
                                  <a:rPr lang="en-US" i="1">
                                    <a:latin typeface="Cambria Math" panose="02040503050406030204" pitchFamily="18" charset="0"/>
                                  </a:rPr>
                                  <m:t>𝑗</m:t>
                                </m:r>
                                <m:r>
                                  <a:rPr lang="en-US" i="1">
                                    <a:latin typeface="Cambria Math" panose="02040503050406030204" pitchFamily="18" charset="0"/>
                                  </a:rPr>
                                  <m:t>0.0134</m:t>
                                </m:r>
                              </m:e>
                              <m:e>
                                <m:r>
                                  <a:rPr lang="en-US" i="1">
                                    <a:latin typeface="Cambria Math" panose="02040503050406030204" pitchFamily="18" charset="0"/>
                                  </a:rPr>
                                  <m:t>0.6059</m:t>
                                </m:r>
                                <m:r>
                                  <a:rPr lang="en-US" b="0" i="1" smtClean="0">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0.0134</m:t>
                                </m:r>
                              </m:e>
                              <m:e>
                                <m:r>
                                  <a:rPr lang="en-US" b="0" i="1" smtClean="0">
                                    <a:latin typeface="Cambria Math" panose="02040503050406030204" pitchFamily="18" charset="0"/>
                                  </a:rPr>
                                  <m:t>0</m:t>
                                </m:r>
                              </m:e>
                            </m:mr>
                            <m:mr>
                              <m:e>
                                <m:r>
                                  <a:rPr lang="en-US" b="0" i="1" smtClean="0">
                                    <a:latin typeface="Cambria Math" panose="02040503050406030204" pitchFamily="18" charset="0"/>
                                  </a:rPr>
                                  <m:t>−0.6059−</m:t>
                                </m:r>
                                <m:r>
                                  <a:rPr lang="en-US" b="0" i="1" smtClean="0">
                                    <a:latin typeface="Cambria Math" panose="02040503050406030204" pitchFamily="18" charset="0"/>
                                  </a:rPr>
                                  <m:t>𝑗</m:t>
                                </m:r>
                                <m:r>
                                  <a:rPr lang="en-US" b="0" i="1" smtClean="0">
                                    <a:latin typeface="Cambria Math" panose="02040503050406030204" pitchFamily="18" charset="0"/>
                                  </a:rPr>
                                  <m:t>0.0134</m:t>
                                </m:r>
                              </m:e>
                              <m:e>
                                <m:r>
                                  <a:rPr lang="en-US" b="0" i="1" smtClean="0">
                                    <a:latin typeface="Cambria Math" panose="02040503050406030204" pitchFamily="18" charset="0"/>
                                  </a:rPr>
                                  <m:t>−</m:t>
                                </m:r>
                                <m:r>
                                  <a:rPr lang="en-US" i="1">
                                    <a:latin typeface="Cambria Math" panose="02040503050406030204" pitchFamily="18" charset="0"/>
                                  </a:rPr>
                                  <m:t>0.3941</m:t>
                                </m:r>
                                <m:r>
                                  <a:rPr lang="en-US" b="0" i="1" smtClean="0">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0.0134</m:t>
                                </m:r>
                              </m:e>
                              <m:e>
                                <m:r>
                                  <a:rPr lang="en-US" b="0" i="1" smtClean="0">
                                    <a:latin typeface="Cambria Math" panose="02040503050406030204" pitchFamily="18" charset="0"/>
                                  </a:rPr>
                                  <m:t>0</m:t>
                                </m:r>
                              </m:e>
                            </m:mr>
                          </m:m>
                        </m:e>
                      </m:d>
                    </m:oMath>
                  </m:oMathPara>
                </a14:m>
                <a:endParaRPr lang="en-US" dirty="0">
                  <a:latin typeface="Times New Roman" panose="02020603050405020304" pitchFamily="18"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905000" y="2822460"/>
                <a:ext cx="5389937" cy="88036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640121" y="3977462"/>
                <a:ext cx="6164252" cy="824906"/>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𝑡</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𝑊</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𝐷</m:t>
                        </m:r>
                      </m:e>
                    </m:d>
                  </m:oMath>
                </a14:m>
                <a:r>
                  <a:rPr lang="en-US" dirty="0">
                    <a:latin typeface="Times New Roman" panose="02020603050405020304" pitchFamily="18" charset="0"/>
                  </a:rPr>
                  <a:t>=</a:t>
                </a:r>
                <a14:m>
                  <m:oMath xmlns:m="http://schemas.openxmlformats.org/officeDocument/2006/math">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34.6489</m:t>
                              </m:r>
                            </m:e>
                            <m:e>
                              <m:r>
                                <a:rPr lang="en-US" i="1">
                                  <a:latin typeface="Cambria Math" panose="02040503050406030204" pitchFamily="18" charset="0"/>
                                </a:rPr>
                                <m:t>−17.3194</m:t>
                              </m:r>
                            </m:e>
                            <m:e>
                              <m:r>
                                <a:rPr lang="en-US" i="1">
                                  <a:latin typeface="Cambria Math" panose="02040503050406030204" pitchFamily="18" charset="0"/>
                                </a:rPr>
                                <m:t>−17.3194</m:t>
                              </m:r>
                            </m:e>
                          </m:mr>
                          <m:mr>
                            <m:e>
                              <m:r>
                                <a:rPr lang="en-US" i="1">
                                  <a:latin typeface="Cambria Math" panose="02040503050406030204" pitchFamily="18" charset="0"/>
                                </a:rPr>
                                <m:t>−1</m:t>
                              </m:r>
                              <m:r>
                                <a:rPr lang="en-US" b="0" i="1" smtClean="0">
                                  <a:latin typeface="Cambria Math" panose="02040503050406030204" pitchFamily="18" charset="0"/>
                                </a:rPr>
                                <m:t>7.3194</m:t>
                              </m:r>
                            </m:e>
                            <m:e>
                              <m:r>
                                <a:rPr lang="en-US" i="1">
                                  <a:latin typeface="Cambria Math" panose="02040503050406030204" pitchFamily="18" charset="0"/>
                                </a:rPr>
                                <m:t>34.6489</m:t>
                              </m:r>
                            </m:e>
                            <m:e>
                              <m:r>
                                <a:rPr lang="en-US" i="1">
                                  <a:latin typeface="Cambria Math" panose="02040503050406030204" pitchFamily="18" charset="0"/>
                                </a:rPr>
                                <m:t>−17.3194</m:t>
                              </m:r>
                            </m:e>
                          </m:mr>
                          <m:mr>
                            <m:e>
                              <m:r>
                                <a:rPr lang="en-US" i="1">
                                  <a:latin typeface="Cambria Math" panose="02040503050406030204" pitchFamily="18" charset="0"/>
                                </a:rPr>
                                <m:t>−17.3194</m:t>
                              </m:r>
                            </m:e>
                            <m:e>
                              <m:r>
                                <a:rPr lang="en-US" i="1">
                                  <a:latin typeface="Cambria Math" panose="02040503050406030204" pitchFamily="18" charset="0"/>
                                </a:rPr>
                                <m:t>−17.3194</m:t>
                              </m:r>
                            </m:e>
                            <m:e>
                              <m:r>
                                <a:rPr lang="en-US" i="1">
                                  <a:latin typeface="Cambria Math" panose="02040503050406030204" pitchFamily="18" charset="0"/>
                                </a:rPr>
                                <m:t>34.6489</m:t>
                              </m:r>
                            </m:e>
                          </m:mr>
                        </m:m>
                      </m:e>
                    </m:d>
                  </m:oMath>
                </a14:m>
                <a:endParaRPr lang="en-US" dirty="0">
                  <a:latin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1640121" y="3977462"/>
                <a:ext cx="6164252" cy="82490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373810" y="5077747"/>
                <a:ext cx="8331383" cy="97270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𝑡</m:t>
                            </m:r>
                          </m:sub>
                        </m:sSub>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𝑊</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𝑎𝑏𝑐</m:t>
                            </m:r>
                          </m:sub>
                        </m:sSub>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𝐺</m:t>
                        </m:r>
                        <m:r>
                          <a:rPr lang="en-US" i="1">
                            <a:latin typeface="Cambria Math" panose="02040503050406030204" pitchFamily="18" charset="0"/>
                          </a:rPr>
                          <m:t>1</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0.</m:t>
                              </m:r>
                              <m:r>
                                <a:rPr lang="en-US" b="0" i="1" smtClean="0">
                                  <a:latin typeface="Cambria Math" panose="02040503050406030204" pitchFamily="18" charset="0"/>
                                </a:rPr>
                                <m:t>2166+</m:t>
                              </m:r>
                              <m:r>
                                <a:rPr lang="en-US" i="1">
                                  <a:latin typeface="Cambria Math" panose="02040503050406030204" pitchFamily="18" charset="0"/>
                                </a:rPr>
                                <m:t>𝑗</m:t>
                              </m:r>
                              <m:r>
                                <a:rPr lang="en-US" i="1">
                                  <a:latin typeface="Cambria Math" panose="02040503050406030204" pitchFamily="18" charset="0"/>
                                </a:rPr>
                                <m:t>0.583</m:t>
                              </m:r>
                            </m:e>
                            <m:e>
                              <m:r>
                                <a:rPr lang="en-US" b="0" i="1" smtClean="0">
                                  <a:latin typeface="Cambria Math" panose="02040503050406030204" pitchFamily="18" charset="0"/>
                                </a:rPr>
                                <m:t>0.0826</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0.1153</m:t>
                              </m:r>
                            </m:e>
                            <m:e>
                              <m:r>
                                <a:rPr lang="en-US" i="1">
                                  <a:latin typeface="Cambria Math" panose="02040503050406030204" pitchFamily="18" charset="0"/>
                                </a:rPr>
                                <m:t>0</m:t>
                              </m:r>
                            </m:e>
                          </m:mr>
                          <m:mr>
                            <m:e>
                              <m:r>
                                <a:rPr lang="en-US" i="1">
                                  <a:latin typeface="Cambria Math" panose="02040503050406030204" pitchFamily="18" charset="0"/>
                                </a:rPr>
                                <m:t>0.</m:t>
                              </m:r>
                              <m:r>
                                <a:rPr lang="en-US" b="0" i="1" smtClean="0">
                                  <a:latin typeface="Cambria Math" panose="02040503050406030204" pitchFamily="18" charset="0"/>
                                </a:rPr>
                                <m:t>0826+</m:t>
                              </m:r>
                              <m:r>
                                <a:rPr lang="en-US" i="1">
                                  <a:latin typeface="Cambria Math" panose="02040503050406030204" pitchFamily="18" charset="0"/>
                                </a:rPr>
                                <m:t>𝑗</m:t>
                              </m:r>
                              <m:r>
                                <a:rPr lang="en-US" i="1">
                                  <a:latin typeface="Cambria Math" panose="02040503050406030204" pitchFamily="18" charset="0"/>
                                </a:rPr>
                                <m:t>0.1153</m:t>
                              </m:r>
                            </m:e>
                            <m:e>
                              <m:r>
                                <a:rPr lang="en-US" i="1">
                                  <a:latin typeface="Cambria Math" panose="02040503050406030204" pitchFamily="18" charset="0"/>
                                </a:rPr>
                                <m:t>0.2166+</m:t>
                              </m:r>
                              <m:r>
                                <a:rPr lang="en-US" i="1">
                                  <a:latin typeface="Cambria Math" panose="02040503050406030204" pitchFamily="18" charset="0"/>
                                </a:rPr>
                                <m:t>𝑗</m:t>
                              </m:r>
                              <m:r>
                                <a:rPr lang="en-US" i="1">
                                  <a:latin typeface="Cambria Math" panose="02040503050406030204" pitchFamily="18" charset="0"/>
                                </a:rPr>
                                <m:t>0.583</m:t>
                              </m:r>
                            </m:e>
                            <m:e>
                              <m:r>
                                <a:rPr lang="en-US" i="1">
                                  <a:latin typeface="Cambria Math" panose="02040503050406030204" pitchFamily="18" charset="0"/>
                                </a:rPr>
                                <m:t>0</m:t>
                              </m:r>
                            </m:e>
                          </m:mr>
                          <m:mr>
                            <m:e>
                              <m:r>
                                <a:rPr lang="en-US" i="1">
                                  <a:latin typeface="Cambria Math" panose="02040503050406030204" pitchFamily="18" charset="0"/>
                                </a:rPr>
                                <m:t>−0.</m:t>
                              </m:r>
                              <m:r>
                                <a:rPr lang="en-US" b="0" i="1" smtClean="0">
                                  <a:latin typeface="Cambria Math" panose="02040503050406030204" pitchFamily="18" charset="0"/>
                                </a:rPr>
                                <m:t>2993</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0.6983</m:t>
                              </m:r>
                            </m:e>
                            <m:e>
                              <m:r>
                                <a:rPr lang="en-US" i="1">
                                  <a:latin typeface="Cambria Math" panose="02040503050406030204" pitchFamily="18" charset="0"/>
                                </a:rPr>
                                <m:t>−0.2993−</m:t>
                              </m:r>
                              <m:r>
                                <a:rPr lang="en-US" i="1">
                                  <a:latin typeface="Cambria Math" panose="02040503050406030204" pitchFamily="18" charset="0"/>
                                </a:rPr>
                                <m:t>𝑗</m:t>
                              </m:r>
                              <m:r>
                                <a:rPr lang="en-US" i="1">
                                  <a:latin typeface="Cambria Math" panose="02040503050406030204" pitchFamily="18" charset="0"/>
                                </a:rPr>
                                <m:t>0.6983</m:t>
                              </m:r>
                            </m:e>
                            <m:e>
                              <m:r>
                                <a:rPr lang="en-US" i="1">
                                  <a:latin typeface="Cambria Math" panose="02040503050406030204" pitchFamily="18" charset="0"/>
                                </a:rPr>
                                <m:t>0</m:t>
                              </m:r>
                            </m:e>
                          </m:mr>
                        </m:m>
                      </m:e>
                    </m:d>
                  </m:oMath>
                </a14:m>
                <a:endParaRPr lang="en-US" dirty="0">
                  <a:latin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373810" y="5077747"/>
                <a:ext cx="8331383" cy="972702"/>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2456381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897251" cy="584775"/>
          </a:xfrm>
          <a:prstGeom prst="rect">
            <a:avLst/>
          </a:prstGeom>
        </p:spPr>
        <p:txBody>
          <a:bodyPr wrap="none">
            <a:spAutoFit/>
          </a:bodyPr>
          <a:lstStyle/>
          <a:p>
            <a:r>
              <a:rPr lang="en-US" sz="3200" dirty="0">
                <a:solidFill>
                  <a:srgbClr val="C8102E"/>
                </a:solidFill>
                <a:latin typeface="+mj-lt"/>
                <a:ea typeface="+mj-ea"/>
                <a:cs typeface="+mj-cs"/>
              </a:rPr>
              <a:t>Example 8</a:t>
            </a:r>
          </a:p>
        </p:txBody>
      </p:sp>
      <mc:AlternateContent xmlns:mc="http://schemas.openxmlformats.org/markup-compatibility/2006" xmlns:a14="http://schemas.microsoft.com/office/drawing/2010/main">
        <mc:Choice Requires="a14">
          <p:sp>
            <p:nvSpPr>
              <p:cNvPr id="15" name="TextBox 14"/>
              <p:cNvSpPr txBox="1"/>
              <p:nvPr/>
            </p:nvSpPr>
            <p:spPr>
              <a:xfrm>
                <a:off x="2286000" y="838200"/>
                <a:ext cx="4383829" cy="7325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i="1">
                                  <a:latin typeface="Cambria Math" panose="02040503050406030204" pitchFamily="18" charset="0"/>
                                </a:rPr>
                                <m:t>𝑡</m:t>
                              </m:r>
                            </m:sub>
                          </m:sSub>
                        </m:e>
                      </m:d>
                      <m:r>
                        <a:rPr lang="en-US" b="0" i="1" smtClean="0">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𝐴𝐼</m:t>
                              </m:r>
                            </m:e>
                          </m:d>
                        </m:e>
                        <m:sup>
                          <m:r>
                            <a:rPr lang="en-US" i="1">
                              <a:latin typeface="Cambria Math" panose="02040503050406030204" pitchFamily="18" charset="0"/>
                            </a:rPr>
                            <m:t>−1</m:t>
                          </m:r>
                        </m:sup>
                      </m:sSup>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3"/>
                                    <m:mcJc m:val="center"/>
                                  </m:mcPr>
                                </m:mc>
                              </m:mcs>
                              <m:ctrlPr>
                                <a:rPr lang="en-US" b="0" i="1" smtClean="0">
                                  <a:latin typeface="Cambria Math" panose="02040503050406030204" pitchFamily="18" charset="0"/>
                                </a:rPr>
                              </m:ctrlPr>
                            </m:mPr>
                            <m:mr>
                              <m:e>
                                <m:r>
                                  <a:rPr lang="en-US" i="1" smtClean="0">
                                    <a:latin typeface="Cambria Math" panose="02040503050406030204" pitchFamily="18" charset="0"/>
                                  </a:rPr>
                                  <m:t>0</m:t>
                                </m:r>
                                <m:r>
                                  <a:rPr lang="en-US" b="0" i="1" smtClean="0">
                                    <a:latin typeface="Cambria Math" panose="02040503050406030204" pitchFamily="18" charset="0"/>
                                  </a:rPr>
                                  <m:t>.0192</m:t>
                                </m:r>
                              </m:e>
                              <m:e>
                                <m: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i="1">
                                    <a:latin typeface="Cambria Math" panose="02040503050406030204" pitchFamily="18" charset="0"/>
                                  </a:rPr>
                                  <m:t>0.0192</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i="1">
                                    <a:latin typeface="Cambria Math" panose="02040503050406030204" pitchFamily="18" charset="0"/>
                                  </a:rPr>
                                  <m:t>0.0192</m:t>
                                </m:r>
                              </m:e>
                            </m:mr>
                          </m:m>
                        </m:e>
                      </m:d>
                    </m:oMath>
                  </m:oMathPara>
                </a14:m>
                <a:endParaRPr lang="en-US" dirty="0">
                  <a:latin typeface="Times New Roman" panose="02020603050405020304"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2286000" y="838200"/>
                <a:ext cx="4383829" cy="73257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286000" y="1981200"/>
                <a:ext cx="6265177"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𝑊</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e>
                        <m:sup>
                          <m:r>
                            <a:rPr lang="en-US" i="1">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𝐷</m:t>
                          </m:r>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3"/>
                                    <m:mcJc m:val="center"/>
                                  </m:mcPr>
                                </m:mc>
                              </m:mcs>
                              <m:ctrlPr>
                                <a:rPr lang="en-US" i="1" smtClean="0">
                                  <a:latin typeface="Cambria Math" panose="02040503050406030204" pitchFamily="18" charset="0"/>
                                </a:rPr>
                              </m:ctrlPr>
                            </m:mPr>
                            <m:mr>
                              <m:e>
                                <m:r>
                                  <a:rPr lang="en-US" b="0" i="1" smtClean="0">
                                    <a:latin typeface="Cambria Math" panose="02040503050406030204" pitchFamily="18" charset="0"/>
                                  </a:rPr>
                                  <m:t>0.0128</m:t>
                                </m:r>
                              </m:e>
                              <m:e>
                                <m:r>
                                  <a:rPr lang="en-US" b="0" i="1" smtClean="0">
                                    <a:latin typeface="Cambria Math" panose="02040503050406030204" pitchFamily="18" charset="0"/>
                                  </a:rPr>
                                  <m:t>−0.0064</m:t>
                                </m:r>
                              </m:e>
                              <m:e>
                                <m:r>
                                  <a:rPr lang="en-US" i="1">
                                    <a:latin typeface="Cambria Math" panose="02040503050406030204" pitchFamily="18" charset="0"/>
                                  </a:rPr>
                                  <m:t>−0.0064</m:t>
                                </m:r>
                              </m:e>
                            </m:mr>
                            <m:mr>
                              <m:e>
                                <m:r>
                                  <a:rPr lang="en-US" i="1">
                                    <a:latin typeface="Cambria Math" panose="02040503050406030204" pitchFamily="18" charset="0"/>
                                  </a:rPr>
                                  <m:t>−0.0064</m:t>
                                </m:r>
                              </m:e>
                              <m:e>
                                <m:r>
                                  <a:rPr lang="en-US" i="1">
                                    <a:latin typeface="Cambria Math" panose="02040503050406030204" pitchFamily="18" charset="0"/>
                                  </a:rPr>
                                  <m:t>0.0128</m:t>
                                </m:r>
                              </m:e>
                              <m:e>
                                <m:r>
                                  <a:rPr lang="en-US" i="1">
                                    <a:latin typeface="Cambria Math" panose="02040503050406030204" pitchFamily="18" charset="0"/>
                                  </a:rPr>
                                  <m:t>−0.0064</m:t>
                                </m:r>
                              </m:e>
                            </m:mr>
                            <m:mr>
                              <m:e>
                                <m:r>
                                  <a:rPr lang="en-US" i="1">
                                    <a:latin typeface="Cambria Math" panose="02040503050406030204" pitchFamily="18" charset="0"/>
                                  </a:rPr>
                                  <m:t>−0.0064</m:t>
                                </m:r>
                              </m:e>
                              <m:e>
                                <m:r>
                                  <a:rPr lang="en-US" i="1">
                                    <a:latin typeface="Cambria Math" panose="02040503050406030204" pitchFamily="18" charset="0"/>
                                  </a:rPr>
                                  <m:t>−0.0064</m:t>
                                </m:r>
                              </m:e>
                              <m:e>
                                <m:r>
                                  <a:rPr lang="en-US" i="1">
                                    <a:latin typeface="Cambria Math" panose="02040503050406030204" pitchFamily="18" charset="0"/>
                                  </a:rPr>
                                  <m:t>0.0128</m:t>
                                </m:r>
                              </m:e>
                            </m:mr>
                          </m:m>
                        </m:e>
                      </m:d>
                    </m:oMath>
                  </m:oMathPara>
                </a14:m>
                <a:endParaRPr lang="en-US" dirty="0">
                  <a:latin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2286000" y="1981200"/>
                <a:ext cx="6265177" cy="82490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745457" y="3216533"/>
                <a:ext cx="7792582" cy="972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e>
                      </m:d>
                      <m:r>
                        <a:rPr lang="en-US" b="0" i="0"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𝑊</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𝑎𝑏𝑐</m:t>
                              </m:r>
                            </m:sub>
                          </m:sSub>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𝐺</m:t>
                          </m:r>
                          <m:r>
                            <a:rPr lang="en-US" i="1">
                              <a:latin typeface="Cambria Math" panose="02040503050406030204" pitchFamily="18" charset="0"/>
                            </a:rPr>
                            <m:t>1</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0.0042+</m:t>
                                </m:r>
                                <m:r>
                                  <a:rPr lang="en-US" i="1">
                                    <a:latin typeface="Cambria Math" panose="02040503050406030204" pitchFamily="18" charset="0"/>
                                  </a:rPr>
                                  <m:t>𝑗</m:t>
                                </m:r>
                                <m:r>
                                  <a:rPr lang="en-US" i="1">
                                    <a:latin typeface="Cambria Math" panose="02040503050406030204" pitchFamily="18" charset="0"/>
                                  </a:rPr>
                                  <m:t>0.0112</m:t>
                                </m:r>
                              </m:e>
                              <m:e>
                                <m:r>
                                  <a:rPr lang="en-US" i="1">
                                    <a:latin typeface="Cambria Math" panose="02040503050406030204" pitchFamily="18" charset="0"/>
                                  </a:rPr>
                                  <m:t>0.0016+</m:t>
                                </m:r>
                                <m:r>
                                  <a:rPr lang="en-US" i="1">
                                    <a:latin typeface="Cambria Math" panose="02040503050406030204" pitchFamily="18" charset="0"/>
                                  </a:rPr>
                                  <m:t>𝑗</m:t>
                                </m:r>
                                <m:r>
                                  <a:rPr lang="en-US" i="1">
                                    <a:latin typeface="Cambria Math" panose="02040503050406030204" pitchFamily="18" charset="0"/>
                                  </a:rPr>
                                  <m:t>0.0022</m:t>
                                </m:r>
                              </m:e>
                              <m:e>
                                <m:r>
                                  <a:rPr lang="en-US" i="1">
                                    <a:latin typeface="Cambria Math" panose="02040503050406030204" pitchFamily="18" charset="0"/>
                                  </a:rPr>
                                  <m:t>0</m:t>
                                </m:r>
                              </m:e>
                            </m:mr>
                            <m:mr>
                              <m:e>
                                <m:r>
                                  <a:rPr lang="en-US" i="1">
                                    <a:latin typeface="Cambria Math" panose="02040503050406030204" pitchFamily="18" charset="0"/>
                                  </a:rPr>
                                  <m:t>0.</m:t>
                                </m:r>
                                <m:r>
                                  <a:rPr lang="en-US" b="0" i="1" smtClean="0">
                                    <a:latin typeface="Cambria Math" panose="02040503050406030204" pitchFamily="18" charset="0"/>
                                  </a:rPr>
                                  <m:t>0016+</m:t>
                                </m:r>
                                <m:r>
                                  <a:rPr lang="en-US" i="1">
                                    <a:latin typeface="Cambria Math" panose="02040503050406030204" pitchFamily="18" charset="0"/>
                                  </a:rPr>
                                  <m:t>𝑗</m:t>
                                </m:r>
                                <m:r>
                                  <a:rPr lang="en-US" i="1">
                                    <a:latin typeface="Cambria Math" panose="02040503050406030204" pitchFamily="18" charset="0"/>
                                  </a:rPr>
                                  <m:t>0.0022</m:t>
                                </m:r>
                              </m:e>
                              <m:e>
                                <m:r>
                                  <a:rPr lang="en-US" i="1">
                                    <a:latin typeface="Cambria Math" panose="02040503050406030204" pitchFamily="18" charset="0"/>
                                  </a:rPr>
                                  <m:t>0.0042+</m:t>
                                </m:r>
                                <m:r>
                                  <a:rPr lang="en-US" i="1">
                                    <a:latin typeface="Cambria Math" panose="02040503050406030204" pitchFamily="18" charset="0"/>
                                  </a:rPr>
                                  <m:t>𝑗</m:t>
                                </m:r>
                                <m:r>
                                  <a:rPr lang="en-US" i="1">
                                    <a:latin typeface="Cambria Math" panose="02040503050406030204" pitchFamily="18" charset="0"/>
                                  </a:rPr>
                                  <m:t>0.0112</m:t>
                                </m:r>
                              </m:e>
                              <m:e>
                                <m:r>
                                  <a:rPr lang="en-US" i="1">
                                    <a:latin typeface="Cambria Math" panose="02040503050406030204" pitchFamily="18" charset="0"/>
                                  </a:rPr>
                                  <m:t>0</m:t>
                                </m:r>
                              </m:e>
                            </m:mr>
                            <m:mr>
                              <m:e>
                                <m:r>
                                  <a:rPr lang="en-US" i="1">
                                    <a:latin typeface="Cambria Math" panose="02040503050406030204" pitchFamily="18" charset="0"/>
                                  </a:rPr>
                                  <m:t>−0.</m:t>
                                </m:r>
                                <m:r>
                                  <a:rPr lang="en-US" b="0" i="1" smtClean="0">
                                    <a:latin typeface="Cambria Math" panose="02040503050406030204" pitchFamily="18" charset="0"/>
                                  </a:rPr>
                                  <m:t>0058</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0.0134</m:t>
                                </m:r>
                              </m:e>
                              <m:e>
                                <m:r>
                                  <a:rPr lang="en-US" i="1">
                                    <a:latin typeface="Cambria Math" panose="02040503050406030204" pitchFamily="18" charset="0"/>
                                  </a:rPr>
                                  <m:t>−0.0058−</m:t>
                                </m:r>
                                <m:r>
                                  <a:rPr lang="en-US" i="1">
                                    <a:latin typeface="Cambria Math" panose="02040503050406030204" pitchFamily="18" charset="0"/>
                                  </a:rPr>
                                  <m:t>𝑗</m:t>
                                </m:r>
                                <m:r>
                                  <a:rPr lang="en-US" i="1">
                                    <a:latin typeface="Cambria Math" panose="02040503050406030204" pitchFamily="18" charset="0"/>
                                  </a:rPr>
                                  <m:t>0.0134</m:t>
                                </m:r>
                              </m:e>
                              <m:e>
                                <m:r>
                                  <a:rPr lang="en-US" i="1">
                                    <a:latin typeface="Cambria Math" panose="02040503050406030204" pitchFamily="18" charset="0"/>
                                  </a:rPr>
                                  <m:t>0</m:t>
                                </m:r>
                              </m:e>
                            </m:mr>
                          </m:m>
                        </m:e>
                      </m:d>
                    </m:oMath>
                  </m:oMathPara>
                </a14:m>
                <a:endParaRPr lang="en-US" dirty="0">
                  <a:latin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745457" y="3216533"/>
                <a:ext cx="7792582" cy="972702"/>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4628576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897251" cy="584775"/>
          </a:xfrm>
          <a:prstGeom prst="rect">
            <a:avLst/>
          </a:prstGeom>
        </p:spPr>
        <p:txBody>
          <a:bodyPr wrap="none">
            <a:spAutoFit/>
          </a:bodyPr>
          <a:lstStyle/>
          <a:p>
            <a:r>
              <a:rPr lang="en-US" sz="3200" dirty="0">
                <a:solidFill>
                  <a:srgbClr val="C8102E"/>
                </a:solidFill>
                <a:latin typeface="+mj-lt"/>
                <a:ea typeface="+mj-ea"/>
                <a:cs typeface="+mj-cs"/>
              </a:rPr>
              <a:t>Example 8</a:t>
            </a:r>
          </a:p>
        </p:txBody>
      </p:sp>
      <p:sp>
        <p:nvSpPr>
          <p:cNvPr id="2" name="Rectangle 1"/>
          <p:cNvSpPr/>
          <p:nvPr/>
        </p:nvSpPr>
        <p:spPr>
          <a:xfrm>
            <a:off x="152400" y="647700"/>
            <a:ext cx="8991600" cy="646331"/>
          </a:xfrm>
          <a:prstGeom prst="rect">
            <a:avLst/>
          </a:prstGeom>
        </p:spPr>
        <p:txBody>
          <a:bodyPr wrap="square">
            <a:spAutoFit/>
          </a:bodyPr>
          <a:lstStyle/>
          <a:p>
            <a:pPr algn="just"/>
            <a:r>
              <a:rPr lang="en-US" dirty="0">
                <a:solidFill>
                  <a:srgbClr val="000000"/>
                </a:solidFill>
                <a:latin typeface="Times New Roman" panose="02020603050405020304" pitchFamily="18" charset="0"/>
              </a:rPr>
              <a:t>The Mathcad program is modified slightly to account for the delta connections. The modified program is shown in Fig.17.</a:t>
            </a:r>
            <a:endParaRPr lang="en-US" dirty="0">
              <a:solidFill>
                <a:srgbClr val="000000"/>
              </a:solidFill>
              <a:effectLst/>
              <a:latin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609600" y="2362200"/>
            <a:ext cx="4276517" cy="1600200"/>
          </a:xfrm>
          <a:prstGeom prst="rect">
            <a:avLst/>
          </a:prstGeom>
        </p:spPr>
      </p:pic>
      <p:pic>
        <p:nvPicPr>
          <p:cNvPr id="6" name="Picture 5"/>
          <p:cNvPicPr>
            <a:picLocks noChangeAspect="1"/>
          </p:cNvPicPr>
          <p:nvPr/>
        </p:nvPicPr>
        <p:blipFill>
          <a:blip r:embed="rId4"/>
          <a:stretch>
            <a:fillRect/>
          </a:stretch>
        </p:blipFill>
        <p:spPr>
          <a:xfrm>
            <a:off x="6119611" y="970865"/>
            <a:ext cx="2209800" cy="5116285"/>
          </a:xfrm>
          <a:prstGeom prst="rect">
            <a:avLst/>
          </a:prstGeom>
        </p:spPr>
      </p:pic>
      <p:sp>
        <p:nvSpPr>
          <p:cNvPr id="11" name="TextBox 10"/>
          <p:cNvSpPr txBox="1"/>
          <p:nvPr/>
        </p:nvSpPr>
        <p:spPr>
          <a:xfrm>
            <a:off x="-533400" y="4845903"/>
            <a:ext cx="6701303" cy="369332"/>
          </a:xfrm>
          <a:prstGeom prst="rect">
            <a:avLst/>
          </a:prstGeom>
          <a:noFill/>
        </p:spPr>
        <p:txBody>
          <a:bodyPr wrap="square" rtlCol="0">
            <a:spAutoFit/>
          </a:bodyPr>
          <a:lstStyle/>
          <a:p>
            <a:pPr algn="ctr"/>
            <a:r>
              <a:rPr lang="en-US" dirty="0">
                <a:latin typeface="Times New Roman" panose="02020603050405020304" pitchFamily="18" charset="0"/>
              </a:rPr>
              <a:t>Fig.17 </a:t>
            </a:r>
            <a:r>
              <a:rPr lang="en-US" dirty="0">
                <a:solidFill>
                  <a:srgbClr val="000000"/>
                </a:solidFill>
                <a:latin typeface="Times New Roman" panose="02020603050405020304" pitchFamily="18" charset="0"/>
              </a:rPr>
              <a:t>Mathcad program </a:t>
            </a:r>
            <a:endParaRPr lang="en-US" dirty="0">
              <a:latin typeface="Times New Roman" panose="02020603050405020304" pitchFamily="18" charset="0"/>
            </a:endParaRPr>
          </a:p>
        </p:txBody>
      </p:sp>
    </p:spTree>
    <p:extLst>
      <p:ext uri="{BB962C8B-B14F-4D97-AF65-F5344CB8AC3E}">
        <p14:creationId xmlns:p14="http://schemas.microsoft.com/office/powerpoint/2010/main" val="103445370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897251" cy="584775"/>
          </a:xfrm>
          <a:prstGeom prst="rect">
            <a:avLst/>
          </a:prstGeom>
        </p:spPr>
        <p:txBody>
          <a:bodyPr wrap="none">
            <a:spAutoFit/>
          </a:bodyPr>
          <a:lstStyle/>
          <a:p>
            <a:r>
              <a:rPr lang="en-US" sz="3200" dirty="0">
                <a:solidFill>
                  <a:srgbClr val="C8102E"/>
                </a:solidFill>
                <a:latin typeface="+mj-lt"/>
                <a:ea typeface="+mj-ea"/>
                <a:cs typeface="+mj-cs"/>
              </a:rPr>
              <a:t>Example 8</a:t>
            </a:r>
          </a:p>
        </p:txBody>
      </p:sp>
      <p:sp>
        <p:nvSpPr>
          <p:cNvPr id="2" name="Rectangle 1"/>
          <p:cNvSpPr/>
          <p:nvPr/>
        </p:nvSpPr>
        <p:spPr>
          <a:xfrm>
            <a:off x="152400" y="647700"/>
            <a:ext cx="8839200" cy="400110"/>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After six iterations, the results are</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3048000" y="1047810"/>
                <a:ext cx="3004284" cy="85420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b="0" i="1" smtClean="0">
                                  <a:latin typeface="Cambria Math" panose="02040503050406030204" pitchFamily="18" charset="0"/>
                                </a:rPr>
                                <m:t>232.9</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28.3</m:t>
                              </m:r>
                            </m:e>
                            <m:e>
                              <m:r>
                                <a:rPr lang="en-US" b="0" i="1" smtClean="0">
                                  <a:latin typeface="Cambria Math" panose="02040503050406030204" pitchFamily="18" charset="0"/>
                                </a:rPr>
                                <m:t>231.0</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−91.4</m:t>
                              </m:r>
                            </m:e>
                            <m:e>
                              <m:r>
                                <a:rPr lang="en-US" b="0" i="1" smtClean="0">
                                  <a:latin typeface="Cambria Math" panose="02040503050406030204" pitchFamily="18" charset="0"/>
                                  <a:ea typeface="Cambria Math" panose="02040503050406030204" pitchFamily="18" charset="0"/>
                                </a:rPr>
                                <m:t>233.1</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148.9</m:t>
                              </m:r>
                            </m:e>
                          </m:eqArr>
                        </m:e>
                      </m:d>
                    </m:oMath>
                  </m:oMathPara>
                </a14:m>
                <a:endParaRPr lang="en-US" dirty="0">
                  <a:latin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3048000" y="1047810"/>
                <a:ext cx="3004284" cy="85420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120256" y="1951758"/>
                <a:ext cx="2816027" cy="8304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smtClean="0">
                                  <a:latin typeface="Cambria Math" panose="02040503050406030204" pitchFamily="18" charset="0"/>
                                </a:rPr>
                                <m:t>𝐼</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b="0" i="1" smtClean="0">
                                  <a:latin typeface="Cambria Math" panose="02040503050406030204" pitchFamily="18" charset="0"/>
                                </a:rPr>
                                <m:t>540.3</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−19.5</m:t>
                              </m:r>
                            </m:e>
                            <m:e>
                              <m:r>
                                <a:rPr lang="en-US" b="0" i="1" smtClean="0">
                                  <a:latin typeface="Cambria Math" panose="02040503050406030204" pitchFamily="18" charset="0"/>
                                </a:rPr>
                                <m:t>593.6</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−161.5</m:t>
                              </m:r>
                            </m:e>
                            <m:e>
                              <m:r>
                                <a:rPr lang="en-US" b="0" i="1" smtClean="0">
                                  <a:latin typeface="Cambria Math" panose="02040503050406030204" pitchFamily="18" charset="0"/>
                                  <a:ea typeface="Cambria Math" panose="02040503050406030204" pitchFamily="18" charset="0"/>
                                </a:rPr>
                                <m:t>372.8</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81.7</m:t>
                              </m:r>
                            </m:e>
                          </m:eqArr>
                        </m:e>
                      </m:d>
                    </m:oMath>
                  </m:oMathPara>
                </a14:m>
                <a:endParaRPr lang="en-US" dirty="0">
                  <a:latin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3120256" y="1951758"/>
                <a:ext cx="2816027" cy="83048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3192527" y="2859733"/>
                <a:ext cx="2715230" cy="8304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smtClean="0">
                                  <a:latin typeface="Cambria Math" panose="02040503050406030204" pitchFamily="18" charset="0"/>
                                </a:rPr>
                                <m:t>𝐼</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b="0" i="1" smtClean="0">
                                  <a:latin typeface="Cambria Math" panose="02040503050406030204" pitchFamily="18" charset="0"/>
                                </a:rPr>
                                <m:t>10.4</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−19.5</m:t>
                              </m:r>
                            </m:e>
                            <m:e>
                              <m:r>
                                <a:rPr lang="en-US" b="0" i="1" smtClean="0">
                                  <a:latin typeface="Cambria Math" panose="02040503050406030204" pitchFamily="18" charset="0"/>
                                </a:rPr>
                                <m:t>11.4</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−161.5</m:t>
                              </m:r>
                            </m:e>
                            <m:e>
                              <m:r>
                                <a:rPr lang="en-US" b="0" i="1" smtClean="0">
                                  <a:latin typeface="Cambria Math" panose="02040503050406030204" pitchFamily="18" charset="0"/>
                                  <a:ea typeface="Cambria Math" panose="02040503050406030204" pitchFamily="18" charset="0"/>
                                </a:rPr>
                                <m:t>7.2</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81.7</m:t>
                              </m:r>
                            </m:e>
                          </m:eqArr>
                        </m:e>
                      </m:d>
                    </m:oMath>
                  </m:oMathPara>
                </a14:m>
                <a:endParaRPr lang="en-US" dirty="0">
                  <a:latin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3192527" y="2859733"/>
                <a:ext cx="2715230" cy="83048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3120256" y="3886200"/>
                <a:ext cx="2976328"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smtClean="0">
                                  <a:latin typeface="Cambria Math" panose="02040503050406030204" pitchFamily="18" charset="0"/>
                                </a:rPr>
                                <m:t>𝐼</m:t>
                              </m:r>
                              <m:r>
                                <a:rPr lang="en-US" b="0" i="1" smtClean="0">
                                  <a:latin typeface="Cambria Math" panose="02040503050406030204" pitchFamily="18" charset="0"/>
                                </a:rPr>
                                <m:t>𝐷</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b="0" i="1" smtClean="0">
                                  <a:latin typeface="Cambria Math" panose="02040503050406030204" pitchFamily="18" charset="0"/>
                                </a:rPr>
                                <m:t>429.3</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2.4</m:t>
                              </m:r>
                            </m:e>
                            <m:e>
                              <m:r>
                                <a:rPr lang="en-US" b="0" i="1" smtClean="0">
                                  <a:latin typeface="Cambria Math" panose="02040503050406030204" pitchFamily="18" charset="0"/>
                                </a:rPr>
                                <m:t>216.5</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−128.3</m:t>
                              </m:r>
                            </m:e>
                            <m:e>
                              <m:r>
                                <a:rPr lang="en-US" b="0" i="1" smtClean="0">
                                  <a:latin typeface="Cambria Math" panose="02040503050406030204" pitchFamily="18" charset="0"/>
                                  <a:ea typeface="Cambria Math" panose="02040503050406030204" pitchFamily="18" charset="0"/>
                                </a:rPr>
                                <m:t>214.5</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112.0</m:t>
                              </m:r>
                            </m:e>
                          </m:eqArr>
                        </m:e>
                      </m:d>
                    </m:oMath>
                  </m:oMathPara>
                </a14:m>
                <a:endParaRPr lang="en-US" dirty="0">
                  <a:latin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3120256" y="3886200"/>
                <a:ext cx="2976328" cy="82490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518217" y="4907089"/>
                <a:ext cx="218040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𝑢𝑛𝑏𝑎𝑙𝑎𝑛𝑐𝑒</m:t>
                          </m:r>
                        </m:sub>
                      </m:sSub>
                      <m:r>
                        <a:rPr lang="en-US" b="0" i="1" smtClean="0">
                          <a:latin typeface="Cambria Math" panose="02040503050406030204" pitchFamily="18" charset="0"/>
                        </a:rPr>
                        <m:t>=0.59%</m:t>
                      </m:r>
                    </m:oMath>
                  </m:oMathPara>
                </a14:m>
                <a:endParaRPr lang="en-US" dirty="0">
                  <a:latin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518217" y="4907089"/>
                <a:ext cx="2180405" cy="369332"/>
              </a:xfrm>
              <a:prstGeom prst="rect">
                <a:avLst/>
              </a:prstGeom>
              <a:blipFill>
                <a:blip r:embed="rId7"/>
                <a:stretch>
                  <a:fillRect/>
                </a:stretch>
              </a:blipFill>
            </p:spPr>
            <p:txBody>
              <a:bodyPr/>
              <a:lstStyle/>
              <a:p>
                <a:r>
                  <a:rPr lang="en-US">
                    <a:noFill/>
                  </a:rPr>
                  <a:t> </a:t>
                </a:r>
              </a:p>
            </p:txBody>
          </p:sp>
        </mc:Fallback>
      </mc:AlternateContent>
      <p:sp>
        <p:nvSpPr>
          <p:cNvPr id="6" name="Rectangle 5"/>
          <p:cNvSpPr/>
          <p:nvPr/>
        </p:nvSpPr>
        <p:spPr>
          <a:xfrm>
            <a:off x="0" y="5472404"/>
            <a:ext cx="9115097" cy="707886"/>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This example demonstrates that a small change in the Mathcad program can be made to represent the delta–delta transformer connection.</a:t>
            </a:r>
            <a:endParaRPr lang="en-US" sz="20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58386318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076372" cy="584775"/>
          </a:xfrm>
          <a:prstGeom prst="rect">
            <a:avLst/>
          </a:prstGeom>
        </p:spPr>
        <p:txBody>
          <a:bodyPr wrap="none">
            <a:spAutoFit/>
          </a:bodyPr>
          <a:lstStyle/>
          <a:p>
            <a:r>
              <a:rPr lang="en-US" sz="3200" dirty="0">
                <a:solidFill>
                  <a:srgbClr val="C8102E"/>
                </a:solidFill>
                <a:latin typeface="+mj-lt"/>
                <a:ea typeface="+mj-ea"/>
                <a:cs typeface="+mj-cs"/>
              </a:rPr>
              <a:t>Open Delta-Open Delta</a:t>
            </a:r>
          </a:p>
        </p:txBody>
      </p:sp>
      <p:sp>
        <p:nvSpPr>
          <p:cNvPr id="24" name="TextBox 23"/>
          <p:cNvSpPr txBox="1"/>
          <p:nvPr/>
        </p:nvSpPr>
        <p:spPr>
          <a:xfrm>
            <a:off x="1654088" y="5788297"/>
            <a:ext cx="6396503" cy="369332"/>
          </a:xfrm>
          <a:prstGeom prst="rect">
            <a:avLst/>
          </a:prstGeom>
          <a:noFill/>
        </p:spPr>
        <p:txBody>
          <a:bodyPr wrap="square" rtlCol="0">
            <a:spAutoFit/>
          </a:bodyPr>
          <a:lstStyle/>
          <a:p>
            <a:pPr algn="ctr"/>
            <a:r>
              <a:rPr lang="en-US" dirty="0">
                <a:latin typeface="Times New Roman" panose="02020603050405020304" pitchFamily="18" charset="0"/>
              </a:rPr>
              <a:t>Fig.18 </a:t>
            </a:r>
            <a:r>
              <a:rPr lang="en-US" dirty="0">
                <a:solidFill>
                  <a:srgbClr val="000000"/>
                </a:solidFill>
                <a:latin typeface="Times New Roman" panose="02020603050405020304" pitchFamily="18" charset="0"/>
              </a:rPr>
              <a:t>Open delta-open delta using phases AB and BC</a:t>
            </a:r>
            <a:endParaRPr lang="en-US" dirty="0">
              <a:latin typeface="Times New Roman" panose="02020603050405020304" pitchFamily="18" charset="0"/>
            </a:endParaRPr>
          </a:p>
        </p:txBody>
      </p:sp>
      <p:sp>
        <p:nvSpPr>
          <p:cNvPr id="5" name="Rectangle 4"/>
          <p:cNvSpPr/>
          <p:nvPr/>
        </p:nvSpPr>
        <p:spPr>
          <a:xfrm>
            <a:off x="152400" y="609600"/>
            <a:ext cx="9014770" cy="1323439"/>
          </a:xfrm>
          <a:prstGeom prst="rect">
            <a:avLst/>
          </a:prstGeom>
        </p:spPr>
        <p:txBody>
          <a:bodyPr wrap="square">
            <a:spAutoFit/>
          </a:bodyPr>
          <a:lstStyle/>
          <a:p>
            <a:r>
              <a:rPr lang="en-US" sz="2000" dirty="0">
                <a:solidFill>
                  <a:srgbClr val="000000"/>
                </a:solidFill>
                <a:latin typeface="Times New Roman" panose="02020603050405020304" pitchFamily="18" charset="0"/>
              </a:rPr>
              <a:t>The open delta–open delta transformer connection can be connected in three different ways. Fig.18 shows the connection using phase </a:t>
            </a:r>
            <a:r>
              <a:rPr lang="en-US" sz="2000" i="1" dirty="0">
                <a:solidFill>
                  <a:srgbClr val="000000"/>
                </a:solidFill>
                <a:latin typeface="Times New Roman" panose="02020603050405020304" pitchFamily="18" charset="0"/>
              </a:rPr>
              <a:t>AB</a:t>
            </a:r>
            <a:r>
              <a:rPr lang="en-US" sz="2000" dirty="0">
                <a:solidFill>
                  <a:srgbClr val="000000"/>
                </a:solidFill>
                <a:latin typeface="Times New Roman" panose="02020603050405020304" pitchFamily="18" charset="0"/>
              </a:rPr>
              <a:t> and </a:t>
            </a:r>
            <a:r>
              <a:rPr lang="en-US" sz="2000" i="1" dirty="0">
                <a:solidFill>
                  <a:srgbClr val="000000"/>
                </a:solidFill>
                <a:latin typeface="Times New Roman" panose="02020603050405020304" pitchFamily="18" charset="0"/>
              </a:rPr>
              <a:t>BC</a:t>
            </a:r>
            <a:r>
              <a:rPr lang="en-US" sz="2000" dirty="0">
                <a:solidFill>
                  <a:srgbClr val="000000"/>
                </a:solidFill>
                <a:latin typeface="Times New Roman" panose="02020603050405020304" pitchFamily="18" charset="0"/>
              </a:rPr>
              <a:t>.</a:t>
            </a:r>
          </a:p>
          <a:p>
            <a:r>
              <a:rPr lang="en-US" sz="2000" dirty="0">
                <a:latin typeface="Times New Roman" panose="02020603050405020304" pitchFamily="18" charset="0"/>
              </a:rPr>
              <a:t>The relationship between the primary line-to-line voltages and the secondary ideal voltage is given by</a:t>
            </a:r>
            <a:endParaRPr lang="en-US" sz="2400" dirty="0">
              <a:solidFill>
                <a:srgbClr val="000000"/>
              </a:solidFill>
              <a:effectLst/>
              <a:latin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1448442" y="3501561"/>
            <a:ext cx="6247115" cy="2297571"/>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2807613" y="1786482"/>
                <a:ext cx="3538918" cy="880626"/>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𝐴𝐵</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𝐵</m:t>
                                </m:r>
                                <m:r>
                                  <a:rPr lang="en-US" b="0" i="1" smtClean="0">
                                    <a:latin typeface="Cambria Math" panose="02040503050406030204" pitchFamily="18" charset="0"/>
                                  </a:rPr>
                                  <m:t>𝐶</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𝐶</m:t>
                                </m:r>
                                <m:r>
                                  <a:rPr lang="en-US" i="1">
                                    <a:latin typeface="Cambria Math" panose="02040503050406030204" pitchFamily="18" charset="0"/>
                                  </a:rPr>
                                  <m:t>𝐴</m:t>
                                </m:r>
                              </m:sub>
                            </m:sSub>
                          </m:e>
                        </m:eqArr>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𝑡</m:t>
                        </m:r>
                      </m:sub>
                    </m:sSub>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−1</m:t>
                              </m:r>
                            </m:e>
                            <m:e>
                              <m:r>
                                <a:rPr lang="en-US" b="0" i="1" smtClean="0">
                                  <a:latin typeface="Cambria Math" panose="02040503050406030204" pitchFamily="18" charset="0"/>
                                </a:rPr>
                                <m:t>−1</m:t>
                              </m:r>
                            </m:e>
                            <m:e>
                              <m:r>
                                <a:rPr lang="en-US" b="0" i="1" smtClean="0">
                                  <a:latin typeface="Cambria Math" panose="02040503050406030204" pitchFamily="18" charset="0"/>
                                </a:rPr>
                                <m:t>0</m:t>
                              </m:r>
                            </m:e>
                          </m:mr>
                        </m:m>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𝑡</m:t>
                                </m:r>
                              </m:e>
                              <m:sub>
                                <m:r>
                                  <a:rPr lang="en-US" b="0" i="1" smtClean="0">
                                    <a:latin typeface="Cambria Math" panose="02040503050406030204" pitchFamily="18" charset="0"/>
                                  </a:rPr>
                                  <m:t>𝑎𝑏</m:t>
                                </m:r>
                              </m:sub>
                            </m:sSub>
                          </m:e>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b="0" i="1" smtClean="0">
                                    <a:latin typeface="Cambria Math" panose="02040503050406030204" pitchFamily="18" charset="0"/>
                                  </a:rPr>
                                  <m:t>𝑏𝑐</m:t>
                                </m:r>
                              </m:sub>
                            </m:sSub>
                          </m:e>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b="0" i="1" smtClean="0">
                                    <a:latin typeface="Cambria Math" panose="02040503050406030204" pitchFamily="18" charset="0"/>
                                  </a:rPr>
                                  <m:t>𝑐𝑎</m:t>
                                </m:r>
                              </m:sub>
                            </m:sSub>
                          </m:e>
                        </m:eqArr>
                      </m:e>
                    </m:d>
                  </m:oMath>
                </a14:m>
                <a:endParaRPr lang="en-US" dirty="0">
                  <a:latin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2807613" y="1786482"/>
                <a:ext cx="3538918" cy="880626"/>
              </a:xfrm>
              <a:prstGeom prst="rect">
                <a:avLst/>
              </a:prstGeom>
              <a:blipFill>
                <a:blip r:embed="rId3"/>
                <a:stretch>
                  <a:fillRect/>
                </a:stretch>
              </a:blipFill>
            </p:spPr>
            <p:txBody>
              <a:bodyPr/>
              <a:lstStyle/>
              <a:p>
                <a:r>
                  <a:rPr lang="en-US">
                    <a:noFill/>
                  </a:rPr>
                  <a:t> </a:t>
                </a:r>
              </a:p>
            </p:txBody>
          </p:sp>
        </mc:Fallback>
      </mc:AlternateContent>
      <p:sp>
        <p:nvSpPr>
          <p:cNvPr id="10" name="TextBox 9"/>
          <p:cNvSpPr txBox="1"/>
          <p:nvPr/>
        </p:nvSpPr>
        <p:spPr>
          <a:xfrm>
            <a:off x="8184557" y="2102830"/>
            <a:ext cx="684803" cy="369332"/>
          </a:xfrm>
          <a:prstGeom prst="rect">
            <a:avLst/>
          </a:prstGeom>
          <a:noFill/>
        </p:spPr>
        <p:txBody>
          <a:bodyPr wrap="none" rtlCol="0">
            <a:spAutoFit/>
          </a:bodyPr>
          <a:lstStyle/>
          <a:p>
            <a:r>
              <a:rPr lang="en-US" dirty="0">
                <a:latin typeface="Times New Roman" panose="02020603050405020304" pitchFamily="18" charset="0"/>
              </a:rPr>
              <a:t>(151)</a:t>
            </a:r>
          </a:p>
        </p:txBody>
      </p:sp>
      <mc:AlternateContent xmlns:mc="http://schemas.openxmlformats.org/markup-compatibility/2006" xmlns:a14="http://schemas.microsoft.com/office/drawing/2010/main">
        <mc:Choice Requires="a14">
          <p:sp>
            <p:nvSpPr>
              <p:cNvPr id="11" name="Rectangle 10"/>
              <p:cNvSpPr/>
              <p:nvPr/>
            </p:nvSpPr>
            <p:spPr>
              <a:xfrm>
                <a:off x="1083708" y="3041923"/>
                <a:ext cx="2715102"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𝐴𝐵𝐶</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𝐴𝑉</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𝑡</m:t>
                            </m:r>
                          </m:e>
                          <m:sub>
                            <m:r>
                              <a:rPr lang="en-US" b="0" i="1" smtClean="0">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083708" y="3041923"/>
                <a:ext cx="2715102" cy="369332"/>
              </a:xfrm>
              <a:prstGeom prst="rect">
                <a:avLst/>
              </a:prstGeom>
              <a:blipFill>
                <a:blip r:embed="rId4"/>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4852340" y="2814136"/>
                <a:ext cx="2763898"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−1</m:t>
                                </m:r>
                              </m:e>
                              <m:e>
                                <m:r>
                                  <a:rPr lang="en-US" i="1">
                                    <a:latin typeface="Cambria Math" panose="02040503050406030204" pitchFamily="18" charset="0"/>
                                  </a:rPr>
                                  <m:t>−1</m:t>
                                </m:r>
                              </m:e>
                              <m:e>
                                <m:r>
                                  <a:rPr lang="en-US" i="1">
                                    <a:latin typeface="Cambria Math" panose="02040503050406030204" pitchFamily="18" charset="0"/>
                                  </a:rPr>
                                  <m:t>0</m:t>
                                </m:r>
                              </m:e>
                            </m:mr>
                          </m:m>
                        </m:e>
                      </m:d>
                    </m:oMath>
                  </m:oMathPara>
                </a14:m>
                <a:endParaRPr lang="en-US" dirty="0">
                  <a:latin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4852340" y="2814136"/>
                <a:ext cx="2763898" cy="824906"/>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782818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076372" cy="584775"/>
          </a:xfrm>
          <a:prstGeom prst="rect">
            <a:avLst/>
          </a:prstGeom>
        </p:spPr>
        <p:txBody>
          <a:bodyPr wrap="none">
            <a:spAutoFit/>
          </a:bodyPr>
          <a:lstStyle/>
          <a:p>
            <a:r>
              <a:rPr lang="en-US" sz="3200" dirty="0">
                <a:solidFill>
                  <a:srgbClr val="C8102E"/>
                </a:solidFill>
                <a:latin typeface="+mj-lt"/>
                <a:ea typeface="+mj-ea"/>
                <a:cs typeface="+mj-cs"/>
              </a:rPr>
              <a:t>Open Delta-Open Delta</a:t>
            </a:r>
          </a:p>
        </p:txBody>
      </p:sp>
      <p:sp>
        <p:nvSpPr>
          <p:cNvPr id="2" name="Rectangle 1"/>
          <p:cNvSpPr/>
          <p:nvPr/>
        </p:nvSpPr>
        <p:spPr>
          <a:xfrm>
            <a:off x="157654" y="673976"/>
            <a:ext cx="8986345" cy="1015663"/>
          </a:xfrm>
          <a:prstGeom prst="rect">
            <a:avLst/>
          </a:prstGeom>
        </p:spPr>
        <p:txBody>
          <a:bodyPr wrap="square">
            <a:spAutoFit/>
          </a:bodyPr>
          <a:lstStyle/>
          <a:p>
            <a:r>
              <a:rPr lang="en-US" sz="2000" dirty="0">
                <a:solidFill>
                  <a:srgbClr val="000000"/>
                </a:solidFill>
                <a:latin typeface="Times New Roman" panose="02020603050405020304" pitchFamily="18" charset="0"/>
              </a:rPr>
              <a:t>The last row of the matrix [</a:t>
            </a:r>
            <a:r>
              <a:rPr lang="en-US" sz="2000" i="1" dirty="0">
                <a:solidFill>
                  <a:srgbClr val="000000"/>
                </a:solidFill>
                <a:latin typeface="Times New Roman" panose="02020603050405020304" pitchFamily="18" charset="0"/>
              </a:rPr>
              <a:t>AV</a:t>
            </a:r>
            <a:r>
              <a:rPr lang="en-US" sz="2000" dirty="0">
                <a:solidFill>
                  <a:srgbClr val="000000"/>
                </a:solidFill>
                <a:latin typeface="Times New Roman" panose="02020603050405020304" pitchFamily="18" charset="0"/>
              </a:rPr>
              <a:t>] is the result that the sum of the line-to-line voltages must be equal to zero.</a:t>
            </a:r>
          </a:p>
          <a:p>
            <a:r>
              <a:rPr lang="en-US" sz="2000" dirty="0">
                <a:solidFill>
                  <a:srgbClr val="000000"/>
                </a:solidFill>
                <a:latin typeface="Times New Roman" panose="02020603050405020304" pitchFamily="18" charset="0"/>
              </a:rPr>
              <a:t>The relationship between the secondary and primary line currents is</a:t>
            </a:r>
          </a:p>
        </p:txBody>
      </p:sp>
      <mc:AlternateContent xmlns:mc="http://schemas.openxmlformats.org/markup-compatibility/2006" xmlns:a14="http://schemas.microsoft.com/office/drawing/2010/main">
        <mc:Choice Requires="a14">
          <p:sp>
            <p:nvSpPr>
              <p:cNvPr id="13" name="Rectangle 12"/>
              <p:cNvSpPr/>
              <p:nvPr/>
            </p:nvSpPr>
            <p:spPr>
              <a:xfrm>
                <a:off x="2819400" y="1752600"/>
                <a:ext cx="3274935" cy="880626"/>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𝑎</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𝑏</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𝑐</m:t>
                                </m:r>
                              </m:sub>
                            </m:sSub>
                          </m:e>
                        </m:eqArr>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0</m:t>
                              </m:r>
                            </m:e>
                          </m:m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1</m:t>
                              </m:r>
                            </m:e>
                          </m:mr>
                        </m:m>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smtClean="0">
                                    <a:latin typeface="Cambria Math" panose="02040503050406030204" pitchFamily="18" charset="0"/>
                                  </a:rPr>
                                  <m:t>𝐼</m:t>
                                </m:r>
                              </m:e>
                              <m:sub>
                                <m:r>
                                  <a:rPr lang="en-US" b="0" i="1" smtClean="0">
                                    <a:latin typeface="Cambria Math" panose="02040503050406030204" pitchFamily="18" charset="0"/>
                                  </a:rPr>
                                  <m:t>𝐴</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𝐵</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𝐶</m:t>
                                </m:r>
                              </m:sub>
                            </m:sSub>
                          </m:e>
                        </m:eqArr>
                      </m:e>
                    </m:d>
                  </m:oMath>
                </a14:m>
                <a:endParaRPr lang="en-US" dirty="0">
                  <a:latin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2819400" y="1752600"/>
                <a:ext cx="3274935" cy="880626"/>
              </a:xfrm>
              <a:prstGeom prst="rect">
                <a:avLst/>
              </a:prstGeom>
              <a:blipFill>
                <a:blip r:embed="rId2"/>
                <a:stretch>
                  <a:fillRect/>
                </a:stretch>
              </a:blipFill>
            </p:spPr>
            <p:txBody>
              <a:bodyPr/>
              <a:lstStyle/>
              <a:p>
                <a:r>
                  <a:rPr lang="en-US">
                    <a:noFill/>
                  </a:rPr>
                  <a:t> </a:t>
                </a:r>
              </a:p>
            </p:txBody>
          </p:sp>
        </mc:Fallback>
      </mc:AlternateContent>
      <p:sp>
        <p:nvSpPr>
          <p:cNvPr id="14" name="TextBox 13"/>
          <p:cNvSpPr txBox="1"/>
          <p:nvPr/>
        </p:nvSpPr>
        <p:spPr>
          <a:xfrm>
            <a:off x="8153400" y="2008247"/>
            <a:ext cx="684803" cy="369332"/>
          </a:xfrm>
          <a:prstGeom prst="rect">
            <a:avLst/>
          </a:prstGeom>
          <a:noFill/>
        </p:spPr>
        <p:txBody>
          <a:bodyPr wrap="none" rtlCol="0">
            <a:spAutoFit/>
          </a:bodyPr>
          <a:lstStyle/>
          <a:p>
            <a:r>
              <a:rPr lang="en-US" dirty="0">
                <a:latin typeface="Times New Roman" panose="02020603050405020304" pitchFamily="18" charset="0"/>
              </a:rPr>
              <a:t>(152)</a:t>
            </a:r>
          </a:p>
        </p:txBody>
      </p:sp>
      <mc:AlternateContent xmlns:mc="http://schemas.openxmlformats.org/markup-compatibility/2006" xmlns:a14="http://schemas.microsoft.com/office/drawing/2010/main">
        <mc:Choice Requires="a14">
          <p:sp>
            <p:nvSpPr>
              <p:cNvPr id="15" name="Rectangle 14"/>
              <p:cNvSpPr/>
              <p:nvPr/>
            </p:nvSpPr>
            <p:spPr>
              <a:xfrm>
                <a:off x="1287341" y="2975806"/>
                <a:ext cx="2159181"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smtClean="0">
                                <a:latin typeface="Cambria Math" panose="02040503050406030204" pitchFamily="18" charset="0"/>
                              </a:rPr>
                              <m:t>𝐼</m:t>
                            </m:r>
                          </m:e>
                          <m:sub>
                            <m:r>
                              <a:rPr lang="en-US" b="0" i="1" smtClean="0">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𝐴𝐼</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smtClean="0">
                                <a:latin typeface="Cambria Math" panose="02040503050406030204" pitchFamily="18" charset="0"/>
                              </a:rPr>
                              <m:t>𝐼</m:t>
                            </m:r>
                          </m:e>
                          <m:sub>
                            <m:r>
                              <a:rPr lang="en-US" b="0" i="1" smtClean="0">
                                <a:latin typeface="Cambria Math" panose="02040503050406030204" pitchFamily="18" charset="0"/>
                              </a:rPr>
                              <m:t>𝐴𝐵𝐶</m:t>
                            </m:r>
                          </m:sub>
                        </m:sSub>
                      </m:e>
                    </m:d>
                  </m:oMath>
                </a14:m>
                <a:endParaRPr lang="en-US" dirty="0">
                  <a:latin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287341" y="2975806"/>
                <a:ext cx="2159181" cy="369332"/>
              </a:xfrm>
              <a:prstGeom prst="rect">
                <a:avLst/>
              </a:prstGeom>
              <a:blipFill>
                <a:blip r:embed="rId3"/>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4746323" y="2692627"/>
                <a:ext cx="2707793"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i="1">
                              <a:latin typeface="Cambria Math" panose="02040503050406030204" pitchFamily="18" charset="0"/>
                            </a:rPr>
                            <m:t>𝐴</m:t>
                          </m:r>
                          <m:r>
                            <a:rPr lang="en-US" b="0" i="1" smtClean="0">
                              <a:latin typeface="Cambria Math" panose="02040503050406030204" pitchFamily="18" charset="0"/>
                            </a:rPr>
                            <m:t>𝐼</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−1</m:t>
                                </m:r>
                              </m:e>
                            </m:mr>
                            <m:mr>
                              <m:e>
                                <m: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1</m:t>
                                </m:r>
                              </m:e>
                            </m:mr>
                          </m:m>
                        </m:e>
                      </m:d>
                    </m:oMath>
                  </m:oMathPara>
                </a14:m>
                <a:endParaRPr lang="en-US" dirty="0">
                  <a:latin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4746323" y="2692627"/>
                <a:ext cx="2707793" cy="824906"/>
              </a:xfrm>
              <a:prstGeom prst="rect">
                <a:avLst/>
              </a:prstGeom>
              <a:blipFill>
                <a:blip r:embed="rId4"/>
                <a:stretch>
                  <a:fillRect/>
                </a:stretch>
              </a:blipFill>
            </p:spPr>
            <p:txBody>
              <a:bodyPr/>
              <a:lstStyle/>
              <a:p>
                <a:r>
                  <a:rPr lang="en-US">
                    <a:noFill/>
                  </a:rPr>
                  <a:t> </a:t>
                </a:r>
              </a:p>
            </p:txBody>
          </p:sp>
        </mc:Fallback>
      </mc:AlternateContent>
      <p:sp>
        <p:nvSpPr>
          <p:cNvPr id="7" name="Rectangle 6"/>
          <p:cNvSpPr/>
          <p:nvPr/>
        </p:nvSpPr>
        <p:spPr>
          <a:xfrm>
            <a:off x="152400" y="3477143"/>
            <a:ext cx="8915400" cy="400110"/>
          </a:xfrm>
          <a:prstGeom prst="rect">
            <a:avLst/>
          </a:prstGeom>
        </p:spPr>
        <p:txBody>
          <a:bodyPr wrap="square">
            <a:spAutoFit/>
          </a:bodyPr>
          <a:lstStyle/>
          <a:p>
            <a:r>
              <a:rPr lang="en-US" sz="2000" dirty="0">
                <a:solidFill>
                  <a:srgbClr val="000000"/>
                </a:solidFill>
                <a:latin typeface="Times New Roman" panose="02020603050405020304" pitchFamily="18" charset="0"/>
              </a:rPr>
              <a:t>The primary line currents as a function of the secondary line currents are given by</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1" name="Rectangle 20"/>
              <p:cNvSpPr/>
              <p:nvPr/>
            </p:nvSpPr>
            <p:spPr>
              <a:xfrm>
                <a:off x="2819400" y="4231697"/>
                <a:ext cx="3226204" cy="880626"/>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𝐴</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𝐵</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𝐶</m:t>
                                </m:r>
                              </m:sub>
                            </m:sSub>
                          </m:e>
                        </m:eqArr>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r>
                      <a:rPr lang="en-US" i="1">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0</m:t>
                              </m:r>
                            </m:e>
                          </m:m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1</m:t>
                              </m:r>
                            </m:e>
                          </m:mr>
                        </m:m>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𝑏</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𝑐</m:t>
                                </m:r>
                              </m:sub>
                            </m:sSub>
                          </m:e>
                        </m:eqArr>
                      </m:e>
                    </m:d>
                  </m:oMath>
                </a14:m>
                <a:endParaRPr lang="en-US" dirty="0">
                  <a:latin typeface="Times New Roman" panose="020206030504050203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2819400" y="4231697"/>
                <a:ext cx="3226204" cy="880626"/>
              </a:xfrm>
              <a:prstGeom prst="rect">
                <a:avLst/>
              </a:prstGeom>
              <a:blipFill>
                <a:blip r:embed="rId5"/>
                <a:stretch>
                  <a:fillRect/>
                </a:stretch>
              </a:blipFill>
            </p:spPr>
            <p:txBody>
              <a:bodyPr/>
              <a:lstStyle/>
              <a:p>
                <a:r>
                  <a:rPr lang="en-US">
                    <a:noFill/>
                  </a:rPr>
                  <a:t> </a:t>
                </a:r>
              </a:p>
            </p:txBody>
          </p:sp>
        </mc:Fallback>
      </mc:AlternateContent>
      <p:sp>
        <p:nvSpPr>
          <p:cNvPr id="22" name="TextBox 21"/>
          <p:cNvSpPr txBox="1"/>
          <p:nvPr/>
        </p:nvSpPr>
        <p:spPr>
          <a:xfrm>
            <a:off x="8153400" y="4487344"/>
            <a:ext cx="684803" cy="369332"/>
          </a:xfrm>
          <a:prstGeom prst="rect">
            <a:avLst/>
          </a:prstGeom>
          <a:noFill/>
        </p:spPr>
        <p:txBody>
          <a:bodyPr wrap="none" rtlCol="0">
            <a:spAutoFit/>
          </a:bodyPr>
          <a:lstStyle/>
          <a:p>
            <a:r>
              <a:rPr lang="en-US" dirty="0">
                <a:latin typeface="Times New Roman" panose="02020603050405020304" pitchFamily="18" charset="0"/>
              </a:rPr>
              <a:t>(153)</a:t>
            </a:r>
          </a:p>
        </p:txBody>
      </p:sp>
      <mc:AlternateContent xmlns:mc="http://schemas.openxmlformats.org/markup-compatibility/2006" xmlns:a14="http://schemas.microsoft.com/office/drawing/2010/main">
        <mc:Choice Requires="a14">
          <p:sp>
            <p:nvSpPr>
              <p:cNvPr id="23" name="Rectangle 22"/>
              <p:cNvSpPr/>
              <p:nvPr/>
            </p:nvSpPr>
            <p:spPr>
              <a:xfrm>
                <a:off x="1287341" y="5454903"/>
                <a:ext cx="2138662"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𝐴𝐵𝐶</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1287341" y="5454903"/>
                <a:ext cx="2138662" cy="369332"/>
              </a:xfrm>
              <a:prstGeom prst="rect">
                <a:avLst/>
              </a:prstGeom>
              <a:blipFill>
                <a:blip r:embed="rId6"/>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4746323" y="5171724"/>
                <a:ext cx="2707793"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𝑡</m:t>
                              </m:r>
                            </m:sub>
                          </m:sSub>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−1</m:t>
                                </m:r>
                              </m:e>
                            </m:mr>
                            <m:mr>
                              <m:e>
                                <m: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1</m:t>
                                </m:r>
                              </m:e>
                            </m:mr>
                          </m:m>
                        </m:e>
                      </m:d>
                    </m:oMath>
                  </m:oMathPara>
                </a14:m>
                <a:endParaRPr lang="en-US" dirty="0">
                  <a:latin typeface="Times New Roman" panose="02020603050405020304" pitchFamily="18"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4746323" y="5171724"/>
                <a:ext cx="2707793" cy="824906"/>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89927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595309" cy="584775"/>
          </a:xfrm>
          <a:prstGeom prst="rect">
            <a:avLst/>
          </a:prstGeom>
        </p:spPr>
        <p:txBody>
          <a:bodyPr wrap="none">
            <a:spAutoFit/>
          </a:bodyPr>
          <a:lstStyle/>
          <a:p>
            <a:pPr>
              <a:spcBef>
                <a:spcPct val="0"/>
              </a:spcBef>
            </a:pPr>
            <a:r>
              <a:rPr lang="en-US" sz="3200" dirty="0">
                <a:solidFill>
                  <a:srgbClr val="C8102E"/>
                </a:solidFill>
                <a:latin typeface="+mj-lt"/>
                <a:ea typeface="+mj-ea"/>
                <a:cs typeface="+mj-cs"/>
              </a:rPr>
              <a:t>Voltages</a:t>
            </a:r>
          </a:p>
        </p:txBody>
      </p:sp>
      <p:sp>
        <p:nvSpPr>
          <p:cNvPr id="2" name="Rectangle 1"/>
          <p:cNvSpPr/>
          <p:nvPr/>
        </p:nvSpPr>
        <p:spPr>
          <a:xfrm>
            <a:off x="152400" y="647700"/>
            <a:ext cx="8915400" cy="2031325"/>
          </a:xfrm>
          <a:prstGeom prst="rect">
            <a:avLst/>
          </a:prstGeom>
        </p:spPr>
        <p:txBody>
          <a:bodyPr wrap="square">
            <a:spAutoFit/>
          </a:bodyPr>
          <a:lstStyle/>
          <a:p>
            <a:pPr algn="just"/>
            <a:r>
              <a:rPr lang="en-US" dirty="0">
                <a:latin typeface="Times New Roman" panose="02020603050405020304" pitchFamily="18" charset="0"/>
              </a:rPr>
              <a:t>The positive sequence phasor diagrams of the voltages in Fig.2 show the relationships between the various positive sequence voltages. Care must be taken to observe the polarity marks on the individual transformer windings. In order to simplify the notation, it is necessary to label the “ideal” voltages with voltage polarity markings as shown in Fig.2. Observing the polarity markings of the transformer windings, the voltage </a:t>
            </a:r>
            <a:r>
              <a:rPr lang="en-US" i="1" dirty="0" err="1">
                <a:latin typeface="Times New Roman" panose="02020603050405020304" pitchFamily="18" charset="0"/>
              </a:rPr>
              <a:t>Vt</a:t>
            </a:r>
            <a:r>
              <a:rPr lang="en-US" i="1" baseline="-25000" dirty="0" err="1">
                <a:latin typeface="Times New Roman" panose="02020603050405020304" pitchFamily="18" charset="0"/>
              </a:rPr>
              <a:t>a</a:t>
            </a:r>
            <a:r>
              <a:rPr lang="en-US" dirty="0">
                <a:latin typeface="Times New Roman" panose="02020603050405020304" pitchFamily="18" charset="0"/>
              </a:rPr>
              <a:t> will be 180° out of phase with the voltage </a:t>
            </a:r>
            <a:r>
              <a:rPr lang="en-US" i="1" dirty="0">
                <a:latin typeface="Times New Roman" panose="02020603050405020304" pitchFamily="18" charset="0"/>
              </a:rPr>
              <a:t>V</a:t>
            </a:r>
            <a:r>
              <a:rPr lang="en-US" i="1" baseline="-25000" dirty="0">
                <a:latin typeface="Times New Roman" panose="02020603050405020304" pitchFamily="18" charset="0"/>
              </a:rPr>
              <a:t>CA</a:t>
            </a:r>
            <a:r>
              <a:rPr lang="en-US" dirty="0">
                <a:latin typeface="Times New Roman" panose="02020603050405020304" pitchFamily="18" charset="0"/>
              </a:rPr>
              <a:t> and the voltage </a:t>
            </a:r>
            <a:r>
              <a:rPr lang="en-US" i="1" dirty="0" err="1">
                <a:latin typeface="Times New Roman" panose="02020603050405020304" pitchFamily="18" charset="0"/>
              </a:rPr>
              <a:t>Vt</a:t>
            </a:r>
            <a:r>
              <a:rPr lang="en-US" i="1" baseline="-25000" dirty="0" err="1">
                <a:latin typeface="Times New Roman" panose="02020603050405020304" pitchFamily="18" charset="0"/>
              </a:rPr>
              <a:t>b</a:t>
            </a:r>
            <a:r>
              <a:rPr lang="en-US" dirty="0">
                <a:latin typeface="Times New Roman" panose="02020603050405020304" pitchFamily="18" charset="0"/>
              </a:rPr>
              <a:t> will be 180° out of phase with the voltage </a:t>
            </a:r>
            <a:r>
              <a:rPr lang="en-US" i="1" dirty="0">
                <a:latin typeface="Times New Roman" panose="02020603050405020304" pitchFamily="18" charset="0"/>
              </a:rPr>
              <a:t>V</a:t>
            </a:r>
            <a:r>
              <a:rPr lang="en-US" i="1" baseline="-25000" dirty="0">
                <a:latin typeface="Times New Roman" panose="02020603050405020304" pitchFamily="18" charset="0"/>
              </a:rPr>
              <a:t>AB</a:t>
            </a:r>
            <a:r>
              <a:rPr lang="en-US" dirty="0">
                <a:latin typeface="Times New Roman" panose="02020603050405020304" pitchFamily="18" charset="0"/>
              </a:rPr>
              <a:t>. Kirchhoff's voltage law (KVL) gives the line-to-line voltage between phases </a:t>
            </a:r>
            <a:r>
              <a:rPr lang="en-US" i="1" dirty="0">
                <a:latin typeface="Times New Roman" panose="02020603050405020304" pitchFamily="18" charset="0"/>
              </a:rPr>
              <a:t>a</a:t>
            </a:r>
            <a:r>
              <a:rPr lang="en-US" dirty="0">
                <a:latin typeface="Times New Roman" panose="02020603050405020304" pitchFamily="18" charset="0"/>
              </a:rPr>
              <a:t> and </a:t>
            </a:r>
            <a:r>
              <a:rPr lang="en-US" i="1" dirty="0">
                <a:latin typeface="Times New Roman" panose="02020603050405020304" pitchFamily="18" charset="0"/>
              </a:rPr>
              <a:t>b</a:t>
            </a:r>
            <a:r>
              <a:rPr lang="en-US" dirty="0">
                <a:latin typeface="Times New Roman" panose="02020603050405020304" pitchFamily="18" charset="0"/>
              </a:rPr>
              <a:t> as</a:t>
            </a:r>
          </a:p>
        </p:txBody>
      </p:sp>
      <p:sp>
        <p:nvSpPr>
          <p:cNvPr id="12" name="TextBox 11"/>
          <p:cNvSpPr txBox="1"/>
          <p:nvPr/>
        </p:nvSpPr>
        <p:spPr>
          <a:xfrm>
            <a:off x="1730452" y="5765213"/>
            <a:ext cx="5881665" cy="369332"/>
          </a:xfrm>
          <a:prstGeom prst="rect">
            <a:avLst/>
          </a:prstGeom>
          <a:noFill/>
        </p:spPr>
        <p:txBody>
          <a:bodyPr wrap="square" rtlCol="0">
            <a:spAutoFit/>
          </a:bodyPr>
          <a:lstStyle/>
          <a:p>
            <a:pPr algn="ctr"/>
            <a:r>
              <a:rPr lang="en-US" dirty="0">
                <a:latin typeface="Times New Roman" panose="02020603050405020304" pitchFamily="18" charset="0"/>
              </a:rPr>
              <a:t>Fig.2 Standard delta-grounded wye connection with voltage</a:t>
            </a:r>
          </a:p>
        </p:txBody>
      </p:sp>
      <p:pic>
        <p:nvPicPr>
          <p:cNvPr id="5" name="Picture 4"/>
          <p:cNvPicPr>
            <a:picLocks noChangeAspect="1"/>
          </p:cNvPicPr>
          <p:nvPr/>
        </p:nvPicPr>
        <p:blipFill>
          <a:blip r:embed="rId2"/>
          <a:stretch>
            <a:fillRect/>
          </a:stretch>
        </p:blipFill>
        <p:spPr>
          <a:xfrm>
            <a:off x="2464919" y="3488773"/>
            <a:ext cx="4290362" cy="2250682"/>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3657600" y="2800830"/>
                <a:ext cx="166340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𝑎𝑏</m:t>
                          </m:r>
                        </m:sub>
                      </m:sSub>
                      <m:r>
                        <a:rPr lang="en-US" b="0" i="0"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𝑉𝑡</m:t>
                          </m:r>
                        </m:e>
                        <m:sub>
                          <m:r>
                            <a:rPr lang="en-US" b="0" i="1" smtClean="0">
                              <a:latin typeface="Cambria Math" panose="02040503050406030204" pitchFamily="18" charset="0"/>
                            </a:rPr>
                            <m:t>𝑎</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𝑉𝑡</m:t>
                          </m:r>
                        </m:e>
                        <m:sub>
                          <m:r>
                            <a:rPr lang="en-US" b="0" i="1" smtClean="0">
                              <a:latin typeface="Cambria Math" panose="02040503050406030204" pitchFamily="18" charset="0"/>
                            </a:rPr>
                            <m:t>𝑏</m:t>
                          </m:r>
                        </m:sub>
                      </m:sSub>
                    </m:oMath>
                  </m:oMathPara>
                </a14:m>
                <a:endParaRPr lang="en-US" dirty="0">
                  <a:latin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657600" y="2800830"/>
                <a:ext cx="1663404" cy="276999"/>
              </a:xfrm>
              <a:prstGeom prst="rect">
                <a:avLst/>
              </a:prstGeom>
              <a:blipFill>
                <a:blip r:embed="rId3"/>
                <a:stretch>
                  <a:fillRect l="-2564" r="-1099" b="-17391"/>
                </a:stretch>
              </a:blipFill>
            </p:spPr>
            <p:txBody>
              <a:bodyPr/>
              <a:lstStyle/>
              <a:p>
                <a:r>
                  <a:rPr lang="en-US">
                    <a:noFill/>
                  </a:rPr>
                  <a:t> </a:t>
                </a:r>
              </a:p>
            </p:txBody>
          </p:sp>
        </mc:Fallback>
      </mc:AlternateContent>
      <p:sp>
        <p:nvSpPr>
          <p:cNvPr id="8" name="TextBox 7"/>
          <p:cNvSpPr txBox="1"/>
          <p:nvPr/>
        </p:nvSpPr>
        <p:spPr>
          <a:xfrm>
            <a:off x="7612117" y="2754663"/>
            <a:ext cx="453970" cy="369332"/>
          </a:xfrm>
          <a:prstGeom prst="rect">
            <a:avLst/>
          </a:prstGeom>
          <a:noFill/>
        </p:spPr>
        <p:txBody>
          <a:bodyPr wrap="none" rtlCol="0">
            <a:spAutoFit/>
          </a:bodyPr>
          <a:lstStyle/>
          <a:p>
            <a:r>
              <a:rPr lang="en-US" dirty="0">
                <a:latin typeface="Times New Roman" panose="02020603050405020304" pitchFamily="18" charset="0"/>
              </a:rPr>
              <a:t>(8)</a:t>
            </a:r>
          </a:p>
        </p:txBody>
      </p:sp>
      <p:sp>
        <p:nvSpPr>
          <p:cNvPr id="6" name="Rectangle 5"/>
          <p:cNvSpPr/>
          <p:nvPr/>
        </p:nvSpPr>
        <p:spPr>
          <a:xfrm>
            <a:off x="149772" y="3175679"/>
            <a:ext cx="8877300" cy="369332"/>
          </a:xfrm>
          <a:prstGeom prst="rect">
            <a:avLst/>
          </a:prstGeom>
        </p:spPr>
        <p:txBody>
          <a:bodyPr wrap="square">
            <a:spAutoFit/>
          </a:bodyPr>
          <a:lstStyle/>
          <a:p>
            <a:r>
              <a:rPr lang="en-US" dirty="0">
                <a:solidFill>
                  <a:srgbClr val="000000"/>
                </a:solidFill>
                <a:latin typeface="Times New Roman" panose="02020603050405020304" pitchFamily="18" charset="0"/>
              </a:rPr>
              <a:t>The phasors of the positive sequence voltages of Equation (8) are shown in Fig.2.</a:t>
            </a:r>
            <a:endParaRPr lang="en-US"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14056138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076372" cy="584775"/>
          </a:xfrm>
          <a:prstGeom prst="rect">
            <a:avLst/>
          </a:prstGeom>
        </p:spPr>
        <p:txBody>
          <a:bodyPr wrap="none">
            <a:spAutoFit/>
          </a:bodyPr>
          <a:lstStyle/>
          <a:p>
            <a:r>
              <a:rPr lang="en-US" sz="3200" dirty="0">
                <a:solidFill>
                  <a:srgbClr val="C8102E"/>
                </a:solidFill>
                <a:latin typeface="+mj-lt"/>
                <a:ea typeface="+mj-ea"/>
                <a:cs typeface="+mj-cs"/>
              </a:rPr>
              <a:t>Open Delta-Open Delta</a:t>
            </a:r>
          </a:p>
        </p:txBody>
      </p:sp>
      <p:sp>
        <p:nvSpPr>
          <p:cNvPr id="5" name="Rectangle 4"/>
          <p:cNvSpPr/>
          <p:nvPr/>
        </p:nvSpPr>
        <p:spPr>
          <a:xfrm>
            <a:off x="152400" y="647700"/>
            <a:ext cx="9006248" cy="400110"/>
          </a:xfrm>
          <a:prstGeom prst="rect">
            <a:avLst/>
          </a:prstGeom>
        </p:spPr>
        <p:txBody>
          <a:bodyPr wrap="square">
            <a:spAutoFit/>
          </a:bodyPr>
          <a:lstStyle/>
          <a:p>
            <a:r>
              <a:rPr lang="en-US" sz="2000" dirty="0">
                <a:solidFill>
                  <a:srgbClr val="000000"/>
                </a:solidFill>
                <a:latin typeface="Times New Roman" panose="02020603050405020304" pitchFamily="18" charset="0"/>
              </a:rPr>
              <a:t>The ideal secondary voltages are given by</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3450707" y="1074086"/>
                <a:ext cx="240963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𝑉𝑡</m:t>
                          </m:r>
                        </m:e>
                        <m:sub>
                          <m:r>
                            <a:rPr lang="en-US" b="0" i="1" smtClean="0">
                              <a:latin typeface="Cambria Math" panose="02040503050406030204" pitchFamily="18" charset="0"/>
                            </a:rPr>
                            <m:t>𝑎𝑏</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𝑎𝑏</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𝑍𝑡</m:t>
                          </m:r>
                        </m:e>
                        <m:sub>
                          <m:r>
                            <a:rPr lang="en-US" b="0" i="1" smtClean="0">
                              <a:latin typeface="Cambria Math" panose="02040503050406030204" pitchFamily="18" charset="0"/>
                            </a:rPr>
                            <m:t>𝑎𝑏</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𝐼</m:t>
                          </m:r>
                        </m:e>
                        <m:sub>
                          <m:r>
                            <a:rPr lang="en-US" b="0" i="1" smtClean="0">
                              <a:latin typeface="Cambria Math" panose="02040503050406030204" pitchFamily="18" charset="0"/>
                            </a:rPr>
                            <m:t>𝑎</m:t>
                          </m:r>
                        </m:sub>
                      </m:sSub>
                    </m:oMath>
                  </m:oMathPara>
                </a14:m>
                <a:endParaRPr lang="en-US" dirty="0">
                  <a:latin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450707" y="1074086"/>
                <a:ext cx="2409634" cy="369332"/>
              </a:xfrm>
              <a:prstGeom prst="rect">
                <a:avLst/>
              </a:prstGeom>
              <a:blipFill>
                <a:blip r:embed="rId2"/>
                <a:stretch>
                  <a:fillRect b="-1639"/>
                </a:stretch>
              </a:blipFill>
            </p:spPr>
            <p:txBody>
              <a:bodyPr/>
              <a:lstStyle/>
              <a:p>
                <a:r>
                  <a:rPr lang="en-US">
                    <a:noFill/>
                  </a:rPr>
                  <a:t> </a:t>
                </a:r>
              </a:p>
            </p:txBody>
          </p:sp>
        </mc:Fallback>
      </mc:AlternateContent>
      <p:sp>
        <p:nvSpPr>
          <p:cNvPr id="17" name="TextBox 16"/>
          <p:cNvSpPr txBox="1"/>
          <p:nvPr/>
        </p:nvSpPr>
        <p:spPr>
          <a:xfrm>
            <a:off x="8348406" y="1074086"/>
            <a:ext cx="684803" cy="369332"/>
          </a:xfrm>
          <a:prstGeom prst="rect">
            <a:avLst/>
          </a:prstGeom>
          <a:noFill/>
        </p:spPr>
        <p:txBody>
          <a:bodyPr wrap="none" rtlCol="0">
            <a:spAutoFit/>
          </a:bodyPr>
          <a:lstStyle/>
          <a:p>
            <a:r>
              <a:rPr lang="en-US" dirty="0">
                <a:latin typeface="Times New Roman" panose="02020603050405020304" pitchFamily="18" charset="0"/>
              </a:rPr>
              <a:t>(154)</a:t>
            </a:r>
          </a:p>
        </p:txBody>
      </p:sp>
      <mc:AlternateContent xmlns:mc="http://schemas.openxmlformats.org/markup-compatibility/2006" xmlns:a14="http://schemas.microsoft.com/office/drawing/2010/main">
        <mc:Choice Requires="a14">
          <p:sp>
            <p:nvSpPr>
              <p:cNvPr id="18" name="Rectangle 17"/>
              <p:cNvSpPr/>
              <p:nvPr/>
            </p:nvSpPr>
            <p:spPr>
              <a:xfrm>
                <a:off x="3450707" y="1571030"/>
                <a:ext cx="23496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𝑉𝑡</m:t>
                          </m:r>
                        </m:e>
                        <m:sub>
                          <m:r>
                            <a:rPr lang="en-US" b="0" i="1" smtClean="0">
                              <a:latin typeface="Cambria Math" panose="02040503050406030204" pitchFamily="18" charset="0"/>
                            </a:rPr>
                            <m:t>𝑏𝑐</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𝑏𝑐</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𝑍𝑡</m:t>
                          </m:r>
                        </m:e>
                        <m:sub>
                          <m:r>
                            <a:rPr lang="en-US" b="0" i="1" smtClean="0">
                              <a:latin typeface="Cambria Math" panose="02040503050406030204" pitchFamily="18" charset="0"/>
                            </a:rPr>
                            <m:t>𝑏𝑐</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𝐼</m:t>
                          </m:r>
                        </m:e>
                        <m:sub>
                          <m:r>
                            <a:rPr lang="en-US" b="0" i="1" smtClean="0">
                              <a:latin typeface="Cambria Math" panose="02040503050406030204" pitchFamily="18" charset="0"/>
                            </a:rPr>
                            <m:t>𝑐</m:t>
                          </m:r>
                        </m:sub>
                      </m:sSub>
                    </m:oMath>
                  </m:oMathPara>
                </a14:m>
                <a:endParaRPr lang="en-US" dirty="0">
                  <a:latin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3450707" y="1571030"/>
                <a:ext cx="2349618" cy="369332"/>
              </a:xfrm>
              <a:prstGeom prst="rect">
                <a:avLst/>
              </a:prstGeom>
              <a:blipFill>
                <a:blip r:embed="rId3"/>
                <a:stretch>
                  <a:fillRect b="-1667"/>
                </a:stretch>
              </a:blipFill>
            </p:spPr>
            <p:txBody>
              <a:bodyPr/>
              <a:lstStyle/>
              <a:p>
                <a:r>
                  <a:rPr lang="en-US">
                    <a:noFill/>
                  </a:rPr>
                  <a:t> </a:t>
                </a:r>
              </a:p>
            </p:txBody>
          </p:sp>
        </mc:Fallback>
      </mc:AlternateContent>
      <p:sp>
        <p:nvSpPr>
          <p:cNvPr id="8" name="Rectangle 7"/>
          <p:cNvSpPr/>
          <p:nvPr/>
        </p:nvSpPr>
        <p:spPr>
          <a:xfrm>
            <a:off x="152400" y="1998798"/>
            <a:ext cx="8915400" cy="707886"/>
          </a:xfrm>
          <a:prstGeom prst="rect">
            <a:avLst/>
          </a:prstGeom>
        </p:spPr>
        <p:txBody>
          <a:bodyPr wrap="square">
            <a:spAutoFit/>
          </a:bodyPr>
          <a:lstStyle/>
          <a:p>
            <a:r>
              <a:rPr lang="en-US" sz="2000" dirty="0">
                <a:solidFill>
                  <a:srgbClr val="000000"/>
                </a:solidFill>
                <a:latin typeface="Times New Roman" panose="02020603050405020304" pitchFamily="18" charset="0"/>
              </a:rPr>
              <a:t>The primary line-to-line voltages as a function of the secondary line-to-line voltages are given by</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Rectangle 18"/>
              <p:cNvSpPr/>
              <p:nvPr/>
            </p:nvSpPr>
            <p:spPr>
              <a:xfrm>
                <a:off x="2489770" y="2534088"/>
                <a:ext cx="422064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𝐴𝐵</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i="1">
                                  <a:latin typeface="Cambria Math" panose="02040503050406030204" pitchFamily="18" charset="0"/>
                                </a:rPr>
                                <m:t>𝑎𝑏</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𝑉</m:t>
                          </m:r>
                        </m:e>
                        <m:sub>
                          <m:r>
                            <a:rPr lang="en-US" b="0" i="1" smtClean="0">
                              <a:latin typeface="Cambria Math" panose="02040503050406030204" pitchFamily="18" charset="0"/>
                            </a:rPr>
                            <m:t>𝑎𝑏</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𝑍𝑡</m:t>
                          </m:r>
                        </m:e>
                        <m:sub>
                          <m:r>
                            <a:rPr lang="en-US" b="0" i="1" smtClean="0">
                              <a:latin typeface="Cambria Math" panose="02040503050406030204" pitchFamily="18" charset="0"/>
                            </a:rPr>
                            <m:t>𝑎𝑏</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𝐼</m:t>
                          </m:r>
                        </m:e>
                        <m:sub>
                          <m:r>
                            <a:rPr lang="en-US" b="0" i="1" smtClean="0">
                              <a:latin typeface="Cambria Math" panose="02040503050406030204" pitchFamily="18" charset="0"/>
                            </a:rPr>
                            <m:t>𝑎</m:t>
                          </m:r>
                        </m:sub>
                      </m:sSub>
                    </m:oMath>
                  </m:oMathPara>
                </a14:m>
                <a:endParaRPr lang="en-US" dirty="0">
                  <a:latin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2489770" y="2534088"/>
                <a:ext cx="4220643" cy="369332"/>
              </a:xfrm>
              <a:prstGeom prst="rect">
                <a:avLst/>
              </a:prstGeom>
              <a:blipFill>
                <a:blip r:embed="rId4"/>
                <a:stretch>
                  <a:fillRect b="-1667"/>
                </a:stretch>
              </a:blipFill>
            </p:spPr>
            <p:txBody>
              <a:bodyPr/>
              <a:lstStyle/>
              <a:p>
                <a:r>
                  <a:rPr lang="en-US">
                    <a:noFill/>
                  </a:rPr>
                  <a:t> </a:t>
                </a:r>
              </a:p>
            </p:txBody>
          </p:sp>
        </mc:Fallback>
      </mc:AlternateContent>
      <p:sp>
        <p:nvSpPr>
          <p:cNvPr id="20" name="TextBox 19"/>
          <p:cNvSpPr txBox="1"/>
          <p:nvPr/>
        </p:nvSpPr>
        <p:spPr>
          <a:xfrm>
            <a:off x="8385192" y="2639607"/>
            <a:ext cx="684803" cy="369332"/>
          </a:xfrm>
          <a:prstGeom prst="rect">
            <a:avLst/>
          </a:prstGeom>
          <a:noFill/>
        </p:spPr>
        <p:txBody>
          <a:bodyPr wrap="none" rtlCol="0">
            <a:spAutoFit/>
          </a:bodyPr>
          <a:lstStyle/>
          <a:p>
            <a:r>
              <a:rPr lang="en-US" dirty="0">
                <a:latin typeface="Times New Roman" panose="02020603050405020304" pitchFamily="18" charset="0"/>
              </a:rPr>
              <a:t>(155)</a:t>
            </a:r>
          </a:p>
        </p:txBody>
      </p:sp>
      <mc:AlternateContent xmlns:mc="http://schemas.openxmlformats.org/markup-compatibility/2006" xmlns:a14="http://schemas.microsoft.com/office/drawing/2010/main">
        <mc:Choice Requires="a14">
          <p:sp>
            <p:nvSpPr>
              <p:cNvPr id="24" name="Rectangle 23"/>
              <p:cNvSpPr/>
              <p:nvPr/>
            </p:nvSpPr>
            <p:spPr>
              <a:xfrm>
                <a:off x="2545202" y="3025303"/>
                <a:ext cx="422064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𝐵𝐶</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i="1">
                                  <a:latin typeface="Cambria Math" panose="02040503050406030204" pitchFamily="18" charset="0"/>
                                </a:rPr>
                                <m:t>𝑏</m:t>
                              </m:r>
                              <m:r>
                                <a:rPr lang="en-US" b="0" i="1" smtClean="0">
                                  <a:latin typeface="Cambria Math" panose="02040503050406030204" pitchFamily="18" charset="0"/>
                                </a:rPr>
                                <m:t>𝑐</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𝑉</m:t>
                          </m:r>
                        </m:e>
                        <m:sub>
                          <m:r>
                            <a:rPr lang="en-US" b="0" i="1" smtClean="0">
                              <a:latin typeface="Cambria Math" panose="02040503050406030204" pitchFamily="18" charset="0"/>
                            </a:rPr>
                            <m:t>𝑏𝑐</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𝑍𝑡</m:t>
                          </m:r>
                        </m:e>
                        <m:sub>
                          <m:r>
                            <a:rPr lang="en-US" b="0" i="1" smtClean="0">
                              <a:latin typeface="Cambria Math" panose="02040503050406030204" pitchFamily="18" charset="0"/>
                            </a:rPr>
                            <m:t>𝑏𝑐</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𝐼</m:t>
                          </m:r>
                        </m:e>
                        <m:sub>
                          <m:r>
                            <a:rPr lang="en-US" b="0" i="1" smtClean="0">
                              <a:latin typeface="Cambria Math" panose="02040503050406030204" pitchFamily="18" charset="0"/>
                            </a:rPr>
                            <m:t>𝑐</m:t>
                          </m:r>
                        </m:sub>
                      </m:sSub>
                    </m:oMath>
                  </m:oMathPara>
                </a14:m>
                <a:endParaRPr lang="en-US" dirty="0">
                  <a:latin typeface="Times New Roman" panose="02020603050405020304" pitchFamily="18"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2545202" y="3025303"/>
                <a:ext cx="4220643" cy="369332"/>
              </a:xfrm>
              <a:prstGeom prst="rect">
                <a:avLst/>
              </a:prstGeom>
              <a:blipFill>
                <a:blip r:embed="rId5"/>
                <a:stretch>
                  <a:fillRect b="-1639"/>
                </a:stretch>
              </a:blipFill>
            </p:spPr>
            <p:txBody>
              <a:bodyPr/>
              <a:lstStyle/>
              <a:p>
                <a:r>
                  <a:rPr lang="en-US">
                    <a:noFill/>
                  </a:rPr>
                  <a:t> </a:t>
                </a:r>
              </a:p>
            </p:txBody>
          </p:sp>
        </mc:Fallback>
      </mc:AlternateContent>
      <p:sp>
        <p:nvSpPr>
          <p:cNvPr id="9" name="Rectangle 8"/>
          <p:cNvSpPr/>
          <p:nvPr/>
        </p:nvSpPr>
        <p:spPr>
          <a:xfrm>
            <a:off x="152400" y="3438710"/>
            <a:ext cx="8991600" cy="707886"/>
          </a:xfrm>
          <a:prstGeom prst="rect">
            <a:avLst/>
          </a:prstGeom>
        </p:spPr>
        <p:txBody>
          <a:bodyPr wrap="square">
            <a:spAutoFit/>
          </a:bodyPr>
          <a:lstStyle/>
          <a:p>
            <a:r>
              <a:rPr lang="en-US" sz="2000" dirty="0">
                <a:solidFill>
                  <a:srgbClr val="000000"/>
                </a:solidFill>
                <a:latin typeface="Times New Roman" panose="02020603050405020304" pitchFamily="18" charset="0"/>
              </a:rPr>
              <a:t>The sum of the primary line-to-line voltages must equal zero. Therefore, the voltage </a:t>
            </a:r>
            <a:r>
              <a:rPr lang="en-US" sz="2000" i="1" dirty="0">
                <a:solidFill>
                  <a:srgbClr val="000000"/>
                </a:solidFill>
                <a:latin typeface="Times New Roman" panose="02020603050405020304" pitchFamily="18" charset="0"/>
              </a:rPr>
              <a:t>V</a:t>
            </a:r>
            <a:r>
              <a:rPr lang="en-US" sz="2000" i="1" baseline="-25000" dirty="0">
                <a:solidFill>
                  <a:srgbClr val="000000"/>
                </a:solidFill>
                <a:latin typeface="Times New Roman" panose="02020603050405020304" pitchFamily="18" charset="0"/>
              </a:rPr>
              <a:t>CA</a:t>
            </a:r>
            <a:r>
              <a:rPr lang="en-US" sz="2000" dirty="0">
                <a:solidFill>
                  <a:srgbClr val="000000"/>
                </a:solidFill>
                <a:latin typeface="Times New Roman" panose="02020603050405020304" pitchFamily="18" charset="0"/>
              </a:rPr>
              <a:t> is given by</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6" name="Rectangle 25"/>
              <p:cNvSpPr/>
              <p:nvPr/>
            </p:nvSpPr>
            <p:spPr>
              <a:xfrm>
                <a:off x="1752600" y="4210833"/>
                <a:ext cx="642272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𝐴𝐵</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𝐴𝐵</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𝐴𝐵</m:t>
                          </m:r>
                        </m:sub>
                      </m:sSub>
                      <m:r>
                        <a:rPr lang="en-US" b="0" i="1" smtClean="0">
                          <a:latin typeface="Cambria Math" panose="02040503050406030204" pitchFamily="18" charset="0"/>
                        </a:rPr>
                        <m:t>)</m:t>
                      </m:r>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𝑎𝑏</m:t>
                          </m:r>
                        </m:sub>
                      </m:sSub>
                      <m:r>
                        <a:rPr lang="en-US" i="1">
                          <a:latin typeface="Cambria Math" panose="02040503050406030204" pitchFamily="18" charset="0"/>
                        </a:rPr>
                        <m:t>+</m:t>
                      </m:r>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i="1">
                              <a:latin typeface="Cambria Math" panose="02040503050406030204" pitchFamily="18" charset="0"/>
                            </a:rPr>
                            <m:t>𝑎𝑏</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𝑏𝑐</m:t>
                          </m:r>
                        </m:sub>
                      </m:sSub>
                      <m:r>
                        <a:rPr lang="en-US" i="1">
                          <a:latin typeface="Cambria Math" panose="02040503050406030204" pitchFamily="18" charset="0"/>
                        </a:rPr>
                        <m:t>+</m:t>
                      </m:r>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i="1">
                              <a:latin typeface="Cambria Math" panose="02040503050406030204" pitchFamily="18" charset="0"/>
                            </a:rPr>
                            <m:t>𝑏𝑐</m:t>
                          </m:r>
                        </m:sub>
                      </m:sSub>
                      <m:r>
                        <a:rPr lang="en-US" b="0" i="1" smtClean="0">
                          <a:latin typeface="Cambria Math" panose="02040503050406030204" pitchFamily="18" charset="0"/>
                          <a:ea typeface="Cambria Math" panose="02040503050406030204" pitchFamily="18" charset="0"/>
                        </a:rPr>
                        <m:t>)</m:t>
                      </m:r>
                    </m:oMath>
                  </m:oMathPara>
                </a14:m>
                <a:endParaRPr lang="en-US" dirty="0">
                  <a:latin typeface="Times New Roman" panose="02020603050405020304" pitchFamily="18"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1752600" y="4210833"/>
                <a:ext cx="6422720" cy="369332"/>
              </a:xfrm>
              <a:prstGeom prst="rect">
                <a:avLst/>
              </a:prstGeom>
              <a:blipFill>
                <a:blip r:embed="rId6"/>
                <a:stretch>
                  <a:fillRect b="-15000"/>
                </a:stretch>
              </a:blipFill>
            </p:spPr>
            <p:txBody>
              <a:bodyPr/>
              <a:lstStyle/>
              <a:p>
                <a:r>
                  <a:rPr lang="en-US">
                    <a:noFill/>
                  </a:rPr>
                  <a:t> </a:t>
                </a:r>
              </a:p>
            </p:txBody>
          </p:sp>
        </mc:Fallback>
      </mc:AlternateContent>
      <p:sp>
        <p:nvSpPr>
          <p:cNvPr id="27" name="TextBox 26"/>
          <p:cNvSpPr txBox="1"/>
          <p:nvPr/>
        </p:nvSpPr>
        <p:spPr>
          <a:xfrm>
            <a:off x="8385192" y="4206855"/>
            <a:ext cx="684803" cy="369332"/>
          </a:xfrm>
          <a:prstGeom prst="rect">
            <a:avLst/>
          </a:prstGeom>
          <a:noFill/>
        </p:spPr>
        <p:txBody>
          <a:bodyPr wrap="none" rtlCol="0">
            <a:spAutoFit/>
          </a:bodyPr>
          <a:lstStyle/>
          <a:p>
            <a:r>
              <a:rPr lang="en-US" dirty="0">
                <a:latin typeface="Times New Roman" panose="02020603050405020304" pitchFamily="18" charset="0"/>
              </a:rPr>
              <a:t>(156)</a:t>
            </a:r>
          </a:p>
        </p:txBody>
      </p:sp>
      <mc:AlternateContent xmlns:mc="http://schemas.openxmlformats.org/markup-compatibility/2006" xmlns:a14="http://schemas.microsoft.com/office/drawing/2010/main">
        <mc:Choice Requires="a14">
          <p:sp>
            <p:nvSpPr>
              <p:cNvPr id="28" name="Rectangle 27"/>
              <p:cNvSpPr/>
              <p:nvPr/>
            </p:nvSpPr>
            <p:spPr>
              <a:xfrm>
                <a:off x="2286000" y="4743842"/>
                <a:ext cx="492801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𝐶𝐴</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𝑎𝑏</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i="1" smtClean="0">
                              <a:latin typeface="Cambria Math" panose="02040503050406030204" pitchFamily="18" charset="0"/>
                            </a:rPr>
                            <m:t>𝑎</m:t>
                          </m:r>
                          <m:r>
                            <a:rPr lang="en-US" b="0" i="1" smtClean="0">
                              <a:latin typeface="Cambria Math" panose="02040503050406030204" pitchFamily="18" charset="0"/>
                            </a:rPr>
                            <m:t>𝑏</m:t>
                          </m:r>
                        </m:sub>
                      </m:sSub>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𝑉</m:t>
                          </m:r>
                        </m:e>
                        <m:sub>
                          <m:r>
                            <a:rPr lang="en-US" b="0" i="1" smtClean="0">
                              <a:latin typeface="Cambria Math" panose="02040503050406030204" pitchFamily="18" charset="0"/>
                            </a:rPr>
                            <m:t>𝑏𝑐</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i="1">
                              <a:latin typeface="Cambria Math" panose="02040503050406030204" pitchFamily="18" charset="0"/>
                            </a:rPr>
                            <m:t>𝑏𝑐</m:t>
                          </m:r>
                        </m:sub>
                      </m:sSub>
                      <m:r>
                        <a:rPr lang="en-US" b="0" i="1" smtClean="0">
                          <a:latin typeface="Cambria Math" panose="02040503050406030204" pitchFamily="18" charset="0"/>
                          <a:ea typeface="Cambria Math" panose="02040503050406030204" pitchFamily="18" charset="0"/>
                        </a:rPr>
                        <m:t>)</m:t>
                      </m:r>
                    </m:oMath>
                  </m:oMathPara>
                </a14:m>
                <a:endParaRPr lang="en-US" dirty="0">
                  <a:latin typeface="Times New Roman" panose="02020603050405020304" pitchFamily="18" charset="0"/>
                </a:endParaRPr>
              </a:p>
            </p:txBody>
          </p:sp>
        </mc:Choice>
        <mc:Fallback xmlns="">
          <p:sp>
            <p:nvSpPr>
              <p:cNvPr id="28" name="Rectangle 27"/>
              <p:cNvSpPr>
                <a:spLocks noRot="1" noChangeAspect="1" noMove="1" noResize="1" noEditPoints="1" noAdjustHandles="1" noChangeArrowheads="1" noChangeShapeType="1" noTextEdit="1"/>
              </p:cNvSpPr>
              <p:nvPr/>
            </p:nvSpPr>
            <p:spPr>
              <a:xfrm>
                <a:off x="2286000" y="4743842"/>
                <a:ext cx="4928016" cy="369332"/>
              </a:xfrm>
              <a:prstGeom prst="rect">
                <a:avLst/>
              </a:prstGeom>
              <a:blipFill>
                <a:blip r:embed="rId7"/>
                <a:stretch>
                  <a:fillRect b="-14754"/>
                </a:stretch>
              </a:blipFill>
            </p:spPr>
            <p:txBody>
              <a:bodyPr/>
              <a:lstStyle/>
              <a:p>
                <a:r>
                  <a:rPr lang="en-US">
                    <a:noFill/>
                  </a:rPr>
                  <a:t> </a:t>
                </a:r>
              </a:p>
            </p:txBody>
          </p:sp>
        </mc:Fallback>
      </mc:AlternateContent>
    </p:spTree>
    <p:extLst>
      <p:ext uri="{BB962C8B-B14F-4D97-AF65-F5344CB8AC3E}">
        <p14:creationId xmlns:p14="http://schemas.microsoft.com/office/powerpoint/2010/main" val="199432636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076372" cy="584775"/>
          </a:xfrm>
          <a:prstGeom prst="rect">
            <a:avLst/>
          </a:prstGeom>
        </p:spPr>
        <p:txBody>
          <a:bodyPr wrap="none">
            <a:spAutoFit/>
          </a:bodyPr>
          <a:lstStyle/>
          <a:p>
            <a:r>
              <a:rPr lang="en-US" sz="3200" dirty="0">
                <a:solidFill>
                  <a:srgbClr val="C8102E"/>
                </a:solidFill>
                <a:latin typeface="+mj-lt"/>
                <a:ea typeface="+mj-ea"/>
                <a:cs typeface="+mj-cs"/>
              </a:rPr>
              <a:t>Open Delta-Open Delta</a:t>
            </a:r>
          </a:p>
        </p:txBody>
      </p:sp>
      <mc:AlternateContent xmlns:mc="http://schemas.openxmlformats.org/markup-compatibility/2006" xmlns:a14="http://schemas.microsoft.com/office/drawing/2010/main">
        <mc:Choice Requires="a14">
          <p:sp>
            <p:nvSpPr>
              <p:cNvPr id="19" name="Rectangle 18"/>
              <p:cNvSpPr/>
              <p:nvPr/>
            </p:nvSpPr>
            <p:spPr>
              <a:xfrm>
                <a:off x="2489770" y="736187"/>
                <a:ext cx="422064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𝐴𝐵</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i="1">
                                  <a:latin typeface="Cambria Math" panose="02040503050406030204" pitchFamily="18" charset="0"/>
                                </a:rPr>
                                <m:t>𝑎𝑏</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𝑉</m:t>
                          </m:r>
                        </m:e>
                        <m:sub>
                          <m:r>
                            <a:rPr lang="en-US" b="0" i="1" smtClean="0">
                              <a:latin typeface="Cambria Math" panose="02040503050406030204" pitchFamily="18" charset="0"/>
                            </a:rPr>
                            <m:t>𝑎𝑏</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𝑍𝑡</m:t>
                          </m:r>
                        </m:e>
                        <m:sub>
                          <m:r>
                            <a:rPr lang="en-US" b="0" i="1" smtClean="0">
                              <a:latin typeface="Cambria Math" panose="02040503050406030204" pitchFamily="18" charset="0"/>
                            </a:rPr>
                            <m:t>𝑎𝑏</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𝐼</m:t>
                          </m:r>
                        </m:e>
                        <m:sub>
                          <m:r>
                            <a:rPr lang="en-US" b="0" i="1" smtClean="0">
                              <a:latin typeface="Cambria Math" panose="02040503050406030204" pitchFamily="18" charset="0"/>
                            </a:rPr>
                            <m:t>𝑎</m:t>
                          </m:r>
                        </m:sub>
                      </m:sSub>
                    </m:oMath>
                  </m:oMathPara>
                </a14:m>
                <a:endParaRPr lang="en-US" dirty="0">
                  <a:latin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2489770" y="736187"/>
                <a:ext cx="4220643" cy="369332"/>
              </a:xfrm>
              <a:prstGeom prst="rect">
                <a:avLst/>
              </a:prstGeom>
              <a:blipFill>
                <a:blip r:embed="rId2"/>
                <a:stretch>
                  <a:fillRect b="-1667"/>
                </a:stretch>
              </a:blipFill>
            </p:spPr>
            <p:txBody>
              <a:bodyPr/>
              <a:lstStyle/>
              <a:p>
                <a:r>
                  <a:rPr lang="en-US">
                    <a:noFill/>
                  </a:rPr>
                  <a:t> </a:t>
                </a:r>
              </a:p>
            </p:txBody>
          </p:sp>
        </mc:Fallback>
      </mc:AlternateContent>
      <p:sp>
        <p:nvSpPr>
          <p:cNvPr id="20" name="TextBox 19"/>
          <p:cNvSpPr txBox="1"/>
          <p:nvPr/>
        </p:nvSpPr>
        <p:spPr>
          <a:xfrm>
            <a:off x="8385192" y="841706"/>
            <a:ext cx="684803" cy="369332"/>
          </a:xfrm>
          <a:prstGeom prst="rect">
            <a:avLst/>
          </a:prstGeom>
          <a:noFill/>
        </p:spPr>
        <p:txBody>
          <a:bodyPr wrap="none" rtlCol="0">
            <a:spAutoFit/>
          </a:bodyPr>
          <a:lstStyle/>
          <a:p>
            <a:r>
              <a:rPr lang="en-US" dirty="0">
                <a:latin typeface="Times New Roman" panose="02020603050405020304" pitchFamily="18" charset="0"/>
              </a:rPr>
              <a:t>(155)</a:t>
            </a:r>
          </a:p>
        </p:txBody>
      </p:sp>
      <mc:AlternateContent xmlns:mc="http://schemas.openxmlformats.org/markup-compatibility/2006" xmlns:a14="http://schemas.microsoft.com/office/drawing/2010/main">
        <mc:Choice Requires="a14">
          <p:sp>
            <p:nvSpPr>
              <p:cNvPr id="24" name="Rectangle 23"/>
              <p:cNvSpPr/>
              <p:nvPr/>
            </p:nvSpPr>
            <p:spPr>
              <a:xfrm>
                <a:off x="2545202" y="1227402"/>
                <a:ext cx="422064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𝐵𝐶</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i="1">
                                  <a:latin typeface="Cambria Math" panose="02040503050406030204" pitchFamily="18" charset="0"/>
                                </a:rPr>
                                <m:t>𝑏</m:t>
                              </m:r>
                              <m:r>
                                <a:rPr lang="en-US" b="0" i="1" smtClean="0">
                                  <a:latin typeface="Cambria Math" panose="02040503050406030204" pitchFamily="18" charset="0"/>
                                </a:rPr>
                                <m:t>𝑐</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𝑉</m:t>
                          </m:r>
                        </m:e>
                        <m:sub>
                          <m:r>
                            <a:rPr lang="en-US" b="0" i="1" smtClean="0">
                              <a:latin typeface="Cambria Math" panose="02040503050406030204" pitchFamily="18" charset="0"/>
                            </a:rPr>
                            <m:t>𝑏𝑐</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𝑍𝑡</m:t>
                          </m:r>
                        </m:e>
                        <m:sub>
                          <m:r>
                            <a:rPr lang="en-US" b="0" i="1" smtClean="0">
                              <a:latin typeface="Cambria Math" panose="02040503050406030204" pitchFamily="18" charset="0"/>
                            </a:rPr>
                            <m:t>𝑏𝑐</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𝐼</m:t>
                          </m:r>
                        </m:e>
                        <m:sub>
                          <m:r>
                            <a:rPr lang="en-US" b="0" i="1" smtClean="0">
                              <a:latin typeface="Cambria Math" panose="02040503050406030204" pitchFamily="18" charset="0"/>
                            </a:rPr>
                            <m:t>𝑐</m:t>
                          </m:r>
                        </m:sub>
                      </m:sSub>
                    </m:oMath>
                  </m:oMathPara>
                </a14:m>
                <a:endParaRPr lang="en-US" dirty="0">
                  <a:latin typeface="Times New Roman" panose="02020603050405020304" pitchFamily="18"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2545202" y="1227402"/>
                <a:ext cx="4220643" cy="369332"/>
              </a:xfrm>
              <a:prstGeom prst="rect">
                <a:avLst/>
              </a:prstGeom>
              <a:blipFill>
                <a:blip r:embed="rId3"/>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1773621" y="1693028"/>
                <a:ext cx="642272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𝐴𝐵</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𝐴𝐵</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𝐴𝐵</m:t>
                          </m:r>
                        </m:sub>
                      </m:sSub>
                      <m:r>
                        <a:rPr lang="en-US" b="0" i="1" smtClean="0">
                          <a:latin typeface="Cambria Math" panose="02040503050406030204" pitchFamily="18" charset="0"/>
                        </a:rPr>
                        <m:t>)</m:t>
                      </m:r>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𝑎𝑏</m:t>
                          </m:r>
                        </m:sub>
                      </m:sSub>
                      <m:r>
                        <a:rPr lang="en-US" i="1">
                          <a:latin typeface="Cambria Math" panose="02040503050406030204" pitchFamily="18" charset="0"/>
                        </a:rPr>
                        <m:t>+</m:t>
                      </m:r>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i="1">
                              <a:latin typeface="Cambria Math" panose="02040503050406030204" pitchFamily="18" charset="0"/>
                            </a:rPr>
                            <m:t>𝑎𝑏</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𝑏𝑐</m:t>
                          </m:r>
                        </m:sub>
                      </m:sSub>
                      <m:r>
                        <a:rPr lang="en-US" i="1">
                          <a:latin typeface="Cambria Math" panose="02040503050406030204" pitchFamily="18" charset="0"/>
                        </a:rPr>
                        <m:t>+</m:t>
                      </m:r>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i="1">
                              <a:latin typeface="Cambria Math" panose="02040503050406030204" pitchFamily="18" charset="0"/>
                            </a:rPr>
                            <m:t>𝑏𝑐</m:t>
                          </m:r>
                        </m:sub>
                      </m:sSub>
                      <m:r>
                        <a:rPr lang="en-US" b="0" i="1" smtClean="0">
                          <a:latin typeface="Cambria Math" panose="02040503050406030204" pitchFamily="18" charset="0"/>
                          <a:ea typeface="Cambria Math" panose="02040503050406030204" pitchFamily="18" charset="0"/>
                        </a:rPr>
                        <m:t>)</m:t>
                      </m:r>
                    </m:oMath>
                  </m:oMathPara>
                </a14:m>
                <a:endParaRPr lang="en-US" dirty="0">
                  <a:latin typeface="Times New Roman" panose="02020603050405020304" pitchFamily="18"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1773621" y="1693028"/>
                <a:ext cx="6422720" cy="369332"/>
              </a:xfrm>
              <a:prstGeom prst="rect">
                <a:avLst/>
              </a:prstGeom>
              <a:blipFill>
                <a:blip r:embed="rId4"/>
                <a:stretch>
                  <a:fillRect b="-15000"/>
                </a:stretch>
              </a:blipFill>
            </p:spPr>
            <p:txBody>
              <a:bodyPr/>
              <a:lstStyle/>
              <a:p>
                <a:r>
                  <a:rPr lang="en-US">
                    <a:noFill/>
                  </a:rPr>
                  <a:t> </a:t>
                </a:r>
              </a:p>
            </p:txBody>
          </p:sp>
        </mc:Fallback>
      </mc:AlternateContent>
      <p:sp>
        <p:nvSpPr>
          <p:cNvPr id="27" name="TextBox 26"/>
          <p:cNvSpPr txBox="1"/>
          <p:nvPr/>
        </p:nvSpPr>
        <p:spPr>
          <a:xfrm>
            <a:off x="8406213" y="1689050"/>
            <a:ext cx="684803" cy="369332"/>
          </a:xfrm>
          <a:prstGeom prst="rect">
            <a:avLst/>
          </a:prstGeom>
          <a:noFill/>
        </p:spPr>
        <p:txBody>
          <a:bodyPr wrap="none" rtlCol="0">
            <a:spAutoFit/>
          </a:bodyPr>
          <a:lstStyle/>
          <a:p>
            <a:r>
              <a:rPr lang="en-US" dirty="0">
                <a:latin typeface="Times New Roman" panose="02020603050405020304" pitchFamily="18" charset="0"/>
              </a:rPr>
              <a:t>(156)</a:t>
            </a:r>
          </a:p>
        </p:txBody>
      </p:sp>
      <mc:AlternateContent xmlns:mc="http://schemas.openxmlformats.org/markup-compatibility/2006" xmlns:a14="http://schemas.microsoft.com/office/drawing/2010/main">
        <mc:Choice Requires="a14">
          <p:sp>
            <p:nvSpPr>
              <p:cNvPr id="28" name="Rectangle 27"/>
              <p:cNvSpPr/>
              <p:nvPr/>
            </p:nvSpPr>
            <p:spPr>
              <a:xfrm>
                <a:off x="2307021" y="2226037"/>
                <a:ext cx="492801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𝐶𝐴</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𝑎𝑏</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i="1" smtClean="0">
                              <a:latin typeface="Cambria Math" panose="02040503050406030204" pitchFamily="18" charset="0"/>
                            </a:rPr>
                            <m:t>𝑎</m:t>
                          </m:r>
                          <m:r>
                            <a:rPr lang="en-US" b="0" i="1" smtClean="0">
                              <a:latin typeface="Cambria Math" panose="02040503050406030204" pitchFamily="18" charset="0"/>
                            </a:rPr>
                            <m:t>𝑏</m:t>
                          </m:r>
                        </m:sub>
                      </m:sSub>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𝑉</m:t>
                          </m:r>
                        </m:e>
                        <m:sub>
                          <m:r>
                            <a:rPr lang="en-US" b="0" i="1" smtClean="0">
                              <a:latin typeface="Cambria Math" panose="02040503050406030204" pitchFamily="18" charset="0"/>
                            </a:rPr>
                            <m:t>𝑏𝑐</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i="1">
                              <a:latin typeface="Cambria Math" panose="02040503050406030204" pitchFamily="18" charset="0"/>
                            </a:rPr>
                            <m:t>𝑏𝑐</m:t>
                          </m:r>
                        </m:sub>
                      </m:sSub>
                      <m:r>
                        <a:rPr lang="en-US" b="0" i="1" smtClean="0">
                          <a:latin typeface="Cambria Math" panose="02040503050406030204" pitchFamily="18" charset="0"/>
                          <a:ea typeface="Cambria Math" panose="02040503050406030204" pitchFamily="18" charset="0"/>
                        </a:rPr>
                        <m:t>)</m:t>
                      </m:r>
                    </m:oMath>
                  </m:oMathPara>
                </a14:m>
                <a:endParaRPr lang="en-US" dirty="0">
                  <a:latin typeface="Times New Roman" panose="02020603050405020304" pitchFamily="18" charset="0"/>
                </a:endParaRPr>
              </a:p>
            </p:txBody>
          </p:sp>
        </mc:Choice>
        <mc:Fallback xmlns="">
          <p:sp>
            <p:nvSpPr>
              <p:cNvPr id="28" name="Rectangle 27"/>
              <p:cNvSpPr>
                <a:spLocks noRot="1" noChangeAspect="1" noMove="1" noResize="1" noEditPoints="1" noAdjustHandles="1" noChangeArrowheads="1" noChangeShapeType="1" noTextEdit="1"/>
              </p:cNvSpPr>
              <p:nvPr/>
            </p:nvSpPr>
            <p:spPr>
              <a:xfrm>
                <a:off x="2307021" y="2226037"/>
                <a:ext cx="4928016" cy="369332"/>
              </a:xfrm>
              <a:prstGeom prst="rect">
                <a:avLst/>
              </a:prstGeom>
              <a:blipFill>
                <a:blip r:embed="rId5"/>
                <a:stretch>
                  <a:fillRect b="-14754"/>
                </a:stretch>
              </a:blipFill>
            </p:spPr>
            <p:txBody>
              <a:bodyPr/>
              <a:lstStyle/>
              <a:p>
                <a:r>
                  <a:rPr lang="en-US">
                    <a:noFill/>
                  </a:rPr>
                  <a:t> </a:t>
                </a:r>
              </a:p>
            </p:txBody>
          </p:sp>
        </mc:Fallback>
      </mc:AlternateContent>
      <p:sp>
        <p:nvSpPr>
          <p:cNvPr id="2" name="Rectangle 1"/>
          <p:cNvSpPr/>
          <p:nvPr/>
        </p:nvSpPr>
        <p:spPr>
          <a:xfrm>
            <a:off x="83522" y="2642062"/>
            <a:ext cx="8908077" cy="646331"/>
          </a:xfrm>
          <a:prstGeom prst="rect">
            <a:avLst/>
          </a:prstGeom>
        </p:spPr>
        <p:txBody>
          <a:bodyPr wrap="square">
            <a:spAutoFit/>
          </a:bodyPr>
          <a:lstStyle/>
          <a:p>
            <a:pPr algn="just"/>
            <a:r>
              <a:rPr lang="en-US" dirty="0">
                <a:solidFill>
                  <a:srgbClr val="000000"/>
                </a:solidFill>
                <a:latin typeface="Times New Roman" panose="02020603050405020304" pitchFamily="18" charset="0"/>
              </a:rPr>
              <a:t>Equations (155) and (156) can be put into matrix form to create the backward sweep voltage equation:</a:t>
            </a:r>
            <a:endParaRPr lang="en-US"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1" name="Rectangle 20"/>
              <p:cNvSpPr/>
              <p:nvPr/>
            </p:nvSpPr>
            <p:spPr>
              <a:xfrm>
                <a:off x="2819400" y="3153902"/>
                <a:ext cx="4097084"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𝐴𝐵𝐶</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𝑥</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𝐵𝐼</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2819400" y="3153902"/>
                <a:ext cx="4097084" cy="369332"/>
              </a:xfrm>
              <a:prstGeom prst="rect">
                <a:avLst/>
              </a:prstGeom>
              <a:blipFill>
                <a:blip r:embed="rId6"/>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921458" y="3739219"/>
                <a:ext cx="3357266" cy="823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i="1">
                              <a:latin typeface="Cambria Math" panose="02040503050406030204" pitchFamily="18" charset="0"/>
                            </a:rPr>
                            <m:t>𝑥</m:t>
                          </m:r>
                        </m:e>
                      </m:d>
                      <m:r>
                        <a:rPr lang="en-US" b="0"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𝐴𝑉</m:t>
                          </m:r>
                        </m:e>
                      </m:d>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−1</m:t>
                                </m:r>
                              </m:e>
                              <m:e>
                                <m:r>
                                  <a:rPr lang="en-US" b="0" i="1" smtClean="0">
                                    <a:latin typeface="Cambria Math" panose="02040503050406030204" pitchFamily="18" charset="0"/>
                                  </a:rPr>
                                  <m:t>−1</m:t>
                                </m:r>
                              </m:e>
                              <m:e>
                                <m:r>
                                  <a:rPr lang="en-US" b="0" i="1" smtClean="0">
                                    <a:latin typeface="Cambria Math" panose="02040503050406030204" pitchFamily="18" charset="0"/>
                                  </a:rPr>
                                  <m:t>0</m:t>
                                </m:r>
                              </m:e>
                            </m:mr>
                          </m:m>
                        </m:e>
                      </m:d>
                    </m:oMath>
                  </m:oMathPara>
                </a14:m>
                <a:endParaRPr lang="en-US" dirty="0">
                  <a:latin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921458" y="3739219"/>
                <a:ext cx="3357266" cy="82311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921458" y="4913423"/>
                <a:ext cx="3352200" cy="972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i="1">
                              <a:latin typeface="Cambria Math" panose="02040503050406030204" pitchFamily="18" charset="0"/>
                            </a:rPr>
                            <m:t>𝐵𝐼</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b="0" i="1" smtClean="0">
                                        <a:latin typeface="Cambria Math" panose="02040503050406030204" pitchFamily="18" charset="0"/>
                                      </a:rPr>
                                      <m:t>𝑍𝑡</m:t>
                                    </m:r>
                                  </m:e>
                                  <m:sub>
                                    <m:r>
                                      <a:rPr lang="en-US" b="0" i="1" smtClean="0">
                                        <a:latin typeface="Cambria Math" panose="02040503050406030204" pitchFamily="18" charset="0"/>
                                      </a:rPr>
                                      <m:t>𝑎𝑏</m:t>
                                    </m:r>
                                  </m:sub>
                                </m:sSub>
                              </m:e>
                              <m:e>
                                <m:r>
                                  <a:rPr lang="en-US" i="1">
                                    <a:latin typeface="Cambria Math" panose="02040503050406030204" pitchFamily="18" charset="0"/>
                                  </a:rPr>
                                  <m:t>0</m:t>
                                </m:r>
                              </m:e>
                              <m:e>
                                <m:r>
                                  <a:rPr lang="en-US" i="1">
                                    <a:latin typeface="Cambria Math" panose="02040503050406030204" pitchFamily="18" charset="0"/>
                                  </a:rPr>
                                  <m:t>0</m:t>
                                </m:r>
                              </m:e>
                            </m:mr>
                            <m:mr>
                              <m:e>
                                <m:r>
                                  <a:rPr lang="en-US" b="0" i="1" smtClean="0">
                                    <a:latin typeface="Cambria Math" panose="02040503050406030204" pitchFamily="18" charset="0"/>
                                  </a:rPr>
                                  <m:t>0</m:t>
                                </m:r>
                              </m:e>
                              <m:e>
                                <m:r>
                                  <a:rPr lang="en-US" i="1">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𝑏</m:t>
                                    </m:r>
                                    <m:r>
                                      <a:rPr lang="en-US" b="0" i="1" smtClean="0">
                                        <a:latin typeface="Cambria Math" panose="02040503050406030204" pitchFamily="18" charset="0"/>
                                      </a:rPr>
                                      <m:t>𝑐</m:t>
                                    </m:r>
                                  </m:sub>
                                </m:sSub>
                              </m:e>
                            </m:mr>
                            <m:mr>
                              <m:e>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rPr>
                                      <m:t>𝑍𝑡</m:t>
                                    </m:r>
                                  </m:e>
                                  <m:sub>
                                    <m:r>
                                      <a:rPr lang="en-US" i="1">
                                        <a:latin typeface="Cambria Math" panose="02040503050406030204" pitchFamily="18" charset="0"/>
                                      </a:rPr>
                                      <m:t>𝑎𝑏</m:t>
                                    </m:r>
                                  </m:sub>
                                </m:sSub>
                              </m:e>
                              <m:e>
                                <m:r>
                                  <a:rPr lang="en-US" i="1">
                                    <a:latin typeface="Cambria Math" panose="02040503050406030204" pitchFamily="18" charset="0"/>
                                  </a:rPr>
                                  <m:t>0</m:t>
                                </m:r>
                              </m:e>
                              <m:e>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rPr>
                                      <m:t>𝑍𝑡</m:t>
                                    </m:r>
                                  </m:e>
                                  <m:sub>
                                    <m:r>
                                      <a:rPr lang="en-US" i="1">
                                        <a:latin typeface="Cambria Math" panose="02040503050406030204" pitchFamily="18" charset="0"/>
                                      </a:rPr>
                                      <m:t>𝑏</m:t>
                                    </m:r>
                                    <m:r>
                                      <a:rPr lang="en-US" b="0" i="1" smtClean="0">
                                        <a:latin typeface="Cambria Math" panose="02040503050406030204" pitchFamily="18" charset="0"/>
                                      </a:rPr>
                                      <m:t>𝑐</m:t>
                                    </m:r>
                                  </m:sub>
                                </m:sSub>
                              </m:e>
                            </m:mr>
                          </m:m>
                        </m:e>
                      </m:d>
                    </m:oMath>
                  </m:oMathPara>
                </a14:m>
                <a:endParaRPr lang="en-US" dirty="0">
                  <a:latin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921458" y="4913423"/>
                <a:ext cx="3352200" cy="972702"/>
              </a:xfrm>
              <a:prstGeom prst="rect">
                <a:avLst/>
              </a:prstGeom>
              <a:blipFill>
                <a:blip r:embed="rId8"/>
                <a:stretch>
                  <a:fillRect/>
                </a:stretch>
              </a:blipFill>
            </p:spPr>
            <p:txBody>
              <a:bodyPr/>
              <a:lstStyle/>
              <a:p>
                <a:r>
                  <a:rPr lang="en-US">
                    <a:noFill/>
                  </a:rPr>
                  <a:t> </a:t>
                </a:r>
              </a:p>
            </p:txBody>
          </p:sp>
        </mc:Fallback>
      </mc:AlternateContent>
      <p:sp>
        <p:nvSpPr>
          <p:cNvPr id="22" name="TextBox 21"/>
          <p:cNvSpPr txBox="1"/>
          <p:nvPr/>
        </p:nvSpPr>
        <p:spPr>
          <a:xfrm>
            <a:off x="8385192" y="3162587"/>
            <a:ext cx="684803" cy="369332"/>
          </a:xfrm>
          <a:prstGeom prst="rect">
            <a:avLst/>
          </a:prstGeom>
          <a:noFill/>
        </p:spPr>
        <p:txBody>
          <a:bodyPr wrap="none" rtlCol="0">
            <a:spAutoFit/>
          </a:bodyPr>
          <a:lstStyle/>
          <a:p>
            <a:r>
              <a:rPr lang="en-US" dirty="0">
                <a:latin typeface="Times New Roman" panose="02020603050405020304" pitchFamily="18" charset="0"/>
              </a:rPr>
              <a:t>(157)</a:t>
            </a:r>
          </a:p>
        </p:txBody>
      </p:sp>
    </p:spTree>
    <p:extLst>
      <p:ext uri="{BB962C8B-B14F-4D97-AF65-F5344CB8AC3E}">
        <p14:creationId xmlns:p14="http://schemas.microsoft.com/office/powerpoint/2010/main" val="53365751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076372" cy="584775"/>
          </a:xfrm>
          <a:prstGeom prst="rect">
            <a:avLst/>
          </a:prstGeom>
        </p:spPr>
        <p:txBody>
          <a:bodyPr wrap="none">
            <a:spAutoFit/>
          </a:bodyPr>
          <a:lstStyle/>
          <a:p>
            <a:r>
              <a:rPr lang="en-US" sz="3200" dirty="0">
                <a:solidFill>
                  <a:srgbClr val="C8102E"/>
                </a:solidFill>
                <a:latin typeface="+mj-lt"/>
                <a:ea typeface="+mj-ea"/>
                <a:cs typeface="+mj-cs"/>
              </a:rPr>
              <a:t>Open Delta-Open Delta</a:t>
            </a:r>
          </a:p>
        </p:txBody>
      </p:sp>
      <mc:AlternateContent xmlns:mc="http://schemas.openxmlformats.org/markup-compatibility/2006" xmlns:a14="http://schemas.microsoft.com/office/drawing/2010/main">
        <mc:Choice Requires="a14">
          <p:sp>
            <p:nvSpPr>
              <p:cNvPr id="21" name="Rectangle 20"/>
              <p:cNvSpPr/>
              <p:nvPr/>
            </p:nvSpPr>
            <p:spPr>
              <a:xfrm>
                <a:off x="2743200" y="762000"/>
                <a:ext cx="4097084"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𝐴𝐵𝐶</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𝑥</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𝐵𝐼</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2743200" y="762000"/>
                <a:ext cx="4097084" cy="369332"/>
              </a:xfrm>
              <a:prstGeom prst="rect">
                <a:avLst/>
              </a:prstGeom>
              <a:blipFill>
                <a:blip r:embed="rId2"/>
                <a:stretch>
                  <a:fillRect/>
                </a:stretch>
              </a:blipFill>
            </p:spPr>
            <p:txBody>
              <a:bodyPr/>
              <a:lstStyle/>
              <a:p>
                <a:r>
                  <a:rPr lang="en-US">
                    <a:noFill/>
                  </a:rPr>
                  <a:t> </a:t>
                </a:r>
              </a:p>
            </p:txBody>
          </p:sp>
        </mc:Fallback>
      </mc:AlternateContent>
      <p:sp>
        <p:nvSpPr>
          <p:cNvPr id="22" name="TextBox 21"/>
          <p:cNvSpPr txBox="1"/>
          <p:nvPr/>
        </p:nvSpPr>
        <p:spPr>
          <a:xfrm>
            <a:off x="8308992" y="770685"/>
            <a:ext cx="684803" cy="369332"/>
          </a:xfrm>
          <a:prstGeom prst="rect">
            <a:avLst/>
          </a:prstGeom>
          <a:noFill/>
        </p:spPr>
        <p:txBody>
          <a:bodyPr wrap="none" rtlCol="0">
            <a:spAutoFit/>
          </a:bodyPr>
          <a:lstStyle/>
          <a:p>
            <a:r>
              <a:rPr lang="en-US" dirty="0">
                <a:latin typeface="Times New Roman" panose="02020603050405020304" pitchFamily="18" charset="0"/>
              </a:rPr>
              <a:t>(157)</a:t>
            </a:r>
          </a:p>
        </p:txBody>
      </p:sp>
      <p:sp>
        <p:nvSpPr>
          <p:cNvPr id="5" name="Rectangle 4"/>
          <p:cNvSpPr/>
          <p:nvPr/>
        </p:nvSpPr>
        <p:spPr>
          <a:xfrm>
            <a:off x="61552" y="1140017"/>
            <a:ext cx="9006248" cy="1015663"/>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Equation (157) gives the backward sweep equation in terms of line-to-line voltages. In order to convert the equation to equivalent line-to-neutral voltages, the [</a:t>
            </a:r>
            <a:r>
              <a:rPr lang="en-US" sz="2000" i="1" dirty="0">
                <a:solidFill>
                  <a:srgbClr val="000000"/>
                </a:solidFill>
                <a:latin typeface="Times New Roman" panose="02020603050405020304" pitchFamily="18" charset="0"/>
              </a:rPr>
              <a:t>W</a:t>
            </a:r>
            <a:r>
              <a:rPr lang="en-US" sz="2000" dirty="0">
                <a:solidFill>
                  <a:srgbClr val="000000"/>
                </a:solidFill>
                <a:latin typeface="Times New Roman" panose="02020603050405020304" pitchFamily="18" charset="0"/>
              </a:rPr>
              <a:t>] and [</a:t>
            </a:r>
            <a:r>
              <a:rPr lang="en-US" sz="2000" i="1" dirty="0">
                <a:solidFill>
                  <a:srgbClr val="000000"/>
                </a:solidFill>
                <a:latin typeface="Times New Roman" panose="02020603050405020304" pitchFamily="18" charset="0"/>
              </a:rPr>
              <a:t>D</a:t>
            </a:r>
            <a:r>
              <a:rPr lang="en-US" sz="2000" dirty="0">
                <a:solidFill>
                  <a:srgbClr val="000000"/>
                </a:solidFill>
                <a:latin typeface="Times New Roman" panose="02020603050405020304" pitchFamily="18" charset="0"/>
              </a:rPr>
              <a:t>] matrices are applied to Equation (157):</a:t>
            </a:r>
          </a:p>
        </p:txBody>
      </p:sp>
      <mc:AlternateContent xmlns:mc="http://schemas.openxmlformats.org/markup-compatibility/2006" xmlns:a14="http://schemas.microsoft.com/office/drawing/2010/main">
        <mc:Choice Requires="a14">
          <p:sp>
            <p:nvSpPr>
              <p:cNvPr id="16" name="Rectangle 15"/>
              <p:cNvSpPr/>
              <p:nvPr/>
            </p:nvSpPr>
            <p:spPr>
              <a:xfrm>
                <a:off x="2743200" y="2272608"/>
                <a:ext cx="4244495"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𝐴𝐵𝐶</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𝐴𝑉</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𝑦</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2743200" y="2272608"/>
                <a:ext cx="4244495" cy="369332"/>
              </a:xfrm>
              <a:prstGeom prst="rect">
                <a:avLst/>
              </a:prstGeom>
              <a:blipFill>
                <a:blip r:embed="rId3"/>
                <a:stretch>
                  <a:fillRect b="-8333"/>
                </a:stretch>
              </a:blipFill>
            </p:spPr>
            <p:txBody>
              <a:bodyPr/>
              <a:lstStyle/>
              <a:p>
                <a:r>
                  <a:rPr lang="en-US">
                    <a:noFill/>
                  </a:rPr>
                  <a:t> </a:t>
                </a:r>
              </a:p>
            </p:txBody>
          </p:sp>
        </mc:Fallback>
      </mc:AlternateContent>
      <p:sp>
        <p:nvSpPr>
          <p:cNvPr id="17" name="TextBox 16"/>
          <p:cNvSpPr txBox="1"/>
          <p:nvPr/>
        </p:nvSpPr>
        <p:spPr>
          <a:xfrm>
            <a:off x="8308992" y="2281293"/>
            <a:ext cx="684803" cy="369332"/>
          </a:xfrm>
          <a:prstGeom prst="rect">
            <a:avLst/>
          </a:prstGeom>
          <a:noFill/>
        </p:spPr>
        <p:txBody>
          <a:bodyPr wrap="none" rtlCol="0">
            <a:spAutoFit/>
          </a:bodyPr>
          <a:lstStyle/>
          <a:p>
            <a:r>
              <a:rPr lang="en-US" dirty="0">
                <a:latin typeface="Times New Roman" panose="02020603050405020304" pitchFamily="18" charset="0"/>
              </a:rPr>
              <a:t>(158)</a:t>
            </a:r>
          </a:p>
        </p:txBody>
      </p:sp>
      <mc:AlternateContent xmlns:mc="http://schemas.openxmlformats.org/markup-compatibility/2006" xmlns:a14="http://schemas.microsoft.com/office/drawing/2010/main">
        <mc:Choice Requires="a14">
          <p:sp>
            <p:nvSpPr>
              <p:cNvPr id="18" name="Rectangle 17"/>
              <p:cNvSpPr/>
              <p:nvPr/>
            </p:nvSpPr>
            <p:spPr>
              <a:xfrm>
                <a:off x="750074" y="2767553"/>
                <a:ext cx="7629204"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𝐿𝑁</m:t>
                            </m:r>
                          </m:e>
                          <m:sub>
                            <m:r>
                              <a:rPr lang="en-US" b="0" i="1" smtClean="0">
                                <a:latin typeface="Cambria Math" panose="02040503050406030204" pitchFamily="18" charset="0"/>
                              </a:rPr>
                              <m:t>𝐴𝐵𝐶</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𝑊</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𝑊</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𝐷</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𝑁</m:t>
                            </m:r>
                          </m:e>
                          <m:sub>
                            <m:r>
                              <a:rPr lang="en-US" i="1">
                                <a:latin typeface="Cambria Math" panose="02040503050406030204" pitchFamily="18" charset="0"/>
                              </a:rPr>
                              <m:t>𝑎𝑏𝑐</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𝑊</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𝐵𝐼</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750074" y="2767553"/>
                <a:ext cx="7629204"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2473302" y="3262498"/>
                <a:ext cx="4182748"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𝐿𝑁</m:t>
                            </m:r>
                          </m:e>
                          <m:sub>
                            <m:r>
                              <a:rPr lang="en-US" b="0" i="1" smtClean="0">
                                <a:latin typeface="Cambria Math" panose="02040503050406030204" pitchFamily="18" charset="0"/>
                              </a:rPr>
                              <m:t>𝐴𝐵𝐶</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𝑁</m:t>
                            </m:r>
                          </m:e>
                          <m:sub>
                            <m:r>
                              <a:rPr lang="en-US" i="1">
                                <a:latin typeface="Cambria Math" panose="02040503050406030204" pitchFamily="18" charset="0"/>
                              </a:rPr>
                              <m:t>𝑎𝑏𝑐</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𝑏</m:t>
                            </m:r>
                          </m:e>
                          <m:sub>
                            <m:r>
                              <a:rPr lang="en-US" i="1">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2473302" y="3262498"/>
                <a:ext cx="4182748" cy="369332"/>
              </a:xfrm>
              <a:prstGeom prst="rect">
                <a:avLst/>
              </a:prstGeom>
              <a:blipFill>
                <a:blip r:embed="rId5"/>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327179" y="3882340"/>
                <a:ext cx="243105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𝑡</m:t>
                              </m:r>
                            </m:sub>
                          </m:sSub>
                        </m:e>
                      </m:d>
                      <m:r>
                        <a:rPr lang="en-US" b="0" i="0"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𝑊</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𝐷</m:t>
                          </m:r>
                        </m:e>
                      </m:d>
                    </m:oMath>
                  </m:oMathPara>
                </a14:m>
                <a:endParaRPr lang="en-US" dirty="0">
                  <a:latin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327179" y="3882340"/>
                <a:ext cx="2431050"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3605749" y="4440092"/>
                <a:ext cx="187391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𝑏</m:t>
                              </m:r>
                            </m:e>
                            <m:sub>
                              <m:r>
                                <a:rPr lang="en-US" i="1">
                                  <a:latin typeface="Cambria Math" panose="02040503050406030204" pitchFamily="18" charset="0"/>
                                </a:rPr>
                                <m:t>𝑡</m:t>
                              </m:r>
                            </m:sub>
                          </m:sSub>
                        </m:e>
                      </m:d>
                      <m:r>
                        <a:rPr lang="en-US" b="0" i="0"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𝑊</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𝐵𝐼</m:t>
                          </m:r>
                        </m:e>
                      </m:d>
                    </m:oMath>
                  </m:oMathPara>
                </a14:m>
                <a:endParaRPr lang="en-US" dirty="0">
                  <a:latin typeface="Times New Roman" panose="02020603050405020304" pitchFamily="18"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3605749" y="4440092"/>
                <a:ext cx="1873910" cy="369332"/>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0126080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076372" cy="584775"/>
          </a:xfrm>
          <a:prstGeom prst="rect">
            <a:avLst/>
          </a:prstGeom>
        </p:spPr>
        <p:txBody>
          <a:bodyPr wrap="none">
            <a:spAutoFit/>
          </a:bodyPr>
          <a:lstStyle/>
          <a:p>
            <a:r>
              <a:rPr lang="en-US" sz="3200" dirty="0">
                <a:solidFill>
                  <a:srgbClr val="C8102E"/>
                </a:solidFill>
                <a:latin typeface="+mj-lt"/>
                <a:ea typeface="+mj-ea"/>
                <a:cs typeface="+mj-cs"/>
              </a:rPr>
              <a:t>Open Delta-Open Delta</a:t>
            </a:r>
          </a:p>
        </p:txBody>
      </p:sp>
      <p:sp>
        <p:nvSpPr>
          <p:cNvPr id="2" name="Rectangle 1"/>
          <p:cNvSpPr/>
          <p:nvPr/>
        </p:nvSpPr>
        <p:spPr>
          <a:xfrm>
            <a:off x="136634" y="647700"/>
            <a:ext cx="9007366" cy="707886"/>
          </a:xfrm>
          <a:prstGeom prst="rect">
            <a:avLst/>
          </a:prstGeom>
        </p:spPr>
        <p:txBody>
          <a:bodyPr wrap="square">
            <a:spAutoFit/>
          </a:bodyPr>
          <a:lstStyle/>
          <a:p>
            <a:r>
              <a:rPr lang="en-US" sz="2000" dirty="0">
                <a:solidFill>
                  <a:srgbClr val="000000"/>
                </a:solidFill>
                <a:latin typeface="Times New Roman" panose="02020603050405020304" pitchFamily="18" charset="0"/>
              </a:rPr>
              <a:t>The forward sweep equation can be derived by defining the ideal voltages as a function of the primary line-to-line voltages:</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Rectangle 13"/>
              <p:cNvSpPr/>
              <p:nvPr/>
            </p:nvSpPr>
            <p:spPr>
              <a:xfrm>
                <a:off x="2825493" y="1287961"/>
                <a:ext cx="3629648" cy="880626"/>
              </a:xfrm>
              <a:prstGeom prst="rect">
                <a:avLst/>
              </a:prstGeom>
            </p:spPr>
            <p:txBody>
              <a:bodyPr wrap="none">
                <a:spAutoFit/>
              </a:bodyPr>
              <a:lstStyle/>
              <a:p>
                <a14:m>
                  <m:oMath xmlns:m="http://schemas.openxmlformats.org/officeDocument/2006/math">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i="1">
                                    <a:latin typeface="Cambria Math" panose="02040503050406030204" pitchFamily="18" charset="0"/>
                                  </a:rPr>
                                  <m:t>𝑎𝑏</m:t>
                                </m:r>
                              </m:sub>
                            </m:sSub>
                          </m:e>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i="1">
                                    <a:latin typeface="Cambria Math" panose="02040503050406030204" pitchFamily="18" charset="0"/>
                                  </a:rPr>
                                  <m:t>𝑏𝑐</m:t>
                                </m:r>
                              </m:sub>
                            </m:sSub>
                          </m:e>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i="1">
                                    <a:latin typeface="Cambria Math" panose="02040503050406030204" pitchFamily="18" charset="0"/>
                                  </a:rPr>
                                  <m:t>𝑐𝑎</m:t>
                                </m:r>
                              </m:sub>
                            </m:sSub>
                          </m:e>
                        </m:eqArr>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r>
                      <a:rPr lang="en-US" i="1">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−1</m:t>
                              </m:r>
                            </m:e>
                            <m:e>
                              <m:r>
                                <a:rPr lang="en-US" b="0" i="1" smtClean="0">
                                  <a:latin typeface="Cambria Math" panose="02040503050406030204" pitchFamily="18" charset="0"/>
                                </a:rPr>
                                <m:t>−1</m:t>
                              </m:r>
                            </m:e>
                            <m:e>
                              <m:r>
                                <a:rPr lang="en-US" b="0" i="1" smtClean="0">
                                  <a:latin typeface="Cambria Math" panose="02040503050406030204" pitchFamily="18" charset="0"/>
                                </a:rPr>
                                <m:t>0</m:t>
                              </m:r>
                            </m:e>
                          </m:mr>
                        </m:m>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𝐴𝐵</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𝐵𝐶</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𝐶𝐴</m:t>
                                </m:r>
                              </m:sub>
                            </m:sSub>
                          </m:e>
                        </m:eqArr>
                      </m:e>
                    </m:d>
                  </m:oMath>
                </a14:m>
                <a:endParaRPr lang="en-US" dirty="0">
                  <a:latin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2825493" y="1287961"/>
                <a:ext cx="3629648" cy="88062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079287" y="2501071"/>
                <a:ext cx="2695803"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i="1">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𝐵𝑉</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𝑉𝐿𝐿</m:t>
                            </m:r>
                          </m:e>
                          <m:sub>
                            <m:r>
                              <a:rPr lang="en-US" i="1">
                                <a:latin typeface="Cambria Math" panose="02040503050406030204" pitchFamily="18" charset="0"/>
                              </a:rPr>
                              <m:t>𝐴𝐵𝐶</m:t>
                            </m:r>
                          </m:sub>
                        </m:sSub>
                      </m:e>
                    </m:d>
                  </m:oMath>
                </a14:m>
                <a:endParaRPr lang="en-US" dirty="0">
                  <a:latin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079287" y="2501071"/>
                <a:ext cx="2695803" cy="369332"/>
              </a:xfrm>
              <a:prstGeom prst="rect">
                <a:avLst/>
              </a:prstGeom>
              <a:blipFill>
                <a:blip r:embed="rId3"/>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4858248" y="2255848"/>
                <a:ext cx="2763898"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𝐵</m:t>
                          </m:r>
                          <m:r>
                            <a:rPr lang="en-US" i="1">
                              <a:latin typeface="Cambria Math" panose="02040503050406030204" pitchFamily="18" charset="0"/>
                            </a:rPr>
                            <m:t>𝑉</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−1</m:t>
                                </m:r>
                              </m:e>
                              <m:e>
                                <m:r>
                                  <a:rPr lang="en-US" i="1">
                                    <a:latin typeface="Cambria Math" panose="02040503050406030204" pitchFamily="18" charset="0"/>
                                  </a:rPr>
                                  <m:t>−1</m:t>
                                </m:r>
                              </m:e>
                              <m:e>
                                <m:r>
                                  <a:rPr lang="en-US" i="1">
                                    <a:latin typeface="Cambria Math" panose="02040503050406030204" pitchFamily="18" charset="0"/>
                                  </a:rPr>
                                  <m:t>0</m:t>
                                </m:r>
                              </m:e>
                            </m:mr>
                          </m:m>
                        </m:e>
                      </m:d>
                    </m:oMath>
                  </m:oMathPara>
                </a14:m>
                <a:endParaRPr lang="en-US" dirty="0">
                  <a:latin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4858248" y="2255848"/>
                <a:ext cx="2763898" cy="824906"/>
              </a:xfrm>
              <a:prstGeom prst="rect">
                <a:avLst/>
              </a:prstGeom>
              <a:blipFill>
                <a:blip r:embed="rId4"/>
                <a:stretch>
                  <a:fillRect/>
                </a:stretch>
              </a:blipFill>
            </p:spPr>
            <p:txBody>
              <a:bodyPr/>
              <a:lstStyle/>
              <a:p>
                <a:r>
                  <a:rPr lang="en-US">
                    <a:noFill/>
                  </a:rPr>
                  <a:t> </a:t>
                </a:r>
              </a:p>
            </p:txBody>
          </p:sp>
        </mc:Fallback>
      </mc:AlternateContent>
      <p:sp>
        <p:nvSpPr>
          <p:cNvPr id="20" name="TextBox 19"/>
          <p:cNvSpPr txBox="1"/>
          <p:nvPr/>
        </p:nvSpPr>
        <p:spPr>
          <a:xfrm>
            <a:off x="8348406" y="1694140"/>
            <a:ext cx="845103" cy="369332"/>
          </a:xfrm>
          <a:prstGeom prst="rect">
            <a:avLst/>
          </a:prstGeom>
          <a:noFill/>
        </p:spPr>
        <p:txBody>
          <a:bodyPr wrap="none" rtlCol="0">
            <a:spAutoFit/>
          </a:bodyPr>
          <a:lstStyle/>
          <a:p>
            <a:r>
              <a:rPr lang="en-US" dirty="0">
                <a:latin typeface="Times New Roman" panose="02020603050405020304" pitchFamily="18" charset="0"/>
              </a:rPr>
              <a:t>(159.a)</a:t>
            </a:r>
          </a:p>
        </p:txBody>
      </p:sp>
      <p:sp>
        <p:nvSpPr>
          <p:cNvPr id="7" name="Rectangle 6"/>
          <p:cNvSpPr/>
          <p:nvPr/>
        </p:nvSpPr>
        <p:spPr>
          <a:xfrm>
            <a:off x="162495" y="3046303"/>
            <a:ext cx="9007366" cy="707886"/>
          </a:xfrm>
          <a:prstGeom prst="rect">
            <a:avLst/>
          </a:prstGeom>
        </p:spPr>
        <p:txBody>
          <a:bodyPr wrap="square">
            <a:spAutoFit/>
          </a:bodyPr>
          <a:lstStyle/>
          <a:p>
            <a:r>
              <a:rPr lang="en-US" sz="2000" dirty="0">
                <a:solidFill>
                  <a:srgbClr val="000000"/>
                </a:solidFill>
                <a:latin typeface="Times New Roman" panose="02020603050405020304" pitchFamily="18" charset="0"/>
              </a:rPr>
              <a:t>The ideal secondary voltages as a function of the terminal line-to-line voltages are given by</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4" name="Rectangle 23"/>
              <p:cNvSpPr/>
              <p:nvPr/>
            </p:nvSpPr>
            <p:spPr>
              <a:xfrm>
                <a:off x="2554861" y="3599469"/>
                <a:ext cx="4606774" cy="972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b="0" i="1" smtClean="0">
                                      <a:latin typeface="Cambria Math" panose="02040503050406030204" pitchFamily="18" charset="0"/>
                                    </a:rPr>
                                    <m:t>𝑉𝑡</m:t>
                                  </m:r>
                                </m:e>
                                <m:sub>
                                  <m:r>
                                    <a:rPr lang="en-US" b="0" i="1" smtClean="0">
                                      <a:latin typeface="Cambria Math" panose="02040503050406030204" pitchFamily="18" charset="0"/>
                                    </a:rPr>
                                    <m:t>𝑎𝑏</m:t>
                                  </m:r>
                                </m:sub>
                              </m:sSub>
                            </m:e>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b="0" i="1" smtClean="0">
                                      <a:latin typeface="Cambria Math" panose="02040503050406030204" pitchFamily="18" charset="0"/>
                                    </a:rPr>
                                    <m:t>𝑏𝑐</m:t>
                                  </m:r>
                                </m:sub>
                              </m:sSub>
                            </m:e>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b="0" i="1" smtClean="0">
                                      <a:latin typeface="Cambria Math" panose="02040503050406030204" pitchFamily="18" charset="0"/>
                                    </a:rPr>
                                    <m:t>𝑐𝑎</m:t>
                                  </m:r>
                                </m:sub>
                              </m:sSub>
                            </m:e>
                          </m:eqArr>
                        </m:e>
                      </m:d>
                      <m:r>
                        <a:rPr lang="en-US" i="1">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𝑎𝑏</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𝑏𝑐</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𝑐𝑎</m:t>
                                  </m:r>
                                </m:sub>
                              </m:sSub>
                            </m:e>
                          </m:eqArr>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𝑍𝑡</m:t>
                                    </m:r>
                                  </m:e>
                                  <m:sub>
                                    <m:r>
                                      <a:rPr lang="en-US" i="1">
                                        <a:latin typeface="Cambria Math" panose="02040503050406030204" pitchFamily="18" charset="0"/>
                                      </a:rPr>
                                      <m:t>𝑎</m:t>
                                    </m:r>
                                    <m:r>
                                      <a:rPr lang="en-US" b="0" i="1" smtClean="0">
                                        <a:latin typeface="Cambria Math" panose="02040503050406030204" pitchFamily="18" charset="0"/>
                                      </a:rPr>
                                      <m:t>𝑏</m:t>
                                    </m:r>
                                  </m:sub>
                                </m:sSub>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i="1" smtClean="0">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𝑍𝑡</m:t>
                                    </m:r>
                                  </m:e>
                                  <m:sub>
                                    <m:r>
                                      <a:rPr lang="en-US" b="0" i="1" smtClean="0">
                                        <a:latin typeface="Cambria Math" panose="02040503050406030204" pitchFamily="18" charset="0"/>
                                        <a:ea typeface="Cambria Math" panose="02040503050406030204" pitchFamily="18" charset="0"/>
                                      </a:rPr>
                                      <m:t>𝑏</m:t>
                                    </m:r>
                                    <m:r>
                                      <a:rPr lang="en-US" i="1">
                                        <a:latin typeface="Cambria Math" panose="02040503050406030204" pitchFamily="18" charset="0"/>
                                      </a:rPr>
                                      <m:t>𝑐</m:t>
                                    </m:r>
                                  </m:sub>
                                </m:sSub>
                              </m:e>
                            </m:mr>
                            <m:mr>
                              <m:e>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𝑍𝑡</m:t>
                                    </m:r>
                                  </m:e>
                                  <m:sub>
                                    <m:r>
                                      <a:rPr lang="en-US" i="1">
                                        <a:latin typeface="Cambria Math" panose="02040503050406030204" pitchFamily="18" charset="0"/>
                                      </a:rPr>
                                      <m:t>𝑎𝑏</m:t>
                                    </m:r>
                                  </m:sub>
                                </m:sSub>
                              </m:e>
                              <m:e>
                                <m:r>
                                  <a:rPr lang="en-US" i="1">
                                    <a:latin typeface="Cambria Math" panose="02040503050406030204" pitchFamily="18" charset="0"/>
                                  </a:rPr>
                                  <m:t>0</m:t>
                                </m:r>
                              </m:e>
                              <m:e>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𝑍𝑡</m:t>
                                    </m:r>
                                  </m:e>
                                  <m:sub>
                                    <m:r>
                                      <a:rPr lang="en-US" b="0" i="1" smtClean="0">
                                        <a:latin typeface="Cambria Math" panose="02040503050406030204" pitchFamily="18" charset="0"/>
                                      </a:rPr>
                                      <m:t>𝑏𝑐</m:t>
                                    </m:r>
                                  </m:sub>
                                </m:sSub>
                              </m:e>
                            </m:mr>
                          </m:m>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𝑏</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𝑐</m:t>
                                  </m:r>
                                </m:sub>
                              </m:sSub>
                            </m:e>
                          </m:eqArr>
                        </m:e>
                      </m:d>
                    </m:oMath>
                  </m:oMathPara>
                </a14:m>
                <a:endParaRPr lang="en-US" dirty="0">
                  <a:latin typeface="Times New Roman" panose="02020603050405020304" pitchFamily="18"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2554861" y="3599469"/>
                <a:ext cx="4606774" cy="972702"/>
              </a:xfrm>
              <a:prstGeom prst="rect">
                <a:avLst/>
              </a:prstGeom>
              <a:blipFill>
                <a:blip r:embed="rId5"/>
                <a:stretch>
                  <a:fillRect/>
                </a:stretch>
              </a:blipFill>
            </p:spPr>
            <p:txBody>
              <a:bodyPr/>
              <a:lstStyle/>
              <a:p>
                <a:r>
                  <a:rPr lang="en-US">
                    <a:noFill/>
                  </a:rPr>
                  <a:t> </a:t>
                </a:r>
              </a:p>
            </p:txBody>
          </p:sp>
        </mc:Fallback>
      </mc:AlternateContent>
      <p:sp>
        <p:nvSpPr>
          <p:cNvPr id="26" name="TextBox 25"/>
          <p:cNvSpPr txBox="1"/>
          <p:nvPr/>
        </p:nvSpPr>
        <p:spPr>
          <a:xfrm>
            <a:off x="8313536" y="3998939"/>
            <a:ext cx="856325" cy="369332"/>
          </a:xfrm>
          <a:prstGeom prst="rect">
            <a:avLst/>
          </a:prstGeom>
          <a:noFill/>
        </p:spPr>
        <p:txBody>
          <a:bodyPr wrap="none" rtlCol="0">
            <a:spAutoFit/>
          </a:bodyPr>
          <a:lstStyle/>
          <a:p>
            <a:r>
              <a:rPr lang="en-US" dirty="0">
                <a:latin typeface="Times New Roman" panose="02020603050405020304" pitchFamily="18" charset="0"/>
              </a:rPr>
              <a:t>(159.b)</a:t>
            </a:r>
          </a:p>
        </p:txBody>
      </p:sp>
      <mc:AlternateContent xmlns:mc="http://schemas.openxmlformats.org/markup-compatibility/2006" xmlns:a14="http://schemas.microsoft.com/office/drawing/2010/main">
        <mc:Choice Requires="a14">
          <p:sp>
            <p:nvSpPr>
              <p:cNvPr id="27" name="Rectangle 26"/>
              <p:cNvSpPr/>
              <p:nvPr/>
            </p:nvSpPr>
            <p:spPr>
              <a:xfrm>
                <a:off x="3005369" y="4728990"/>
                <a:ext cx="354783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i="1">
                                  <a:latin typeface="Cambria Math" panose="02040503050406030204" pitchFamily="18" charset="0"/>
                                </a:rPr>
                                <m:t>𝑎</m:t>
                              </m:r>
                              <m:r>
                                <a:rPr lang="en-US" b="0" i="1" smtClean="0">
                                  <a:latin typeface="Cambria Math" panose="02040503050406030204" pitchFamily="18" charset="0"/>
                                </a:rPr>
                                <m:t>𝑏𝑐</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i="1">
                                  <a:latin typeface="Cambria Math" panose="02040503050406030204" pitchFamily="18" charset="0"/>
                                </a:rPr>
                                <m:t>𝑎</m:t>
                              </m:r>
                              <m:r>
                                <a:rPr lang="en-US" b="0" i="1" smtClean="0">
                                  <a:latin typeface="Cambria Math" panose="02040503050406030204" pitchFamily="18" charset="0"/>
                                </a:rPr>
                                <m:t>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smtClean="0">
                              <a:latin typeface="Cambria Math" panose="02040503050406030204" pitchFamily="18" charset="0"/>
                            </a:rPr>
                            <m:t>𝐵</m:t>
                          </m:r>
                          <m:r>
                            <a:rPr lang="en-US" b="0" i="1" smtClean="0">
                              <a:latin typeface="Cambria Math" panose="02040503050406030204" pitchFamily="18" charset="0"/>
                            </a:rPr>
                            <m:t>𝐼</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r>
                                <a:rPr lang="en-US" b="0" i="1" smtClean="0">
                                  <a:latin typeface="Cambria Math" panose="02040503050406030204" pitchFamily="18" charset="0"/>
                                </a:rPr>
                                <m:t>𝑏𝑐</m:t>
                              </m:r>
                            </m:sub>
                          </m:sSub>
                        </m:e>
                      </m:d>
                    </m:oMath>
                  </m:oMathPara>
                </a14:m>
                <a:endParaRPr lang="en-US" dirty="0">
                  <a:latin typeface="Times New Roman" panose="02020603050405020304" pitchFamily="18" charset="0"/>
                </a:endParaRPr>
              </a:p>
            </p:txBody>
          </p:sp>
        </mc:Choice>
        <mc:Fallback xmlns="">
          <p:sp>
            <p:nvSpPr>
              <p:cNvPr id="27" name="Rectangle 26"/>
              <p:cNvSpPr>
                <a:spLocks noRot="1" noChangeAspect="1" noMove="1" noResize="1" noEditPoints="1" noAdjustHandles="1" noChangeArrowheads="1" noChangeShapeType="1" noTextEdit="1"/>
              </p:cNvSpPr>
              <p:nvPr/>
            </p:nvSpPr>
            <p:spPr>
              <a:xfrm>
                <a:off x="3005369" y="4728990"/>
                <a:ext cx="3547831" cy="369332"/>
              </a:xfrm>
              <a:prstGeom prst="rect">
                <a:avLst/>
              </a:prstGeom>
              <a:blipFill>
                <a:blip r:embed="rId6"/>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307759" y="5118824"/>
                <a:ext cx="2943050" cy="972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i="1">
                              <a:latin typeface="Cambria Math" panose="02040503050406030204" pitchFamily="18" charset="0"/>
                            </a:rPr>
                            <m:t>𝐵𝐼</m:t>
                          </m:r>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𝑍𝑡</m:t>
                                    </m:r>
                                  </m:e>
                                  <m:sub>
                                    <m:r>
                                      <a:rPr lang="en-US" i="1">
                                        <a:latin typeface="Cambria Math" panose="02040503050406030204" pitchFamily="18" charset="0"/>
                                      </a:rPr>
                                      <m:t>𝑎𝑏</m:t>
                                    </m:r>
                                  </m:sub>
                                </m:sSub>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𝑍𝑡</m:t>
                                    </m:r>
                                  </m:e>
                                  <m:sub>
                                    <m:r>
                                      <a:rPr lang="en-US" i="1">
                                        <a:latin typeface="Cambria Math" panose="02040503050406030204" pitchFamily="18" charset="0"/>
                                        <a:ea typeface="Cambria Math" panose="02040503050406030204" pitchFamily="18" charset="0"/>
                                      </a:rPr>
                                      <m:t>𝑏</m:t>
                                    </m:r>
                                    <m:r>
                                      <a:rPr lang="en-US" i="1">
                                        <a:latin typeface="Cambria Math" panose="02040503050406030204" pitchFamily="18" charset="0"/>
                                      </a:rPr>
                                      <m:t>𝑐</m:t>
                                    </m:r>
                                  </m:sub>
                                </m:sSub>
                              </m:e>
                            </m:mr>
                            <m:mr>
                              <m:e>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𝑍𝑡</m:t>
                                    </m:r>
                                  </m:e>
                                  <m:sub>
                                    <m:r>
                                      <a:rPr lang="en-US" i="1">
                                        <a:latin typeface="Cambria Math" panose="02040503050406030204" pitchFamily="18" charset="0"/>
                                      </a:rPr>
                                      <m:t>𝑎𝑏</m:t>
                                    </m:r>
                                  </m:sub>
                                </m:sSub>
                              </m:e>
                              <m:e>
                                <m:r>
                                  <a:rPr lang="en-US" i="1">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𝑍𝑡</m:t>
                                    </m:r>
                                  </m:e>
                                  <m:sub>
                                    <m:r>
                                      <a:rPr lang="en-US" i="1">
                                        <a:latin typeface="Cambria Math" panose="02040503050406030204" pitchFamily="18" charset="0"/>
                                      </a:rPr>
                                      <m:t>𝑏𝑐</m:t>
                                    </m:r>
                                  </m:sub>
                                </m:sSub>
                              </m:e>
                            </m:mr>
                          </m:m>
                        </m:e>
                      </m:d>
                    </m:oMath>
                  </m:oMathPara>
                </a14:m>
                <a:endParaRPr lang="en-US" dirty="0">
                  <a:latin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3307759" y="5118824"/>
                <a:ext cx="2943050" cy="972702"/>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9488408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076372" cy="584775"/>
          </a:xfrm>
          <a:prstGeom prst="rect">
            <a:avLst/>
          </a:prstGeom>
        </p:spPr>
        <p:txBody>
          <a:bodyPr wrap="none">
            <a:spAutoFit/>
          </a:bodyPr>
          <a:lstStyle/>
          <a:p>
            <a:r>
              <a:rPr lang="en-US" sz="3200" dirty="0">
                <a:solidFill>
                  <a:srgbClr val="C8102E"/>
                </a:solidFill>
                <a:latin typeface="+mj-lt"/>
                <a:ea typeface="+mj-ea"/>
                <a:cs typeface="+mj-cs"/>
              </a:rPr>
              <a:t>Open Delta-Open Delta</a:t>
            </a:r>
          </a:p>
        </p:txBody>
      </p:sp>
      <mc:AlternateContent xmlns:mc="http://schemas.openxmlformats.org/markup-compatibility/2006" xmlns:a14="http://schemas.microsoft.com/office/drawing/2010/main">
        <mc:Choice Requires="a14">
          <p:sp>
            <p:nvSpPr>
              <p:cNvPr id="15" name="Rectangle 14"/>
              <p:cNvSpPr/>
              <p:nvPr/>
            </p:nvSpPr>
            <p:spPr>
              <a:xfrm>
                <a:off x="3352800" y="741504"/>
                <a:ext cx="2695803"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i="1">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𝐵𝑉</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𝑉𝐿𝐿</m:t>
                            </m:r>
                          </m:e>
                          <m:sub>
                            <m:r>
                              <a:rPr lang="en-US" i="1">
                                <a:latin typeface="Cambria Math" panose="02040503050406030204" pitchFamily="18" charset="0"/>
                              </a:rPr>
                              <m:t>𝐴𝐵𝐶</m:t>
                            </m:r>
                          </m:sub>
                        </m:sSub>
                      </m:e>
                    </m:d>
                  </m:oMath>
                </a14:m>
                <a:endParaRPr lang="en-US" dirty="0">
                  <a:latin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3352800" y="741504"/>
                <a:ext cx="2695803" cy="369332"/>
              </a:xfrm>
              <a:prstGeom prst="rect">
                <a:avLst/>
              </a:prstGeom>
              <a:blipFill>
                <a:blip r:embed="rId2"/>
                <a:stretch>
                  <a:fillRect b="-1667"/>
                </a:stretch>
              </a:blipFill>
            </p:spPr>
            <p:txBody>
              <a:bodyPr/>
              <a:lstStyle/>
              <a:p>
                <a:r>
                  <a:rPr lang="en-US">
                    <a:noFill/>
                  </a:rPr>
                  <a:t> </a:t>
                </a:r>
              </a:p>
            </p:txBody>
          </p:sp>
        </mc:Fallback>
      </mc:AlternateContent>
      <p:sp>
        <p:nvSpPr>
          <p:cNvPr id="20" name="TextBox 19"/>
          <p:cNvSpPr txBox="1"/>
          <p:nvPr/>
        </p:nvSpPr>
        <p:spPr>
          <a:xfrm>
            <a:off x="8293642" y="741504"/>
            <a:ext cx="845103" cy="369332"/>
          </a:xfrm>
          <a:prstGeom prst="rect">
            <a:avLst/>
          </a:prstGeom>
          <a:noFill/>
        </p:spPr>
        <p:txBody>
          <a:bodyPr wrap="none" rtlCol="0">
            <a:spAutoFit/>
          </a:bodyPr>
          <a:lstStyle/>
          <a:p>
            <a:r>
              <a:rPr lang="en-US" dirty="0">
                <a:latin typeface="Times New Roman" panose="02020603050405020304" pitchFamily="18" charset="0"/>
              </a:rPr>
              <a:t>(159.a)</a:t>
            </a:r>
          </a:p>
        </p:txBody>
      </p:sp>
      <p:sp>
        <p:nvSpPr>
          <p:cNvPr id="26" name="TextBox 25"/>
          <p:cNvSpPr txBox="1"/>
          <p:nvPr/>
        </p:nvSpPr>
        <p:spPr>
          <a:xfrm>
            <a:off x="8282420" y="1196757"/>
            <a:ext cx="856325" cy="369332"/>
          </a:xfrm>
          <a:prstGeom prst="rect">
            <a:avLst/>
          </a:prstGeom>
          <a:noFill/>
        </p:spPr>
        <p:txBody>
          <a:bodyPr wrap="none" rtlCol="0">
            <a:spAutoFit/>
          </a:bodyPr>
          <a:lstStyle/>
          <a:p>
            <a:r>
              <a:rPr lang="en-US" dirty="0">
                <a:latin typeface="Times New Roman" panose="02020603050405020304" pitchFamily="18" charset="0"/>
              </a:rPr>
              <a:t>(159.b)</a:t>
            </a:r>
          </a:p>
        </p:txBody>
      </p:sp>
      <mc:AlternateContent xmlns:mc="http://schemas.openxmlformats.org/markup-compatibility/2006" xmlns:a14="http://schemas.microsoft.com/office/drawing/2010/main">
        <mc:Choice Requires="a14">
          <p:sp>
            <p:nvSpPr>
              <p:cNvPr id="27" name="Rectangle 26"/>
              <p:cNvSpPr/>
              <p:nvPr/>
            </p:nvSpPr>
            <p:spPr>
              <a:xfrm>
                <a:off x="2926785" y="1196757"/>
                <a:ext cx="354783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i="1">
                                  <a:latin typeface="Cambria Math" panose="02040503050406030204" pitchFamily="18" charset="0"/>
                                </a:rPr>
                                <m:t>𝑎</m:t>
                              </m:r>
                              <m:r>
                                <a:rPr lang="en-US" b="0" i="1" smtClean="0">
                                  <a:latin typeface="Cambria Math" panose="02040503050406030204" pitchFamily="18" charset="0"/>
                                </a:rPr>
                                <m:t>𝑏𝑐</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i="1">
                                  <a:latin typeface="Cambria Math" panose="02040503050406030204" pitchFamily="18" charset="0"/>
                                </a:rPr>
                                <m:t>𝑎</m:t>
                              </m:r>
                              <m:r>
                                <a:rPr lang="en-US" b="0" i="1" smtClean="0">
                                  <a:latin typeface="Cambria Math" panose="02040503050406030204" pitchFamily="18" charset="0"/>
                                </a:rPr>
                                <m:t>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smtClean="0">
                              <a:latin typeface="Cambria Math" panose="02040503050406030204" pitchFamily="18" charset="0"/>
                            </a:rPr>
                            <m:t>𝐵</m:t>
                          </m:r>
                          <m:r>
                            <a:rPr lang="en-US" b="0" i="1" smtClean="0">
                              <a:latin typeface="Cambria Math" panose="02040503050406030204" pitchFamily="18" charset="0"/>
                            </a:rPr>
                            <m:t>𝐼</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r>
                                <a:rPr lang="en-US" b="0" i="1" smtClean="0">
                                  <a:latin typeface="Cambria Math" panose="02040503050406030204" pitchFamily="18" charset="0"/>
                                </a:rPr>
                                <m:t>𝑏𝑐</m:t>
                              </m:r>
                            </m:sub>
                          </m:sSub>
                        </m:e>
                      </m:d>
                    </m:oMath>
                  </m:oMathPara>
                </a14:m>
                <a:endParaRPr lang="en-US" dirty="0">
                  <a:latin typeface="Times New Roman" panose="02020603050405020304" pitchFamily="18" charset="0"/>
                </a:endParaRPr>
              </a:p>
            </p:txBody>
          </p:sp>
        </mc:Choice>
        <mc:Fallback xmlns="">
          <p:sp>
            <p:nvSpPr>
              <p:cNvPr id="27" name="Rectangle 26"/>
              <p:cNvSpPr>
                <a:spLocks noRot="1" noChangeAspect="1" noMove="1" noResize="1" noEditPoints="1" noAdjustHandles="1" noChangeArrowheads="1" noChangeShapeType="1" noTextEdit="1"/>
              </p:cNvSpPr>
              <p:nvPr/>
            </p:nvSpPr>
            <p:spPr>
              <a:xfrm>
                <a:off x="2926785" y="1196757"/>
                <a:ext cx="3547831" cy="369332"/>
              </a:xfrm>
              <a:prstGeom prst="rect">
                <a:avLst/>
              </a:prstGeom>
              <a:blipFill>
                <a:blip r:embed="rId3"/>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743200" y="1644127"/>
                <a:ext cx="4244495"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𝐴𝐵𝐶</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𝐴𝑉</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𝑦</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2743200" y="1644127"/>
                <a:ext cx="4244495" cy="369332"/>
              </a:xfrm>
              <a:prstGeom prst="rect">
                <a:avLst/>
              </a:prstGeom>
              <a:blipFill>
                <a:blip r:embed="rId4"/>
                <a:stretch>
                  <a:fillRect b="-8333"/>
                </a:stretch>
              </a:blipFill>
            </p:spPr>
            <p:txBody>
              <a:bodyPr/>
              <a:lstStyle/>
              <a:p>
                <a:r>
                  <a:rPr lang="en-US">
                    <a:noFill/>
                  </a:rPr>
                  <a:t> </a:t>
                </a:r>
              </a:p>
            </p:txBody>
          </p:sp>
        </mc:Fallback>
      </mc:AlternateContent>
      <p:sp>
        <p:nvSpPr>
          <p:cNvPr id="17" name="TextBox 16"/>
          <p:cNvSpPr txBox="1"/>
          <p:nvPr/>
        </p:nvSpPr>
        <p:spPr>
          <a:xfrm>
            <a:off x="8308992" y="1652812"/>
            <a:ext cx="684803" cy="369332"/>
          </a:xfrm>
          <a:prstGeom prst="rect">
            <a:avLst/>
          </a:prstGeom>
          <a:noFill/>
        </p:spPr>
        <p:txBody>
          <a:bodyPr wrap="none" rtlCol="0">
            <a:spAutoFit/>
          </a:bodyPr>
          <a:lstStyle/>
          <a:p>
            <a:r>
              <a:rPr lang="en-US" dirty="0">
                <a:latin typeface="Times New Roman" panose="02020603050405020304" pitchFamily="18" charset="0"/>
              </a:rPr>
              <a:t>(158)</a:t>
            </a:r>
          </a:p>
        </p:txBody>
      </p:sp>
      <p:sp>
        <p:nvSpPr>
          <p:cNvPr id="5" name="Rectangle 4"/>
          <p:cNvSpPr/>
          <p:nvPr/>
        </p:nvSpPr>
        <p:spPr>
          <a:xfrm>
            <a:off x="128699" y="2053675"/>
            <a:ext cx="9010045" cy="400110"/>
          </a:xfrm>
          <a:prstGeom prst="rect">
            <a:avLst/>
          </a:prstGeom>
        </p:spPr>
        <p:txBody>
          <a:bodyPr wrap="square">
            <a:spAutoFit/>
          </a:bodyPr>
          <a:lstStyle/>
          <a:p>
            <a:r>
              <a:rPr lang="en-US" sz="2000" dirty="0">
                <a:solidFill>
                  <a:srgbClr val="000000"/>
                </a:solidFill>
                <a:latin typeface="Times New Roman" panose="02020603050405020304" pitchFamily="18" charset="0"/>
              </a:rPr>
              <a:t>Equate Equation (158) to Equation (159):</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Rectangle 17"/>
              <p:cNvSpPr/>
              <p:nvPr/>
            </p:nvSpPr>
            <p:spPr>
              <a:xfrm>
                <a:off x="2971800" y="2972064"/>
                <a:ext cx="4250907"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𝐵𝑉</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𝐵𝐼</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2971800" y="2972064"/>
                <a:ext cx="4250907" cy="369332"/>
              </a:xfrm>
              <a:prstGeom prst="rect">
                <a:avLst/>
              </a:prstGeom>
              <a:blipFill>
                <a:blip r:embed="rId5"/>
                <a:stretch>
                  <a:fillRect b="-1667"/>
                </a:stretch>
              </a:blipFill>
            </p:spPr>
            <p:txBody>
              <a:bodyPr/>
              <a:lstStyle/>
              <a:p>
                <a:r>
                  <a:rPr lang="en-US">
                    <a:noFill/>
                  </a:rPr>
                  <a:t> </a:t>
                </a:r>
              </a:p>
            </p:txBody>
          </p:sp>
        </mc:Fallback>
      </mc:AlternateContent>
      <p:sp>
        <p:nvSpPr>
          <p:cNvPr id="21" name="TextBox 20"/>
          <p:cNvSpPr txBox="1"/>
          <p:nvPr/>
        </p:nvSpPr>
        <p:spPr>
          <a:xfrm>
            <a:off x="8285344" y="2697129"/>
            <a:ext cx="684803" cy="369332"/>
          </a:xfrm>
          <a:prstGeom prst="rect">
            <a:avLst/>
          </a:prstGeom>
          <a:noFill/>
        </p:spPr>
        <p:txBody>
          <a:bodyPr wrap="none" rtlCol="0">
            <a:spAutoFit/>
          </a:bodyPr>
          <a:lstStyle/>
          <a:p>
            <a:r>
              <a:rPr lang="en-US" dirty="0">
                <a:latin typeface="Times New Roman" panose="02020603050405020304" pitchFamily="18" charset="0"/>
              </a:rPr>
              <a:t>(160)</a:t>
            </a:r>
          </a:p>
        </p:txBody>
      </p:sp>
      <mc:AlternateContent xmlns:mc="http://schemas.openxmlformats.org/markup-compatibility/2006" xmlns:a14="http://schemas.microsoft.com/office/drawing/2010/main">
        <mc:Choice Requires="a14">
          <p:sp>
            <p:nvSpPr>
              <p:cNvPr id="6" name="Rectangle 5"/>
              <p:cNvSpPr/>
              <p:nvPr/>
            </p:nvSpPr>
            <p:spPr>
              <a:xfrm>
                <a:off x="2743199" y="2504094"/>
                <a:ext cx="436792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i="1">
                              <a:latin typeface="Cambria Math" panose="02040503050406030204" pitchFamily="18" charset="0"/>
                            </a:rPr>
                            <m:t>𝐵𝑉</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𝑉𝐿𝐿</m:t>
                              </m:r>
                            </m:e>
                            <m:sub>
                              <m:r>
                                <a:rPr lang="en-US" i="1">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𝑉𝐿𝐿</m:t>
                              </m:r>
                            </m:e>
                            <m:sub>
                              <m:r>
                                <a:rPr lang="en-US" i="1">
                                  <a:latin typeface="Cambria Math" panose="02040503050406030204" pitchFamily="18" charset="0"/>
                                </a:rPr>
                                <m:t>𝑎𝑏𝑐</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𝐵𝐼</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𝑎𝑏𝑐</m:t>
                              </m:r>
                            </m:sub>
                          </m:sSub>
                        </m:e>
                      </m:d>
                    </m:oMath>
                  </m:oMathPara>
                </a14:m>
                <a:endParaRPr lang="en-US" dirty="0">
                  <a:latin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743199" y="2504094"/>
                <a:ext cx="4367927" cy="369332"/>
              </a:xfrm>
              <a:prstGeom prst="rect">
                <a:avLst/>
              </a:prstGeom>
              <a:blipFill>
                <a:blip r:embed="rId6"/>
                <a:stretch>
                  <a:fillRect b="-1667"/>
                </a:stretch>
              </a:blipFill>
            </p:spPr>
            <p:txBody>
              <a:bodyPr/>
              <a:lstStyle/>
              <a:p>
                <a:r>
                  <a:rPr lang="en-US">
                    <a:noFill/>
                  </a:rPr>
                  <a:t> </a:t>
                </a:r>
              </a:p>
            </p:txBody>
          </p:sp>
        </mc:Fallback>
      </mc:AlternateContent>
      <p:sp>
        <p:nvSpPr>
          <p:cNvPr id="9" name="Rectangle 8"/>
          <p:cNvSpPr/>
          <p:nvPr/>
        </p:nvSpPr>
        <p:spPr>
          <a:xfrm>
            <a:off x="85368" y="3388698"/>
            <a:ext cx="8982431" cy="1015663"/>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Equation (160) gives the forward sweep equation in terms of line-to-line voltages. As before, the [</a:t>
            </a:r>
            <a:r>
              <a:rPr lang="en-US" sz="2000" i="1" dirty="0">
                <a:solidFill>
                  <a:srgbClr val="000000"/>
                </a:solidFill>
                <a:latin typeface="Times New Roman" panose="02020603050405020304" pitchFamily="18" charset="0"/>
              </a:rPr>
              <a:t>W</a:t>
            </a:r>
            <a:r>
              <a:rPr lang="en-US" sz="2000" dirty="0">
                <a:solidFill>
                  <a:srgbClr val="000000"/>
                </a:solidFill>
                <a:latin typeface="Times New Roman" panose="02020603050405020304" pitchFamily="18" charset="0"/>
              </a:rPr>
              <a:t>] and [</a:t>
            </a:r>
            <a:r>
              <a:rPr lang="en-US" sz="2000" i="1" dirty="0">
                <a:solidFill>
                  <a:srgbClr val="000000"/>
                </a:solidFill>
                <a:latin typeface="Times New Roman" panose="02020603050405020304" pitchFamily="18" charset="0"/>
              </a:rPr>
              <a:t>D</a:t>
            </a:r>
            <a:r>
              <a:rPr lang="en-US" sz="2000" dirty="0">
                <a:solidFill>
                  <a:srgbClr val="000000"/>
                </a:solidFill>
                <a:latin typeface="Times New Roman" panose="02020603050405020304" pitchFamily="18" charset="0"/>
              </a:rPr>
              <a:t>] matrices are used to convert Equation (160) using line-to-neutral voltages:</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Rectangle 21"/>
              <p:cNvSpPr/>
              <p:nvPr/>
            </p:nvSpPr>
            <p:spPr>
              <a:xfrm>
                <a:off x="2575246" y="4114540"/>
                <a:ext cx="4250907"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𝐵𝑉</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𝐵𝐼</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2575246" y="4114540"/>
                <a:ext cx="4250907"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819118" y="4583835"/>
                <a:ext cx="7629204"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𝐿𝑁</m:t>
                            </m:r>
                          </m:e>
                          <m:sub>
                            <m:r>
                              <a:rPr lang="en-US" b="0" i="1" smtClean="0">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𝑊</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𝑊</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𝐵</m:t>
                        </m:r>
                        <m:r>
                          <a:rPr lang="en-US" i="1">
                            <a:latin typeface="Cambria Math" panose="02040503050406030204" pitchFamily="18" charset="0"/>
                          </a:rPr>
                          <m:t>𝑉</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𝐷</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𝑁</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𝑊</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𝐵𝐼</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819118" y="4583835"/>
                <a:ext cx="7629204"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2538787" y="4983033"/>
                <a:ext cx="4189865"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𝐿𝑁</m:t>
                            </m:r>
                          </m:e>
                          <m:sub>
                            <m:r>
                              <a:rPr lang="en-US" b="0" i="1" smtClean="0">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𝑁</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𝐵</m:t>
                            </m:r>
                          </m:e>
                          <m:sub>
                            <m:r>
                              <a:rPr lang="en-US" i="1">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2538787" y="4983033"/>
                <a:ext cx="4189865" cy="369332"/>
              </a:xfrm>
              <a:prstGeom prst="rect">
                <a:avLst/>
              </a:prstGeom>
              <a:blipFill>
                <a:blip r:embed="rId9"/>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3406171" y="5358469"/>
                <a:ext cx="245509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𝐴</m:t>
                              </m:r>
                            </m:e>
                            <m:sub>
                              <m:r>
                                <a:rPr lang="en-US" i="1">
                                  <a:latin typeface="Cambria Math" panose="02040503050406030204" pitchFamily="18" charset="0"/>
                                </a:rPr>
                                <m:t>𝑡</m:t>
                              </m:r>
                            </m:sub>
                          </m:sSub>
                        </m:e>
                      </m:d>
                      <m:r>
                        <a:rPr lang="en-US" b="0" i="0"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𝑊</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𝐵</m:t>
                          </m:r>
                          <m:r>
                            <a:rPr lang="en-US" i="1">
                              <a:latin typeface="Cambria Math" panose="02040503050406030204" pitchFamily="18" charset="0"/>
                            </a:rPr>
                            <m:t>𝑉</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𝐷</m:t>
                          </m:r>
                        </m:e>
                      </m:d>
                    </m:oMath>
                  </m:oMathPara>
                </a14:m>
                <a:endParaRPr lang="en-US" dirty="0">
                  <a:latin typeface="Times New Roman" panose="02020603050405020304" pitchFamily="18" charset="0"/>
                </a:endParaRPr>
              </a:p>
            </p:txBody>
          </p:sp>
        </mc:Choice>
        <mc:Fallback xmlns="">
          <p:sp>
            <p:nvSpPr>
              <p:cNvPr id="28" name="Rectangle 27"/>
              <p:cNvSpPr>
                <a:spLocks noRot="1" noChangeAspect="1" noMove="1" noResize="1" noEditPoints="1" noAdjustHandles="1" noChangeArrowheads="1" noChangeShapeType="1" noTextEdit="1"/>
              </p:cNvSpPr>
              <p:nvPr/>
            </p:nvSpPr>
            <p:spPr>
              <a:xfrm>
                <a:off x="3406171" y="5358469"/>
                <a:ext cx="2455096"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3684549" y="5747164"/>
                <a:ext cx="18983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𝐵</m:t>
                              </m:r>
                            </m:e>
                            <m:sub>
                              <m:r>
                                <a:rPr lang="en-US" i="1">
                                  <a:latin typeface="Cambria Math" panose="02040503050406030204" pitchFamily="18" charset="0"/>
                                </a:rPr>
                                <m:t>𝑡</m:t>
                              </m:r>
                            </m:sub>
                          </m:sSub>
                        </m:e>
                      </m:d>
                      <m:r>
                        <a:rPr lang="en-US" b="0" i="0"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𝑊</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𝐵𝐼</m:t>
                          </m:r>
                        </m:e>
                      </m:d>
                    </m:oMath>
                  </m:oMathPara>
                </a14:m>
                <a:endParaRPr lang="en-US" dirty="0">
                  <a:latin typeface="Times New Roman" panose="02020603050405020304" pitchFamily="18" charset="0"/>
                </a:endParaRPr>
              </a:p>
            </p:txBody>
          </p:sp>
        </mc:Choice>
        <mc:Fallback xmlns="">
          <p:sp>
            <p:nvSpPr>
              <p:cNvPr id="29" name="Rectangle 28"/>
              <p:cNvSpPr>
                <a:spLocks noRot="1" noChangeAspect="1" noMove="1" noResize="1" noEditPoints="1" noAdjustHandles="1" noChangeArrowheads="1" noChangeShapeType="1" noTextEdit="1"/>
              </p:cNvSpPr>
              <p:nvPr/>
            </p:nvSpPr>
            <p:spPr>
              <a:xfrm>
                <a:off x="3684549" y="5747164"/>
                <a:ext cx="1898340" cy="369332"/>
              </a:xfrm>
              <a:prstGeom prst="rect">
                <a:avLst/>
              </a:prstGeom>
              <a:blipFill>
                <a:blip r:embed="rId11"/>
                <a:stretch>
                  <a:fillRect/>
                </a:stretch>
              </a:blipFill>
            </p:spPr>
            <p:txBody>
              <a:bodyPr/>
              <a:lstStyle/>
              <a:p>
                <a:r>
                  <a:rPr lang="en-US">
                    <a:noFill/>
                  </a:rPr>
                  <a:t> </a:t>
                </a:r>
              </a:p>
            </p:txBody>
          </p:sp>
        </mc:Fallback>
      </mc:AlternateContent>
      <p:sp>
        <p:nvSpPr>
          <p:cNvPr id="24" name="TextBox 23"/>
          <p:cNvSpPr txBox="1"/>
          <p:nvPr/>
        </p:nvSpPr>
        <p:spPr>
          <a:xfrm>
            <a:off x="8229600" y="4219695"/>
            <a:ext cx="684803" cy="369332"/>
          </a:xfrm>
          <a:prstGeom prst="rect">
            <a:avLst/>
          </a:prstGeom>
          <a:noFill/>
        </p:spPr>
        <p:txBody>
          <a:bodyPr wrap="none" rtlCol="0">
            <a:spAutoFit/>
          </a:bodyPr>
          <a:lstStyle/>
          <a:p>
            <a:r>
              <a:rPr lang="en-US" dirty="0">
                <a:latin typeface="Times New Roman" panose="02020603050405020304" pitchFamily="18" charset="0"/>
              </a:rPr>
              <a:t>(161)</a:t>
            </a:r>
          </a:p>
        </p:txBody>
      </p:sp>
    </p:spTree>
    <p:extLst>
      <p:ext uri="{BB962C8B-B14F-4D97-AF65-F5344CB8AC3E}">
        <p14:creationId xmlns:p14="http://schemas.microsoft.com/office/powerpoint/2010/main" val="301500400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14600"/>
            <a:ext cx="8229600" cy="1143000"/>
          </a:xfrm>
        </p:spPr>
        <p:txBody>
          <a:bodyPr>
            <a:normAutofit/>
          </a:bodyPr>
          <a:lstStyle/>
          <a:p>
            <a:r>
              <a:rPr lang="en-US" sz="4400" dirty="0">
                <a:latin typeface="+mj-lt"/>
              </a:rPr>
              <a:t>Thank You!</a:t>
            </a:r>
          </a:p>
        </p:txBody>
      </p:sp>
    </p:spTree>
    <p:extLst>
      <p:ext uri="{BB962C8B-B14F-4D97-AF65-F5344CB8AC3E}">
        <p14:creationId xmlns:p14="http://schemas.microsoft.com/office/powerpoint/2010/main" val="1966506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595309" cy="584775"/>
          </a:xfrm>
          <a:prstGeom prst="rect">
            <a:avLst/>
          </a:prstGeom>
        </p:spPr>
        <p:txBody>
          <a:bodyPr wrap="none">
            <a:spAutoFit/>
          </a:bodyPr>
          <a:lstStyle/>
          <a:p>
            <a:r>
              <a:rPr lang="en-US" sz="3200" dirty="0">
                <a:solidFill>
                  <a:srgbClr val="C8102E"/>
                </a:solidFill>
                <a:latin typeface="+mj-lt"/>
                <a:ea typeface="+mj-ea"/>
                <a:cs typeface="+mj-cs"/>
              </a:rPr>
              <a:t>Voltages</a:t>
            </a:r>
          </a:p>
        </p:txBody>
      </p:sp>
      <p:sp>
        <p:nvSpPr>
          <p:cNvPr id="2" name="Rectangle 1"/>
          <p:cNvSpPr/>
          <p:nvPr/>
        </p:nvSpPr>
        <p:spPr>
          <a:xfrm>
            <a:off x="152400" y="647700"/>
            <a:ext cx="8915400" cy="707886"/>
          </a:xfrm>
          <a:prstGeom prst="rect">
            <a:avLst/>
          </a:prstGeom>
        </p:spPr>
        <p:txBody>
          <a:bodyPr wrap="square">
            <a:spAutoFit/>
          </a:bodyPr>
          <a:lstStyle/>
          <a:p>
            <a:r>
              <a:rPr lang="en-US" sz="2000" dirty="0">
                <a:latin typeface="Times New Roman" panose="02020603050405020304" pitchFamily="18" charset="0"/>
              </a:rPr>
              <a:t>The magnitude changes between the voltages can be defined in terms of the actual winding turns ratio (</a:t>
            </a:r>
            <a:r>
              <a:rPr lang="en-US" sz="2000" i="1" dirty="0" err="1">
                <a:latin typeface="Times New Roman" panose="02020603050405020304" pitchFamily="18" charset="0"/>
              </a:rPr>
              <a:t>n</a:t>
            </a:r>
            <a:r>
              <a:rPr lang="en-US" sz="2000" i="1" baseline="-25000" dirty="0" err="1">
                <a:latin typeface="Times New Roman" panose="02020603050405020304" pitchFamily="18" charset="0"/>
              </a:rPr>
              <a:t>t</a:t>
            </a:r>
            <a:r>
              <a:rPr lang="en-US" sz="2000" dirty="0">
                <a:latin typeface="Times New Roman" panose="02020603050405020304" pitchFamily="18" charset="0"/>
              </a:rPr>
              <a:t>). With reference to Fig.2, these ratios are defined as follows:</a:t>
            </a:r>
          </a:p>
        </p:txBody>
      </p:sp>
      <p:pic>
        <p:nvPicPr>
          <p:cNvPr id="5" name="Picture 4"/>
          <p:cNvPicPr>
            <a:picLocks noChangeAspect="1"/>
          </p:cNvPicPr>
          <p:nvPr/>
        </p:nvPicPr>
        <p:blipFill>
          <a:blip r:embed="rId2"/>
          <a:stretch>
            <a:fillRect/>
          </a:stretch>
        </p:blipFill>
        <p:spPr>
          <a:xfrm>
            <a:off x="304800" y="3645700"/>
            <a:ext cx="4038600" cy="2118610"/>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3581400" y="1377317"/>
                <a:ext cx="2392706" cy="6038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𝑡</m:t>
                          </m:r>
                        </m:sub>
                      </m:sSub>
                      <m:r>
                        <a:rPr lang="en-US" b="0" i="0"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𝑟𝑎𝑡𝑒𝑑</m:t>
                              </m:r>
                              <m:r>
                                <a:rPr lang="en-US" b="0" i="1" smtClean="0">
                                  <a:latin typeface="Cambria Math" panose="02040503050406030204" pitchFamily="18" charset="0"/>
                                </a:rPr>
                                <m:t> </m:t>
                              </m:r>
                              <m:r>
                                <a:rPr lang="en-US" b="0" i="1" smtClean="0">
                                  <a:latin typeface="Cambria Math" panose="02040503050406030204" pitchFamily="18" charset="0"/>
                                </a:rPr>
                                <m:t>𝑝𝑟𝑖𝑚𝑎𝑟𝑦</m:t>
                              </m:r>
                            </m:sub>
                          </m:sSub>
                        </m:num>
                        <m:den>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𝑁</m:t>
                              </m:r>
                            </m:e>
                            <m:sub>
                              <m:r>
                                <a:rPr lang="en-US" i="1">
                                  <a:latin typeface="Cambria Math" panose="02040503050406030204" pitchFamily="18" charset="0"/>
                                </a:rPr>
                                <m:t>𝑟𝑎𝑡𝑒𝑑</m:t>
                              </m:r>
                              <m:r>
                                <a:rPr lang="en-US" i="1">
                                  <a:latin typeface="Cambria Math" panose="02040503050406030204" pitchFamily="18" charset="0"/>
                                </a:rPr>
                                <m:t> </m:t>
                              </m:r>
                              <m:r>
                                <a:rPr lang="en-US" b="0" i="1" smtClean="0">
                                  <a:latin typeface="Cambria Math" panose="02040503050406030204" pitchFamily="18" charset="0"/>
                                </a:rPr>
                                <m:t>𝑠𝑒𝑐𝑜𝑛𝑑𝑎𝑟𝑦</m:t>
                              </m:r>
                            </m:sub>
                          </m:sSub>
                        </m:den>
                      </m:f>
                    </m:oMath>
                  </m:oMathPara>
                </a14:m>
                <a:endParaRPr lang="en-US" dirty="0">
                  <a:latin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581400" y="1377317"/>
                <a:ext cx="2392706" cy="603883"/>
              </a:xfrm>
              <a:prstGeom prst="rect">
                <a:avLst/>
              </a:prstGeom>
              <a:blipFill>
                <a:blip r:embed="rId3"/>
                <a:stretch>
                  <a:fillRect/>
                </a:stretch>
              </a:blipFill>
            </p:spPr>
            <p:txBody>
              <a:bodyPr/>
              <a:lstStyle/>
              <a:p>
                <a:r>
                  <a:rPr lang="en-US">
                    <a:noFill/>
                  </a:rPr>
                  <a:t> </a:t>
                </a:r>
              </a:p>
            </p:txBody>
          </p:sp>
        </mc:Fallback>
      </mc:AlternateContent>
      <p:sp>
        <p:nvSpPr>
          <p:cNvPr id="8" name="TextBox 7"/>
          <p:cNvSpPr txBox="1"/>
          <p:nvPr/>
        </p:nvSpPr>
        <p:spPr>
          <a:xfrm>
            <a:off x="8244050" y="1461762"/>
            <a:ext cx="453970" cy="369332"/>
          </a:xfrm>
          <a:prstGeom prst="rect">
            <a:avLst/>
          </a:prstGeom>
          <a:noFill/>
        </p:spPr>
        <p:txBody>
          <a:bodyPr wrap="none" rtlCol="0">
            <a:spAutoFit/>
          </a:bodyPr>
          <a:lstStyle/>
          <a:p>
            <a:r>
              <a:rPr lang="en-US" dirty="0">
                <a:latin typeface="Times New Roman" panose="02020603050405020304" pitchFamily="18" charset="0"/>
              </a:rPr>
              <a:t>(9)</a:t>
            </a:r>
          </a:p>
        </p:txBody>
      </p:sp>
      <p:sp>
        <p:nvSpPr>
          <p:cNvPr id="9" name="Rectangle 8"/>
          <p:cNvSpPr/>
          <p:nvPr/>
        </p:nvSpPr>
        <p:spPr>
          <a:xfrm>
            <a:off x="152400" y="1961039"/>
            <a:ext cx="8839200" cy="1015663"/>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With reference to Fig.2, the line-to-line voltages on the primary side of the transformer connection as a function of the ideal secondary side voltages are given by</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Rectangle 10"/>
              <p:cNvSpPr/>
              <p:nvPr/>
            </p:nvSpPr>
            <p:spPr>
              <a:xfrm>
                <a:off x="1752600" y="2667000"/>
                <a:ext cx="6349430" cy="880626"/>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𝐴𝐵</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𝐵𝐶</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𝐶𝐴</m:t>
                                </m:r>
                              </m:sub>
                            </m:sSub>
                          </m:e>
                        </m:eqArr>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i="1" smtClean="0">
                                  <a:latin typeface="Cambria Math" panose="02040503050406030204" pitchFamily="18" charset="0"/>
                                </a:rPr>
                                <m:t>0</m:t>
                              </m:r>
                            </m:e>
                          </m:mr>
                        </m:m>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𝑡</m:t>
                                </m:r>
                              </m:e>
                              <m:sub>
                                <m:r>
                                  <a:rPr lang="en-US" b="0" i="1" smtClean="0">
                                    <a:latin typeface="Cambria Math" panose="02040503050406030204" pitchFamily="18" charset="0"/>
                                  </a:rPr>
                                  <m:t>𝑎</m:t>
                                </m:r>
                              </m:sub>
                            </m:sSub>
                          </m:e>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b="0" i="1" smtClean="0">
                                    <a:latin typeface="Cambria Math" panose="02040503050406030204" pitchFamily="18" charset="0"/>
                                  </a:rPr>
                                  <m:t>𝑏</m:t>
                                </m:r>
                              </m:sub>
                            </m:sSub>
                          </m:e>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b="0" i="1" smtClean="0">
                                    <a:latin typeface="Cambria Math" panose="02040503050406030204" pitchFamily="18" charset="0"/>
                                  </a:rPr>
                                  <m:t>𝑐</m:t>
                                </m:r>
                              </m:sub>
                            </m:sSub>
                          </m:e>
                        </m:eqArr>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 </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𝐴𝑉</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𝑡</m:t>
                            </m:r>
                          </m:e>
                          <m:sub>
                            <m:r>
                              <a:rPr lang="en-US" b="0" i="1" smtClean="0">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752600" y="2667000"/>
                <a:ext cx="6349430" cy="880626"/>
              </a:xfrm>
              <a:prstGeom prst="rect">
                <a:avLst/>
              </a:prstGeom>
              <a:blipFill>
                <a:blip r:embed="rId4"/>
                <a:stretch>
                  <a:fillRect/>
                </a:stretch>
              </a:blipFill>
            </p:spPr>
            <p:txBody>
              <a:bodyPr/>
              <a:lstStyle/>
              <a:p>
                <a:r>
                  <a:rPr lang="en-US">
                    <a:noFill/>
                  </a:rPr>
                  <a:t> </a:t>
                </a:r>
              </a:p>
            </p:txBody>
          </p:sp>
        </mc:Fallback>
      </mc:AlternateContent>
      <p:sp>
        <p:nvSpPr>
          <p:cNvPr id="13" name="TextBox 12"/>
          <p:cNvSpPr txBox="1"/>
          <p:nvPr/>
        </p:nvSpPr>
        <p:spPr>
          <a:xfrm>
            <a:off x="8244050" y="2971800"/>
            <a:ext cx="569387" cy="369332"/>
          </a:xfrm>
          <a:prstGeom prst="rect">
            <a:avLst/>
          </a:prstGeom>
          <a:noFill/>
        </p:spPr>
        <p:txBody>
          <a:bodyPr wrap="none" rtlCol="0">
            <a:spAutoFit/>
          </a:bodyPr>
          <a:lstStyle/>
          <a:p>
            <a:r>
              <a:rPr lang="en-US" dirty="0">
                <a:latin typeface="Times New Roman" panose="02020603050405020304" pitchFamily="18" charset="0"/>
              </a:rPr>
              <a:t>(10)</a:t>
            </a:r>
          </a:p>
        </p:txBody>
      </p:sp>
      <p:sp>
        <p:nvSpPr>
          <p:cNvPr id="10" name="Rectangle 9"/>
          <p:cNvSpPr/>
          <p:nvPr/>
        </p:nvSpPr>
        <p:spPr>
          <a:xfrm>
            <a:off x="4723486" y="4195886"/>
            <a:ext cx="748923" cy="369332"/>
          </a:xfrm>
          <a:prstGeom prst="rect">
            <a:avLst/>
          </a:prstGeom>
        </p:spPr>
        <p:txBody>
          <a:bodyPr wrap="none">
            <a:spAutoFit/>
          </a:bodyPr>
          <a:lstStyle/>
          <a:p>
            <a:r>
              <a:rPr lang="en-US" dirty="0">
                <a:solidFill>
                  <a:srgbClr val="000000"/>
                </a:solidFill>
                <a:latin typeface="Times New Roman" panose="02020603050405020304" pitchFamily="18" charset="0"/>
              </a:rPr>
              <a:t>where</a:t>
            </a:r>
            <a:endParaRPr lang="en-US"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Rectangle 13"/>
              <p:cNvSpPr/>
              <p:nvPr/>
            </p:nvSpPr>
            <p:spPr>
              <a:xfrm>
                <a:off x="5333304" y="4662792"/>
                <a:ext cx="2937022"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i="1">
                              <a:latin typeface="Cambria Math" panose="02040503050406030204" pitchFamily="18" charset="0"/>
                            </a:rPr>
                            <m:t>𝐴𝑉</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0</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−1</m:t>
                                </m:r>
                              </m:e>
                            </m:m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0</m:t>
                                </m:r>
                              </m:e>
                            </m:mr>
                          </m:m>
                        </m:e>
                      </m:d>
                    </m:oMath>
                  </m:oMathPara>
                </a14:m>
                <a:endParaRPr lang="en-US" dirty="0">
                  <a:latin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5333304" y="4662792"/>
                <a:ext cx="2937022" cy="824906"/>
              </a:xfrm>
              <a:prstGeom prst="rect">
                <a:avLst/>
              </a:prstGeom>
              <a:blipFill>
                <a:blip r:embed="rId5"/>
                <a:stretch>
                  <a:fillRect/>
                </a:stretch>
              </a:blipFill>
            </p:spPr>
            <p:txBody>
              <a:bodyPr/>
              <a:lstStyle/>
              <a:p>
                <a:r>
                  <a:rPr lang="en-US">
                    <a:noFill/>
                  </a:rPr>
                  <a:t> </a:t>
                </a:r>
              </a:p>
            </p:txBody>
          </p:sp>
        </mc:Fallback>
      </mc:AlternateContent>
      <p:sp>
        <p:nvSpPr>
          <p:cNvPr id="12" name="TextBox 11"/>
          <p:cNvSpPr txBox="1"/>
          <p:nvPr/>
        </p:nvSpPr>
        <p:spPr>
          <a:xfrm>
            <a:off x="-457200" y="5837740"/>
            <a:ext cx="5881665" cy="307777"/>
          </a:xfrm>
          <a:prstGeom prst="rect">
            <a:avLst/>
          </a:prstGeom>
          <a:noFill/>
        </p:spPr>
        <p:txBody>
          <a:bodyPr wrap="square" rtlCol="0">
            <a:spAutoFit/>
          </a:bodyPr>
          <a:lstStyle/>
          <a:p>
            <a:pPr algn="ctr"/>
            <a:r>
              <a:rPr lang="en-US" sz="1400" dirty="0">
                <a:latin typeface="Times New Roman" panose="02020603050405020304" pitchFamily="18" charset="0"/>
              </a:rPr>
              <a:t>Fig.2 Standard delta-grounded wye connection with voltage</a:t>
            </a:r>
          </a:p>
        </p:txBody>
      </p:sp>
    </p:spTree>
    <p:extLst>
      <p:ext uri="{BB962C8B-B14F-4D97-AF65-F5344CB8AC3E}">
        <p14:creationId xmlns:p14="http://schemas.microsoft.com/office/powerpoint/2010/main" val="107352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595309" cy="584775"/>
          </a:xfrm>
          <a:prstGeom prst="rect">
            <a:avLst/>
          </a:prstGeom>
        </p:spPr>
        <p:txBody>
          <a:bodyPr wrap="none">
            <a:spAutoFit/>
          </a:bodyPr>
          <a:lstStyle/>
          <a:p>
            <a:r>
              <a:rPr lang="en-US" sz="3200" dirty="0">
                <a:solidFill>
                  <a:srgbClr val="C8102E"/>
                </a:solidFill>
                <a:latin typeface="+mj-lt"/>
                <a:ea typeface="+mj-ea"/>
                <a:cs typeface="+mj-cs"/>
              </a:rPr>
              <a:t>Voltages</a:t>
            </a:r>
          </a:p>
        </p:txBody>
      </p:sp>
      <mc:AlternateContent xmlns:mc="http://schemas.openxmlformats.org/markup-compatibility/2006" xmlns:a14="http://schemas.microsoft.com/office/drawing/2010/main">
        <mc:Choice Requires="a14">
          <p:sp>
            <p:nvSpPr>
              <p:cNvPr id="11" name="Rectangle 10"/>
              <p:cNvSpPr/>
              <p:nvPr/>
            </p:nvSpPr>
            <p:spPr>
              <a:xfrm>
                <a:off x="1447800" y="762000"/>
                <a:ext cx="6349430" cy="880626"/>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𝐴𝐵</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𝐵𝐶</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𝐶𝐴</m:t>
                                </m:r>
                              </m:sub>
                            </m:sSub>
                          </m:e>
                        </m:eqArr>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i="1" smtClean="0">
                                  <a:latin typeface="Cambria Math" panose="02040503050406030204" pitchFamily="18" charset="0"/>
                                </a:rPr>
                                <m:t>0</m:t>
                              </m:r>
                            </m:e>
                          </m:mr>
                        </m:m>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𝑡</m:t>
                                </m:r>
                              </m:e>
                              <m:sub>
                                <m:r>
                                  <a:rPr lang="en-US" b="0" i="1" smtClean="0">
                                    <a:latin typeface="Cambria Math" panose="02040503050406030204" pitchFamily="18" charset="0"/>
                                  </a:rPr>
                                  <m:t>𝑎</m:t>
                                </m:r>
                              </m:sub>
                            </m:sSub>
                          </m:e>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b="0" i="1" smtClean="0">
                                    <a:latin typeface="Cambria Math" panose="02040503050406030204" pitchFamily="18" charset="0"/>
                                  </a:rPr>
                                  <m:t>𝑏</m:t>
                                </m:r>
                              </m:sub>
                            </m:sSub>
                          </m:e>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b="0" i="1" smtClean="0">
                                    <a:latin typeface="Cambria Math" panose="02040503050406030204" pitchFamily="18" charset="0"/>
                                  </a:rPr>
                                  <m:t>𝑐</m:t>
                                </m:r>
                              </m:sub>
                            </m:sSub>
                          </m:e>
                        </m:eqArr>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 </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𝐴𝑉</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𝑡</m:t>
                            </m:r>
                          </m:e>
                          <m:sub>
                            <m:r>
                              <a:rPr lang="en-US" b="0" i="1" smtClean="0">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447800" y="762000"/>
                <a:ext cx="6349430" cy="880626"/>
              </a:xfrm>
              <a:prstGeom prst="rect">
                <a:avLst/>
              </a:prstGeom>
              <a:blipFill>
                <a:blip r:embed="rId2"/>
                <a:stretch>
                  <a:fillRect/>
                </a:stretch>
              </a:blipFill>
            </p:spPr>
            <p:txBody>
              <a:bodyPr/>
              <a:lstStyle/>
              <a:p>
                <a:r>
                  <a:rPr lang="en-US">
                    <a:noFill/>
                  </a:rPr>
                  <a:t> </a:t>
                </a:r>
              </a:p>
            </p:txBody>
          </p:sp>
        </mc:Fallback>
      </mc:AlternateContent>
      <p:sp>
        <p:nvSpPr>
          <p:cNvPr id="13" name="TextBox 12"/>
          <p:cNvSpPr txBox="1"/>
          <p:nvPr/>
        </p:nvSpPr>
        <p:spPr>
          <a:xfrm>
            <a:off x="7939250" y="1046035"/>
            <a:ext cx="569387" cy="369332"/>
          </a:xfrm>
          <a:prstGeom prst="rect">
            <a:avLst/>
          </a:prstGeom>
          <a:noFill/>
        </p:spPr>
        <p:txBody>
          <a:bodyPr wrap="none" rtlCol="0">
            <a:spAutoFit/>
          </a:bodyPr>
          <a:lstStyle/>
          <a:p>
            <a:r>
              <a:rPr lang="en-US" dirty="0">
                <a:latin typeface="Times New Roman" panose="02020603050405020304" pitchFamily="18" charset="0"/>
              </a:rPr>
              <a:t>(10)</a:t>
            </a:r>
          </a:p>
        </p:txBody>
      </p:sp>
      <p:sp>
        <p:nvSpPr>
          <p:cNvPr id="6" name="Rectangle 5"/>
          <p:cNvSpPr/>
          <p:nvPr/>
        </p:nvSpPr>
        <p:spPr>
          <a:xfrm>
            <a:off x="24092" y="1671529"/>
            <a:ext cx="9196108" cy="1938992"/>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Equation (10) gives the primary line-to-line voltages at node </a:t>
            </a:r>
            <a:r>
              <a:rPr lang="en-US" sz="2000" b="1" i="1" dirty="0">
                <a:solidFill>
                  <a:srgbClr val="000000"/>
                </a:solidFill>
                <a:latin typeface="Times New Roman" panose="02020603050405020304" pitchFamily="18" charset="0"/>
              </a:rPr>
              <a:t>n</a:t>
            </a:r>
            <a:r>
              <a:rPr lang="en-US" sz="2000" dirty="0">
                <a:solidFill>
                  <a:srgbClr val="000000"/>
                </a:solidFill>
                <a:latin typeface="Times New Roman" panose="02020603050405020304" pitchFamily="18" charset="0"/>
              </a:rPr>
              <a:t> as a function of the ideal secondary voltages. However, what is needed is a relationship between “equivalent” line-to-neutral voltages at node </a:t>
            </a:r>
            <a:r>
              <a:rPr lang="en-US" sz="2000" b="1" i="1" dirty="0">
                <a:solidFill>
                  <a:srgbClr val="000000"/>
                </a:solidFill>
                <a:latin typeface="Times New Roman" panose="02020603050405020304" pitchFamily="18" charset="0"/>
              </a:rPr>
              <a:t>n</a:t>
            </a:r>
            <a:r>
              <a:rPr lang="en-US" sz="2000" dirty="0">
                <a:solidFill>
                  <a:srgbClr val="000000"/>
                </a:solidFill>
                <a:latin typeface="Times New Roman" panose="02020603050405020304" pitchFamily="18" charset="0"/>
              </a:rPr>
              <a:t> and the ideal secondary voltages. The question is how is the equivalent line-to-neutral voltages determined knowing the line-to-line voltages? One approach is to apply the theory of symmetrical components.</a:t>
            </a:r>
          </a:p>
          <a:p>
            <a:pPr algn="just"/>
            <a:r>
              <a:rPr lang="en-US" sz="2000" dirty="0">
                <a:solidFill>
                  <a:srgbClr val="000000"/>
                </a:solidFill>
                <a:latin typeface="Times New Roman" panose="02020603050405020304" pitchFamily="18" charset="0"/>
              </a:rPr>
              <a:t>The known line-to-line voltages are transformed to their sequence voltages by</a:t>
            </a:r>
          </a:p>
        </p:txBody>
      </p:sp>
      <mc:AlternateContent xmlns:mc="http://schemas.openxmlformats.org/markup-compatibility/2006" xmlns:a14="http://schemas.microsoft.com/office/drawing/2010/main">
        <mc:Choice Requires="a14">
          <p:sp>
            <p:nvSpPr>
              <p:cNvPr id="15" name="TextBox 14"/>
              <p:cNvSpPr txBox="1"/>
              <p:nvPr/>
            </p:nvSpPr>
            <p:spPr>
              <a:xfrm>
                <a:off x="3276600" y="3902333"/>
                <a:ext cx="289637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𝐿</m:t>
                              </m:r>
                            </m:e>
                            <m:sub>
                              <m:r>
                                <a:rPr lang="en-US" b="0" i="1" smtClean="0">
                                  <a:latin typeface="Cambria Math" panose="02040503050406030204" pitchFamily="18" charset="0"/>
                                </a:rPr>
                                <m:t>012</m:t>
                              </m:r>
                            </m:sub>
                          </m:sSub>
                        </m:e>
                      </m:d>
                      <m:r>
                        <a:rPr lang="en-US" b="0" i="0"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b="0" i="1" smtClean="0">
                                      <a:latin typeface="Cambria Math" panose="02040503050406030204" pitchFamily="18" charset="0"/>
                                    </a:rPr>
                                    <m:t>𝑠</m:t>
                                  </m:r>
                                </m:sub>
                              </m:sSub>
                            </m:e>
                          </m:d>
                        </m:e>
                        <m:sup>
                          <m:r>
                            <a:rPr lang="en-US" b="0" i="1" smtClean="0">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𝐿</m:t>
                              </m:r>
                            </m:e>
                            <m:sub>
                              <m:r>
                                <a:rPr lang="en-US" b="0" i="1" smtClean="0">
                                  <a:latin typeface="Cambria Math" panose="02040503050406030204" pitchFamily="18" charset="0"/>
                                </a:rPr>
                                <m:t>𝐴𝐵𝐶</m:t>
                              </m:r>
                            </m:sub>
                          </m:sSub>
                        </m:e>
                      </m:d>
                    </m:oMath>
                  </m:oMathPara>
                </a14:m>
                <a:endParaRPr lang="en-US" dirty="0">
                  <a:latin typeface="Times New Roman" panose="02020603050405020304"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3276600" y="3902333"/>
                <a:ext cx="2896370" cy="276999"/>
              </a:xfrm>
              <a:prstGeom prst="rect">
                <a:avLst/>
              </a:prstGeom>
              <a:blipFill>
                <a:blip r:embed="rId3"/>
                <a:stretch>
                  <a:fillRect t="-2174" b="-17391"/>
                </a:stretch>
              </a:blipFill>
            </p:spPr>
            <p:txBody>
              <a:bodyPr/>
              <a:lstStyle/>
              <a:p>
                <a:r>
                  <a:rPr lang="en-US">
                    <a:noFill/>
                  </a:rPr>
                  <a:t> </a:t>
                </a:r>
              </a:p>
            </p:txBody>
          </p:sp>
        </mc:Fallback>
      </mc:AlternateContent>
      <p:sp>
        <p:nvSpPr>
          <p:cNvPr id="16" name="TextBox 15"/>
          <p:cNvSpPr txBox="1"/>
          <p:nvPr/>
        </p:nvSpPr>
        <p:spPr>
          <a:xfrm>
            <a:off x="7939249" y="3810000"/>
            <a:ext cx="559769" cy="369332"/>
          </a:xfrm>
          <a:prstGeom prst="rect">
            <a:avLst/>
          </a:prstGeom>
          <a:noFill/>
        </p:spPr>
        <p:txBody>
          <a:bodyPr wrap="none" rtlCol="0">
            <a:spAutoFit/>
          </a:bodyPr>
          <a:lstStyle/>
          <a:p>
            <a:r>
              <a:rPr lang="en-US" dirty="0">
                <a:latin typeface="Times New Roman" panose="02020603050405020304" pitchFamily="18" charset="0"/>
              </a:rPr>
              <a:t>(11)</a:t>
            </a:r>
          </a:p>
        </p:txBody>
      </p:sp>
      <p:sp>
        <p:nvSpPr>
          <p:cNvPr id="18" name="Rectangle 17"/>
          <p:cNvSpPr/>
          <p:nvPr/>
        </p:nvSpPr>
        <p:spPr>
          <a:xfrm>
            <a:off x="152400" y="4449684"/>
            <a:ext cx="811441" cy="400110"/>
          </a:xfrm>
          <a:prstGeom prst="rect">
            <a:avLst/>
          </a:prstGeom>
        </p:spPr>
        <p:txBody>
          <a:bodyPr wrap="none">
            <a:spAutoFit/>
          </a:bodyPr>
          <a:lstStyle/>
          <a:p>
            <a:r>
              <a:rPr lang="en-US" sz="2000" dirty="0">
                <a:solidFill>
                  <a:srgbClr val="000000"/>
                </a:solidFill>
                <a:latin typeface="Times New Roman" panose="02020603050405020304" pitchFamily="18" charset="0"/>
              </a:rPr>
              <a:t>where</a:t>
            </a:r>
            <a:endParaRPr lang="en-US"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Rectangle 18"/>
              <p:cNvSpPr/>
              <p:nvPr/>
            </p:nvSpPr>
            <p:spPr>
              <a:xfrm>
                <a:off x="3521139" y="4724400"/>
                <a:ext cx="2202013" cy="972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𝑠</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smtClean="0">
                                  <a:latin typeface="Cambria Math" panose="02040503050406030204" pitchFamily="18" charset="0"/>
                                </a:rPr>
                              </m:ctrlPr>
                            </m:mPr>
                            <m:mr>
                              <m:e>
                                <m:r>
                                  <a:rPr lang="en-US" b="0" i="1" smtClean="0">
                                    <a:latin typeface="Cambria Math" panose="02040503050406030204" pitchFamily="18" charset="0"/>
                                  </a:rPr>
                                  <m:t>1</m:t>
                                </m:r>
                              </m:e>
                              <m:e>
                                <m:r>
                                  <a:rPr lang="en-US" b="0" i="1" smtClean="0">
                                    <a:latin typeface="Cambria Math" panose="02040503050406030204" pitchFamily="18" charset="0"/>
                                  </a:rPr>
                                  <m:t>1</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sSubSup>
                                  <m:sSubSupPr>
                                    <m:ctrlPr>
                                      <a:rPr lang="en-US" i="1">
                                        <a:latin typeface="Cambria Math" panose="02040503050406030204" pitchFamily="18" charset="0"/>
                                      </a:rPr>
                                    </m:ctrlPr>
                                  </m:sSubSupPr>
                                  <m:e>
                                    <m:r>
                                      <a:rPr lang="en-US" b="0" i="1" smtClean="0">
                                        <a:latin typeface="Cambria Math" panose="02040503050406030204" pitchFamily="18" charset="0"/>
                                      </a:rPr>
                                      <m:t>𝑎</m:t>
                                    </m:r>
                                  </m:e>
                                  <m:sub>
                                    <m:r>
                                      <a:rPr lang="en-US" b="0" i="1" smtClean="0">
                                        <a:latin typeface="Cambria Math" panose="02040503050406030204" pitchFamily="18" charset="0"/>
                                      </a:rPr>
                                      <m:t>𝑠</m:t>
                                    </m:r>
                                  </m:sub>
                                  <m:sup>
                                    <m:r>
                                      <a:rPr lang="en-US" b="0" i="1" smtClean="0">
                                        <a:latin typeface="Cambria Math" panose="02040503050406030204" pitchFamily="18" charset="0"/>
                                      </a:rPr>
                                      <m:t>2</m:t>
                                    </m:r>
                                  </m:sup>
                                </m:sSubSup>
                              </m:e>
                              <m:e>
                                <m:sSub>
                                  <m:sSubPr>
                                    <m:ctrlPr>
                                      <a:rPr lang="en-US" i="1">
                                        <a:latin typeface="Cambria Math" panose="02040503050406030204" pitchFamily="18" charset="0"/>
                                      </a:rPr>
                                    </m:ctrlPr>
                                  </m:sSubPr>
                                  <m:e>
                                    <m:r>
                                      <a:rPr lang="en-US" b="0" i="1" smtClean="0">
                                        <a:latin typeface="Cambria Math" panose="02040503050406030204" pitchFamily="18" charset="0"/>
                                      </a:rPr>
                                      <m:t>𝑎</m:t>
                                    </m:r>
                                  </m:e>
                                  <m:sub>
                                    <m:r>
                                      <a:rPr lang="en-US" i="1">
                                        <a:latin typeface="Cambria Math" panose="02040503050406030204" pitchFamily="18" charset="0"/>
                                      </a:rPr>
                                      <m:t>𝑠</m:t>
                                    </m:r>
                                  </m:sub>
                                </m:sSub>
                              </m:e>
                            </m:mr>
                            <m:mr>
                              <m:e>
                                <m:r>
                                  <a:rPr lang="en-US" b="0" i="1" smtClean="0">
                                    <a:latin typeface="Cambria Math" panose="02040503050406030204" pitchFamily="18" charset="0"/>
                                  </a:rPr>
                                  <m:t>1</m:t>
                                </m:r>
                              </m:e>
                              <m:e>
                                <m:sSub>
                                  <m:sSubPr>
                                    <m:ctrlPr>
                                      <a:rPr lang="en-US" i="1">
                                        <a:latin typeface="Cambria Math" panose="02040503050406030204" pitchFamily="18" charset="0"/>
                                      </a:rPr>
                                    </m:ctrlPr>
                                  </m:sSubPr>
                                  <m:e>
                                    <m:r>
                                      <a:rPr lang="en-US" b="0" i="1" smtClean="0">
                                        <a:latin typeface="Cambria Math" panose="02040503050406030204" pitchFamily="18" charset="0"/>
                                      </a:rPr>
                                      <m:t>𝑎</m:t>
                                    </m:r>
                                  </m:e>
                                  <m:sub>
                                    <m:r>
                                      <a:rPr lang="en-US" i="1">
                                        <a:latin typeface="Cambria Math" panose="02040503050406030204" pitchFamily="18" charset="0"/>
                                      </a:rPr>
                                      <m:t>𝑠</m:t>
                                    </m:r>
                                  </m:sub>
                                </m:sSub>
                              </m:e>
                              <m:e>
                                <m:sSubSup>
                                  <m:sSubSupPr>
                                    <m:ctrlPr>
                                      <a:rPr lang="en-US" i="1">
                                        <a:latin typeface="Cambria Math" panose="02040503050406030204" pitchFamily="18" charset="0"/>
                                      </a:rPr>
                                    </m:ctrlPr>
                                  </m:sSubSupPr>
                                  <m:e>
                                    <m:r>
                                      <a:rPr lang="en-US" i="1">
                                        <a:latin typeface="Cambria Math" panose="02040503050406030204" pitchFamily="18" charset="0"/>
                                      </a:rPr>
                                      <m:t>𝑎</m:t>
                                    </m:r>
                                  </m:e>
                                  <m:sub>
                                    <m:r>
                                      <a:rPr lang="en-US" i="1">
                                        <a:latin typeface="Cambria Math" panose="02040503050406030204" pitchFamily="18" charset="0"/>
                                      </a:rPr>
                                      <m:t>𝑠</m:t>
                                    </m:r>
                                  </m:sub>
                                  <m:sup>
                                    <m:r>
                                      <a:rPr lang="en-US" i="1">
                                        <a:latin typeface="Cambria Math" panose="02040503050406030204" pitchFamily="18" charset="0"/>
                                      </a:rPr>
                                      <m:t>2</m:t>
                                    </m:r>
                                  </m:sup>
                                </m:sSubSup>
                              </m:e>
                            </m:mr>
                          </m:m>
                        </m:e>
                      </m:d>
                    </m:oMath>
                  </m:oMathPara>
                </a14:m>
                <a:endParaRPr lang="en-US" dirty="0">
                  <a:latin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3521139" y="4724400"/>
                <a:ext cx="2202013" cy="97270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3886200" y="5715000"/>
                <a:ext cx="160351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𝑠</m:t>
                          </m:r>
                        </m:sub>
                      </m:sSub>
                      <m:r>
                        <a:rPr lang="en-US" b="0" i="1" smtClean="0">
                          <a:latin typeface="Cambria Math" panose="02040503050406030204" pitchFamily="18" charset="0"/>
                        </a:rPr>
                        <m:t>=1.0</m:t>
                      </m:r>
                      <m:r>
                        <a:rPr lang="en-US" b="0" i="1" smtClean="0">
                          <a:latin typeface="Cambria Math" panose="02040503050406030204" pitchFamily="18" charset="0"/>
                          <a:ea typeface="Cambria Math" panose="02040503050406030204" pitchFamily="18" charset="0"/>
                        </a:rPr>
                        <m:t>∠120</m:t>
                      </m:r>
                    </m:oMath>
                  </m:oMathPara>
                </a14:m>
                <a:endParaRPr lang="en-US" dirty="0">
                  <a:latin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3886200" y="5715000"/>
                <a:ext cx="1603516" cy="369332"/>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88795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595309" cy="584775"/>
          </a:xfrm>
          <a:prstGeom prst="rect">
            <a:avLst/>
          </a:prstGeom>
        </p:spPr>
        <p:txBody>
          <a:bodyPr wrap="none">
            <a:spAutoFit/>
          </a:bodyPr>
          <a:lstStyle/>
          <a:p>
            <a:r>
              <a:rPr lang="en-US" sz="3200" dirty="0">
                <a:solidFill>
                  <a:srgbClr val="C8102E"/>
                </a:solidFill>
                <a:latin typeface="+mj-lt"/>
                <a:ea typeface="+mj-ea"/>
                <a:cs typeface="+mj-cs"/>
              </a:rPr>
              <a:t>Voltages</a:t>
            </a:r>
          </a:p>
        </p:txBody>
      </p:sp>
      <mc:AlternateContent xmlns:mc="http://schemas.openxmlformats.org/markup-compatibility/2006" xmlns:a14="http://schemas.microsoft.com/office/drawing/2010/main">
        <mc:Choice Requires="a14">
          <p:sp>
            <p:nvSpPr>
              <p:cNvPr id="11" name="Rectangle 10"/>
              <p:cNvSpPr/>
              <p:nvPr/>
            </p:nvSpPr>
            <p:spPr>
              <a:xfrm>
                <a:off x="1589024" y="1777798"/>
                <a:ext cx="5881995" cy="878959"/>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b="0" i="1" smtClean="0">
                                    <a:latin typeface="Cambria Math" panose="02040503050406030204" pitchFamily="18" charset="0"/>
                                  </a:rPr>
                                  <m:t>𝑉𝐿𝑁</m:t>
                                </m:r>
                              </m:e>
                              <m:sub>
                                <m:r>
                                  <a:rPr lang="en-US" b="0" i="1" smtClean="0">
                                    <a:latin typeface="Cambria Math" panose="02040503050406030204" pitchFamily="18" charset="0"/>
                                  </a:rPr>
                                  <m:t>0</m:t>
                                </m:r>
                              </m:sub>
                            </m:sSub>
                          </m:e>
                          <m:e>
                            <m:sSub>
                              <m:sSubPr>
                                <m:ctrlPr>
                                  <a:rPr lang="en-US" i="1">
                                    <a:latin typeface="Cambria Math" panose="02040503050406030204" pitchFamily="18" charset="0"/>
                                  </a:rPr>
                                </m:ctrlPr>
                              </m:sSubPr>
                              <m:e>
                                <m:r>
                                  <a:rPr lang="en-US" i="1">
                                    <a:latin typeface="Cambria Math" panose="02040503050406030204" pitchFamily="18" charset="0"/>
                                  </a:rPr>
                                  <m:t>𝑉𝐿𝑁</m:t>
                                </m:r>
                              </m:e>
                              <m:sub>
                                <m:r>
                                  <a:rPr lang="en-US" b="0" i="1" smtClean="0">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rPr>
                                  <m:t>𝑉𝐿𝑁</m:t>
                                </m:r>
                              </m:e>
                              <m:sub>
                                <m:r>
                                  <a:rPr lang="en-US" b="0" i="1" smtClean="0">
                                    <a:latin typeface="Cambria Math" panose="02040503050406030204" pitchFamily="18" charset="0"/>
                                  </a:rPr>
                                  <m:t>2</m:t>
                                </m:r>
                              </m:sub>
                            </m:sSub>
                          </m:e>
                        </m:eqArr>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sSubSup>
                                <m:sSubSupPr>
                                  <m:ctrlPr>
                                    <a:rPr lang="en-US" i="1">
                                      <a:latin typeface="Cambria Math" panose="02040503050406030204" pitchFamily="18" charset="0"/>
                                    </a:rPr>
                                  </m:ctrlPr>
                                </m:sSubSupPr>
                                <m:e>
                                  <m:r>
                                    <a:rPr lang="en-US" b="0" i="1" smtClean="0">
                                      <a:latin typeface="Cambria Math" panose="02040503050406030204" pitchFamily="18" charset="0"/>
                                    </a:rPr>
                                    <m:t>𝑡</m:t>
                                  </m:r>
                                </m:e>
                                <m:sub>
                                  <m:r>
                                    <a:rPr lang="en-US" i="1">
                                      <a:latin typeface="Cambria Math" panose="02040503050406030204" pitchFamily="18" charset="0"/>
                                    </a:rPr>
                                    <m:t>𝑠</m:t>
                                  </m:r>
                                </m:sub>
                                <m:sup>
                                  <m:r>
                                    <a:rPr lang="en-US" b="0" i="1" smtClean="0">
                                      <a:latin typeface="Cambria Math" panose="02040503050406030204" pitchFamily="18" charset="0"/>
                                    </a:rPr>
                                    <m:t>∗</m:t>
                                  </m:r>
                                </m:sup>
                              </m:sSubSup>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𝑠</m:t>
                                  </m:r>
                                </m:sub>
                              </m:sSub>
                            </m:e>
                          </m:mr>
                        </m:m>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𝐿</m:t>
                                </m:r>
                              </m:e>
                              <m:sub>
                                <m:r>
                                  <a:rPr lang="en-US" i="1">
                                    <a:latin typeface="Cambria Math" panose="02040503050406030204" pitchFamily="18" charset="0"/>
                                  </a:rPr>
                                  <m:t>0</m:t>
                                </m:r>
                              </m:sub>
                            </m:sSub>
                          </m:e>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𝐿</m:t>
                                </m:r>
                              </m:e>
                              <m:sub>
                                <m:r>
                                  <a:rPr lang="en-US" i="1">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𝐿</m:t>
                                </m:r>
                              </m:e>
                              <m:sub>
                                <m:r>
                                  <a:rPr lang="en-US" i="1">
                                    <a:latin typeface="Cambria Math" panose="02040503050406030204" pitchFamily="18" charset="0"/>
                                  </a:rPr>
                                  <m:t>2</m:t>
                                </m:r>
                              </m:sub>
                            </m:sSub>
                          </m:e>
                        </m:eqArr>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 </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𝐿𝑁</m:t>
                            </m:r>
                          </m:e>
                          <m:sub>
                            <m:r>
                              <a:rPr lang="en-US" b="0" i="1" smtClean="0">
                                <a:latin typeface="Cambria Math" panose="02040503050406030204" pitchFamily="18" charset="0"/>
                              </a:rPr>
                              <m:t>012</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𝑇</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012</m:t>
                            </m:r>
                          </m:sub>
                        </m:sSub>
                      </m:e>
                    </m:d>
                  </m:oMath>
                </a14:m>
                <a:endParaRPr lang="en-US" dirty="0">
                  <a:latin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589024" y="1777798"/>
                <a:ext cx="5881995" cy="878959"/>
              </a:xfrm>
              <a:prstGeom prst="rect">
                <a:avLst/>
              </a:prstGeom>
              <a:blipFill>
                <a:blip r:embed="rId2"/>
                <a:stretch>
                  <a:fillRect/>
                </a:stretch>
              </a:blipFill>
            </p:spPr>
            <p:txBody>
              <a:bodyPr/>
              <a:lstStyle/>
              <a:p>
                <a:r>
                  <a:rPr lang="en-US">
                    <a:noFill/>
                  </a:rPr>
                  <a:t> </a:t>
                </a:r>
              </a:p>
            </p:txBody>
          </p:sp>
        </mc:Fallback>
      </mc:AlternateContent>
      <p:sp>
        <p:nvSpPr>
          <p:cNvPr id="13" name="TextBox 12"/>
          <p:cNvSpPr txBox="1"/>
          <p:nvPr/>
        </p:nvSpPr>
        <p:spPr>
          <a:xfrm>
            <a:off x="8406915" y="2033445"/>
            <a:ext cx="569387" cy="369332"/>
          </a:xfrm>
          <a:prstGeom prst="rect">
            <a:avLst/>
          </a:prstGeom>
          <a:noFill/>
        </p:spPr>
        <p:txBody>
          <a:bodyPr wrap="none" rtlCol="0">
            <a:spAutoFit/>
          </a:bodyPr>
          <a:lstStyle/>
          <a:p>
            <a:r>
              <a:rPr lang="en-US" dirty="0">
                <a:latin typeface="Times New Roman" panose="02020603050405020304" pitchFamily="18" charset="0"/>
              </a:rPr>
              <a:t>(13)</a:t>
            </a:r>
          </a:p>
        </p:txBody>
      </p:sp>
      <p:sp>
        <p:nvSpPr>
          <p:cNvPr id="6" name="Rectangle 5"/>
          <p:cNvSpPr/>
          <p:nvPr/>
        </p:nvSpPr>
        <p:spPr>
          <a:xfrm>
            <a:off x="128752" y="647700"/>
            <a:ext cx="9015248" cy="1015663"/>
          </a:xfrm>
          <a:prstGeom prst="rect">
            <a:avLst/>
          </a:prstGeom>
        </p:spPr>
        <p:txBody>
          <a:bodyPr wrap="square">
            <a:spAutoFit/>
          </a:bodyPr>
          <a:lstStyle/>
          <a:p>
            <a:pPr algn="just"/>
            <a:r>
              <a:rPr lang="en-US" sz="2000" dirty="0">
                <a:latin typeface="Times New Roman" panose="02020603050405020304" pitchFamily="18" charset="0"/>
              </a:rPr>
              <a:t>By definition, the zero sequence line-to-line voltage is always zero. The relationship between the positive and negative sequence line-to-neutral and line-to-line voltages is known. These relationships in matrix form are given by</a:t>
            </a:r>
          </a:p>
        </p:txBody>
      </p:sp>
      <p:sp>
        <p:nvSpPr>
          <p:cNvPr id="18" name="Rectangle 17"/>
          <p:cNvSpPr/>
          <p:nvPr/>
        </p:nvSpPr>
        <p:spPr>
          <a:xfrm>
            <a:off x="152400" y="2658424"/>
            <a:ext cx="811441" cy="400110"/>
          </a:xfrm>
          <a:prstGeom prst="rect">
            <a:avLst/>
          </a:prstGeom>
        </p:spPr>
        <p:txBody>
          <a:bodyPr wrap="none">
            <a:spAutoFit/>
          </a:bodyPr>
          <a:lstStyle/>
          <a:p>
            <a:r>
              <a:rPr lang="en-US" sz="2000" dirty="0">
                <a:solidFill>
                  <a:srgbClr val="000000"/>
                </a:solidFill>
                <a:latin typeface="Times New Roman" panose="02020603050405020304" pitchFamily="18" charset="0"/>
              </a:rPr>
              <a:t>where</a:t>
            </a:r>
            <a:endParaRPr lang="en-US"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Rectangle 11"/>
              <p:cNvSpPr/>
              <p:nvPr/>
            </p:nvSpPr>
            <p:spPr>
              <a:xfrm>
                <a:off x="4059102" y="2858479"/>
                <a:ext cx="1154547" cy="501099"/>
              </a:xfrm>
              <a:prstGeom prst="rect">
                <a:avLst/>
              </a:prstGeom>
            </p:spPr>
            <p:txBody>
              <a:bodyPr wrap="none">
                <a:spAutoFit/>
              </a:bodyPr>
              <a:lstStyle/>
              <a:p>
                <a:r>
                  <a:rPr lang="en-US" b="0" dirty="0">
                    <a:latin typeface="Times New Roman" panose="02020603050405020304" pitchFamily="18" charset="0"/>
                  </a:rPr>
                  <a:t>t</a:t>
                </a:r>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3</m:t>
                            </m:r>
                          </m:e>
                        </m:rad>
                      </m:den>
                    </m:f>
                    <m:r>
                      <a:rPr lang="en-US" b="0" i="1" smtClean="0">
                        <a:latin typeface="Cambria Math" panose="02040503050406030204" pitchFamily="18" charset="0"/>
                        <a:ea typeface="Cambria Math" panose="02040503050406030204" pitchFamily="18" charset="0"/>
                      </a:rPr>
                      <m:t>∠30</m:t>
                    </m:r>
                  </m:oMath>
                </a14:m>
                <a:endParaRPr lang="en-US" dirty="0">
                  <a:latin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4059102" y="2858479"/>
                <a:ext cx="1154547" cy="501099"/>
              </a:xfrm>
              <a:prstGeom prst="rect">
                <a:avLst/>
              </a:prstGeom>
              <a:blipFill>
                <a:blip r:embed="rId3"/>
                <a:stretch>
                  <a:fillRect l="-4762" b="-3659"/>
                </a:stretch>
              </a:blipFill>
            </p:spPr>
            <p:txBody>
              <a:bodyPr/>
              <a:lstStyle/>
              <a:p>
                <a:r>
                  <a:rPr lang="en-US">
                    <a:noFill/>
                  </a:rPr>
                  <a:t> </a:t>
                </a:r>
              </a:p>
            </p:txBody>
          </p:sp>
        </mc:Fallback>
      </mc:AlternateContent>
      <p:sp>
        <p:nvSpPr>
          <p:cNvPr id="2" name="Rectangle 1"/>
          <p:cNvSpPr/>
          <p:nvPr/>
        </p:nvSpPr>
        <p:spPr>
          <a:xfrm>
            <a:off x="128752" y="3505200"/>
            <a:ext cx="8939048" cy="1323439"/>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Since the zero sequence line-to-line voltage is zero, the (1,1) term of the matrix [</a:t>
            </a:r>
            <a:r>
              <a:rPr lang="en-US" sz="2000" i="1" dirty="0">
                <a:solidFill>
                  <a:srgbClr val="000000"/>
                </a:solidFill>
                <a:latin typeface="Times New Roman" panose="02020603050405020304" pitchFamily="18" charset="0"/>
              </a:rPr>
              <a:t>T</a:t>
            </a:r>
            <a:r>
              <a:rPr lang="en-US" sz="2000" dirty="0">
                <a:solidFill>
                  <a:srgbClr val="000000"/>
                </a:solidFill>
                <a:latin typeface="Times New Roman" panose="02020603050405020304" pitchFamily="18" charset="0"/>
              </a:rPr>
              <a:t>] can be any value. For the purposes here, the (1,1) term is chosen to have a value of 1.0. Knowing the sequence line-to-neutral voltages, the equivalent line-to-neutral voltages can be determined.</a:t>
            </a:r>
            <a:endParaRPr lang="en-US" sz="20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779961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595309" cy="584775"/>
          </a:xfrm>
          <a:prstGeom prst="rect">
            <a:avLst/>
          </a:prstGeom>
        </p:spPr>
        <p:txBody>
          <a:bodyPr wrap="none">
            <a:spAutoFit/>
          </a:bodyPr>
          <a:lstStyle/>
          <a:p>
            <a:r>
              <a:rPr lang="en-US" sz="3200" dirty="0">
                <a:solidFill>
                  <a:srgbClr val="C8102E"/>
                </a:solidFill>
                <a:latin typeface="+mj-lt"/>
                <a:ea typeface="+mj-ea"/>
                <a:cs typeface="+mj-cs"/>
              </a:rPr>
              <a:t>Voltages</a:t>
            </a:r>
          </a:p>
        </p:txBody>
      </p:sp>
      <mc:AlternateContent xmlns:mc="http://schemas.openxmlformats.org/markup-compatibility/2006" xmlns:a14="http://schemas.microsoft.com/office/drawing/2010/main">
        <mc:Choice Requires="a14">
          <p:sp>
            <p:nvSpPr>
              <p:cNvPr id="11" name="Rectangle 10"/>
              <p:cNvSpPr/>
              <p:nvPr/>
            </p:nvSpPr>
            <p:spPr>
              <a:xfrm>
                <a:off x="1600200" y="685800"/>
                <a:ext cx="5881995" cy="878959"/>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b="0" i="1" smtClean="0">
                                    <a:latin typeface="Cambria Math" panose="02040503050406030204" pitchFamily="18" charset="0"/>
                                  </a:rPr>
                                  <m:t>𝑉𝐿𝑁</m:t>
                                </m:r>
                              </m:e>
                              <m:sub>
                                <m:r>
                                  <a:rPr lang="en-US" b="0" i="1" smtClean="0">
                                    <a:latin typeface="Cambria Math" panose="02040503050406030204" pitchFamily="18" charset="0"/>
                                  </a:rPr>
                                  <m:t>0</m:t>
                                </m:r>
                              </m:sub>
                            </m:sSub>
                          </m:e>
                          <m:e>
                            <m:sSub>
                              <m:sSubPr>
                                <m:ctrlPr>
                                  <a:rPr lang="en-US" i="1">
                                    <a:latin typeface="Cambria Math" panose="02040503050406030204" pitchFamily="18" charset="0"/>
                                  </a:rPr>
                                </m:ctrlPr>
                              </m:sSubPr>
                              <m:e>
                                <m:r>
                                  <a:rPr lang="en-US" i="1">
                                    <a:latin typeface="Cambria Math" panose="02040503050406030204" pitchFamily="18" charset="0"/>
                                  </a:rPr>
                                  <m:t>𝑉𝐿𝑁</m:t>
                                </m:r>
                              </m:e>
                              <m:sub>
                                <m:r>
                                  <a:rPr lang="en-US" b="0" i="1" smtClean="0">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rPr>
                                  <m:t>𝑉𝐿𝑁</m:t>
                                </m:r>
                              </m:e>
                              <m:sub>
                                <m:r>
                                  <a:rPr lang="en-US" b="0" i="1" smtClean="0">
                                    <a:latin typeface="Cambria Math" panose="02040503050406030204" pitchFamily="18" charset="0"/>
                                  </a:rPr>
                                  <m:t>2</m:t>
                                </m:r>
                              </m:sub>
                            </m:sSub>
                          </m:e>
                        </m:eqArr>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sSubSup>
                                <m:sSubSupPr>
                                  <m:ctrlPr>
                                    <a:rPr lang="en-US" i="1">
                                      <a:latin typeface="Cambria Math" panose="02040503050406030204" pitchFamily="18" charset="0"/>
                                    </a:rPr>
                                  </m:ctrlPr>
                                </m:sSubSupPr>
                                <m:e>
                                  <m:r>
                                    <a:rPr lang="en-US" b="0" i="1" smtClean="0">
                                      <a:latin typeface="Cambria Math" panose="02040503050406030204" pitchFamily="18" charset="0"/>
                                    </a:rPr>
                                    <m:t>𝑡</m:t>
                                  </m:r>
                                </m:e>
                                <m:sub>
                                  <m:r>
                                    <a:rPr lang="en-US" i="1">
                                      <a:latin typeface="Cambria Math" panose="02040503050406030204" pitchFamily="18" charset="0"/>
                                    </a:rPr>
                                    <m:t>𝑠</m:t>
                                  </m:r>
                                </m:sub>
                                <m:sup>
                                  <m:r>
                                    <a:rPr lang="en-US" b="0" i="1" smtClean="0">
                                      <a:latin typeface="Cambria Math" panose="02040503050406030204" pitchFamily="18" charset="0"/>
                                    </a:rPr>
                                    <m:t>∗</m:t>
                                  </m:r>
                                </m:sup>
                              </m:sSubSup>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𝑠</m:t>
                                  </m:r>
                                </m:sub>
                              </m:sSub>
                            </m:e>
                          </m:mr>
                        </m:m>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𝐿</m:t>
                                </m:r>
                              </m:e>
                              <m:sub>
                                <m:r>
                                  <a:rPr lang="en-US" i="1">
                                    <a:latin typeface="Cambria Math" panose="02040503050406030204" pitchFamily="18" charset="0"/>
                                  </a:rPr>
                                  <m:t>0</m:t>
                                </m:r>
                              </m:sub>
                            </m:sSub>
                          </m:e>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𝐿</m:t>
                                </m:r>
                              </m:e>
                              <m:sub>
                                <m:r>
                                  <a:rPr lang="en-US" i="1">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𝐿</m:t>
                                </m:r>
                              </m:e>
                              <m:sub>
                                <m:r>
                                  <a:rPr lang="en-US" i="1">
                                    <a:latin typeface="Cambria Math" panose="02040503050406030204" pitchFamily="18" charset="0"/>
                                  </a:rPr>
                                  <m:t>2</m:t>
                                </m:r>
                              </m:sub>
                            </m:sSub>
                          </m:e>
                        </m:eqArr>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 </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𝐿𝑁</m:t>
                            </m:r>
                          </m:e>
                          <m:sub>
                            <m:r>
                              <a:rPr lang="en-US" b="0" i="1" smtClean="0">
                                <a:latin typeface="Cambria Math" panose="02040503050406030204" pitchFamily="18" charset="0"/>
                              </a:rPr>
                              <m:t>012</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𝑇</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012</m:t>
                            </m:r>
                          </m:sub>
                        </m:sSub>
                      </m:e>
                    </m:d>
                  </m:oMath>
                </a14:m>
                <a:endParaRPr lang="en-US" dirty="0">
                  <a:latin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600200" y="685800"/>
                <a:ext cx="5881995" cy="878959"/>
              </a:xfrm>
              <a:prstGeom prst="rect">
                <a:avLst/>
              </a:prstGeom>
              <a:blipFill>
                <a:blip r:embed="rId2"/>
                <a:stretch>
                  <a:fillRect/>
                </a:stretch>
              </a:blipFill>
            </p:spPr>
            <p:txBody>
              <a:bodyPr/>
              <a:lstStyle/>
              <a:p>
                <a:r>
                  <a:rPr lang="en-US">
                    <a:noFill/>
                  </a:rPr>
                  <a:t> </a:t>
                </a:r>
              </a:p>
            </p:txBody>
          </p:sp>
        </mc:Fallback>
      </mc:AlternateContent>
      <p:sp>
        <p:nvSpPr>
          <p:cNvPr id="13" name="TextBox 12"/>
          <p:cNvSpPr txBox="1"/>
          <p:nvPr/>
        </p:nvSpPr>
        <p:spPr>
          <a:xfrm>
            <a:off x="8418091" y="941447"/>
            <a:ext cx="569387" cy="369332"/>
          </a:xfrm>
          <a:prstGeom prst="rect">
            <a:avLst/>
          </a:prstGeom>
          <a:noFill/>
        </p:spPr>
        <p:txBody>
          <a:bodyPr wrap="none" rtlCol="0">
            <a:spAutoFit/>
          </a:bodyPr>
          <a:lstStyle/>
          <a:p>
            <a:r>
              <a:rPr lang="en-US" dirty="0">
                <a:latin typeface="Times New Roman" panose="02020603050405020304" pitchFamily="18" charset="0"/>
              </a:rPr>
              <a:t>(13)</a:t>
            </a:r>
          </a:p>
        </p:txBody>
      </p:sp>
      <p:sp>
        <p:nvSpPr>
          <p:cNvPr id="5" name="Rectangle 4"/>
          <p:cNvSpPr/>
          <p:nvPr/>
        </p:nvSpPr>
        <p:spPr>
          <a:xfrm>
            <a:off x="31530" y="1617664"/>
            <a:ext cx="9036269" cy="707886"/>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The equivalent line-to-neutral voltages as a function of the sequence line-to-neutral voltages are</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3159771" y="2263103"/>
                <a:ext cx="2851999"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𝑁</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𝑠</m:t>
                            </m:r>
                          </m:sub>
                        </m:sSub>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𝑉𝐿𝑁</m:t>
                            </m:r>
                          </m:e>
                          <m:sub>
                            <m:r>
                              <a:rPr lang="en-US" b="0" i="1" smtClean="0">
                                <a:latin typeface="Cambria Math" panose="02040503050406030204" pitchFamily="18" charset="0"/>
                              </a:rPr>
                              <m:t>012</m:t>
                            </m:r>
                          </m:sub>
                        </m:sSub>
                      </m:e>
                    </m:d>
                  </m:oMath>
                </a14:m>
                <a:endParaRPr lang="en-US" dirty="0">
                  <a:latin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159771" y="2263103"/>
                <a:ext cx="2851999" cy="369332"/>
              </a:xfrm>
              <a:prstGeom prst="rect">
                <a:avLst/>
              </a:prstGeom>
              <a:blipFill>
                <a:blip r:embed="rId3"/>
                <a:stretch>
                  <a:fillRect/>
                </a:stretch>
              </a:blipFill>
            </p:spPr>
            <p:txBody>
              <a:bodyPr/>
              <a:lstStyle/>
              <a:p>
                <a:r>
                  <a:rPr lang="en-US">
                    <a:noFill/>
                  </a:rPr>
                  <a:t> </a:t>
                </a:r>
              </a:p>
            </p:txBody>
          </p:sp>
        </mc:Fallback>
      </mc:AlternateContent>
      <p:sp>
        <p:nvSpPr>
          <p:cNvPr id="14" name="TextBox 13"/>
          <p:cNvSpPr txBox="1"/>
          <p:nvPr/>
        </p:nvSpPr>
        <p:spPr>
          <a:xfrm>
            <a:off x="8418091" y="2192122"/>
            <a:ext cx="569387" cy="369332"/>
          </a:xfrm>
          <a:prstGeom prst="rect">
            <a:avLst/>
          </a:prstGeom>
          <a:noFill/>
        </p:spPr>
        <p:txBody>
          <a:bodyPr wrap="none" rtlCol="0">
            <a:spAutoFit/>
          </a:bodyPr>
          <a:lstStyle/>
          <a:p>
            <a:r>
              <a:rPr lang="en-US" dirty="0">
                <a:latin typeface="Times New Roman" panose="02020603050405020304" pitchFamily="18" charset="0"/>
              </a:rPr>
              <a:t>(14)</a:t>
            </a:r>
          </a:p>
        </p:txBody>
      </p:sp>
      <p:sp>
        <p:nvSpPr>
          <p:cNvPr id="8" name="Rectangle 7"/>
          <p:cNvSpPr/>
          <p:nvPr/>
        </p:nvSpPr>
        <p:spPr>
          <a:xfrm>
            <a:off x="31530" y="2770934"/>
            <a:ext cx="5562600" cy="400110"/>
          </a:xfrm>
          <a:prstGeom prst="rect">
            <a:avLst/>
          </a:prstGeom>
        </p:spPr>
        <p:txBody>
          <a:bodyPr wrap="square">
            <a:spAutoFit/>
          </a:bodyPr>
          <a:lstStyle/>
          <a:p>
            <a:r>
              <a:rPr lang="en-US" sz="2000" dirty="0">
                <a:solidFill>
                  <a:srgbClr val="000000"/>
                </a:solidFill>
                <a:latin typeface="Times New Roman" panose="02020603050405020304" pitchFamily="18" charset="0"/>
              </a:rPr>
              <a:t>Substitute Equation (13) into Equation (14):</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Rectangle 14"/>
              <p:cNvSpPr/>
              <p:nvPr/>
            </p:nvSpPr>
            <p:spPr>
              <a:xfrm>
                <a:off x="2923359" y="3309543"/>
                <a:ext cx="3324821"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𝑁</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𝑠</m:t>
                            </m:r>
                          </m:sub>
                        </m:sSub>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smtClean="0">
                            <a:latin typeface="Cambria Math" panose="02040503050406030204" pitchFamily="18" charset="0"/>
                          </a:rPr>
                          <m:t>𝑇</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𝐿</m:t>
                            </m:r>
                          </m:e>
                          <m:sub>
                            <m:r>
                              <a:rPr lang="en-US" i="1">
                                <a:latin typeface="Cambria Math" panose="02040503050406030204" pitchFamily="18" charset="0"/>
                              </a:rPr>
                              <m:t>012</m:t>
                            </m:r>
                          </m:sub>
                        </m:sSub>
                      </m:e>
                    </m:d>
                  </m:oMath>
                </a14:m>
                <a:endParaRPr lang="en-US" dirty="0">
                  <a:latin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2923359" y="3309543"/>
                <a:ext cx="3324821" cy="369332"/>
              </a:xfrm>
              <a:prstGeom prst="rect">
                <a:avLst/>
              </a:prstGeom>
              <a:blipFill>
                <a:blip r:embed="rId4"/>
                <a:stretch>
                  <a:fillRect b="-1667"/>
                </a:stretch>
              </a:blipFill>
            </p:spPr>
            <p:txBody>
              <a:bodyPr/>
              <a:lstStyle/>
              <a:p>
                <a:r>
                  <a:rPr lang="en-US">
                    <a:noFill/>
                  </a:rPr>
                  <a:t> </a:t>
                </a:r>
              </a:p>
            </p:txBody>
          </p:sp>
        </mc:Fallback>
      </mc:AlternateContent>
      <p:sp>
        <p:nvSpPr>
          <p:cNvPr id="16" name="TextBox 15"/>
          <p:cNvSpPr txBox="1"/>
          <p:nvPr/>
        </p:nvSpPr>
        <p:spPr>
          <a:xfrm>
            <a:off x="8418091" y="3266194"/>
            <a:ext cx="569387" cy="369332"/>
          </a:xfrm>
          <a:prstGeom prst="rect">
            <a:avLst/>
          </a:prstGeom>
          <a:noFill/>
        </p:spPr>
        <p:txBody>
          <a:bodyPr wrap="none" rtlCol="0">
            <a:spAutoFit/>
          </a:bodyPr>
          <a:lstStyle/>
          <a:p>
            <a:r>
              <a:rPr lang="en-US" dirty="0">
                <a:latin typeface="Times New Roman" panose="02020603050405020304" pitchFamily="18" charset="0"/>
              </a:rPr>
              <a:t>(15)</a:t>
            </a:r>
          </a:p>
        </p:txBody>
      </p:sp>
      <mc:AlternateContent xmlns:mc="http://schemas.openxmlformats.org/markup-compatibility/2006" xmlns:a14="http://schemas.microsoft.com/office/drawing/2010/main">
        <mc:Choice Requires="a14">
          <p:sp>
            <p:nvSpPr>
              <p:cNvPr id="17" name="TextBox 16"/>
              <p:cNvSpPr txBox="1"/>
              <p:nvPr/>
            </p:nvSpPr>
            <p:spPr>
              <a:xfrm>
                <a:off x="3121219" y="3878038"/>
                <a:ext cx="292208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𝐿</m:t>
                              </m:r>
                            </m:e>
                            <m:sub>
                              <m:r>
                                <a:rPr lang="en-US" b="0" i="1" smtClean="0">
                                  <a:latin typeface="Cambria Math" panose="02040503050406030204" pitchFamily="18" charset="0"/>
                                </a:rPr>
                                <m:t>012</m:t>
                              </m:r>
                            </m:sub>
                          </m:sSub>
                        </m:e>
                      </m:d>
                      <m:r>
                        <a:rPr lang="en-US" b="0" i="0"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b="0" i="1" smtClean="0">
                                      <a:latin typeface="Cambria Math" panose="02040503050406030204" pitchFamily="18" charset="0"/>
                                    </a:rPr>
                                    <m:t>𝑠</m:t>
                                  </m:r>
                                </m:sub>
                              </m:sSub>
                            </m:e>
                          </m:d>
                        </m:e>
                        <m:sup>
                          <m:r>
                            <a:rPr lang="en-US" b="0" i="1" smtClean="0">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𝐿</m:t>
                              </m:r>
                            </m:e>
                            <m:sub>
                              <m:r>
                                <a:rPr lang="en-US" b="0" i="1" smtClean="0">
                                  <a:latin typeface="Cambria Math" panose="02040503050406030204" pitchFamily="18" charset="0"/>
                                </a:rPr>
                                <m:t>𝐴𝐵𝐶</m:t>
                              </m:r>
                            </m:sub>
                          </m:sSub>
                        </m:e>
                      </m:d>
                    </m:oMath>
                  </m:oMathPara>
                </a14:m>
                <a:endParaRPr lang="en-US" dirty="0">
                  <a:latin typeface="Times New Roman" panose="020206030504050203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121219" y="3878038"/>
                <a:ext cx="2922082" cy="276999"/>
              </a:xfrm>
              <a:prstGeom prst="rect">
                <a:avLst/>
              </a:prstGeom>
              <a:blipFill>
                <a:blip r:embed="rId5"/>
                <a:stretch>
                  <a:fillRect t="-2174" b="-17391"/>
                </a:stretch>
              </a:blipFill>
            </p:spPr>
            <p:txBody>
              <a:bodyPr/>
              <a:lstStyle/>
              <a:p>
                <a:r>
                  <a:rPr lang="en-US">
                    <a:noFill/>
                  </a:rPr>
                  <a:t> </a:t>
                </a:r>
              </a:p>
            </p:txBody>
          </p:sp>
        </mc:Fallback>
      </mc:AlternateContent>
      <p:sp>
        <p:nvSpPr>
          <p:cNvPr id="19" name="TextBox 18"/>
          <p:cNvSpPr txBox="1"/>
          <p:nvPr/>
        </p:nvSpPr>
        <p:spPr>
          <a:xfrm>
            <a:off x="8418091" y="3831871"/>
            <a:ext cx="559769" cy="369332"/>
          </a:xfrm>
          <a:prstGeom prst="rect">
            <a:avLst/>
          </a:prstGeom>
          <a:noFill/>
        </p:spPr>
        <p:txBody>
          <a:bodyPr wrap="none" rtlCol="0">
            <a:spAutoFit/>
          </a:bodyPr>
          <a:lstStyle/>
          <a:p>
            <a:r>
              <a:rPr lang="en-US" dirty="0">
                <a:latin typeface="Times New Roman" panose="02020603050405020304" pitchFamily="18" charset="0"/>
              </a:rPr>
              <a:t>(11)</a:t>
            </a:r>
          </a:p>
        </p:txBody>
      </p:sp>
      <p:sp>
        <p:nvSpPr>
          <p:cNvPr id="9" name="Rectangle 8"/>
          <p:cNvSpPr/>
          <p:nvPr/>
        </p:nvSpPr>
        <p:spPr>
          <a:xfrm>
            <a:off x="84852" y="4253091"/>
            <a:ext cx="8929623" cy="400110"/>
          </a:xfrm>
          <a:prstGeom prst="rect">
            <a:avLst/>
          </a:prstGeom>
        </p:spPr>
        <p:txBody>
          <a:bodyPr wrap="square">
            <a:spAutoFit/>
          </a:bodyPr>
          <a:lstStyle/>
          <a:p>
            <a:r>
              <a:rPr lang="en-US" sz="2000" dirty="0">
                <a:solidFill>
                  <a:srgbClr val="000000"/>
                </a:solidFill>
                <a:latin typeface="Times New Roman" panose="02020603050405020304" pitchFamily="18" charset="0"/>
              </a:rPr>
              <a:t>Substitute Equation (11) into Equation (15):</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0" name="Rectangle 19"/>
              <p:cNvSpPr/>
              <p:nvPr/>
            </p:nvSpPr>
            <p:spPr>
              <a:xfrm>
                <a:off x="3133408" y="4729253"/>
                <a:ext cx="289675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𝑁</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𝑊</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𝐿</m:t>
                              </m:r>
                            </m:e>
                            <m:sub>
                              <m:r>
                                <a:rPr lang="en-US" b="0" i="1" smtClean="0">
                                  <a:latin typeface="Cambria Math" panose="02040503050406030204" pitchFamily="18" charset="0"/>
                                </a:rPr>
                                <m:t>𝐴𝐵𝐶</m:t>
                              </m:r>
                            </m:sub>
                          </m:sSub>
                        </m:e>
                      </m:d>
                    </m:oMath>
                  </m:oMathPara>
                </a14:m>
                <a:endParaRPr lang="en-US" dirty="0">
                  <a:latin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3133408" y="4729253"/>
                <a:ext cx="2896755" cy="369332"/>
              </a:xfrm>
              <a:prstGeom prst="rect">
                <a:avLst/>
              </a:prstGeom>
              <a:blipFill>
                <a:blip r:embed="rId6"/>
                <a:stretch>
                  <a:fillRect b="-1667"/>
                </a:stretch>
              </a:blipFill>
            </p:spPr>
            <p:txBody>
              <a:bodyPr/>
              <a:lstStyle/>
              <a:p>
                <a:r>
                  <a:rPr lang="en-US">
                    <a:noFill/>
                  </a:rPr>
                  <a:t> </a:t>
                </a:r>
              </a:p>
            </p:txBody>
          </p:sp>
        </mc:Fallback>
      </mc:AlternateContent>
      <p:sp>
        <p:nvSpPr>
          <p:cNvPr id="21" name="TextBox 20"/>
          <p:cNvSpPr txBox="1"/>
          <p:nvPr/>
        </p:nvSpPr>
        <p:spPr>
          <a:xfrm>
            <a:off x="8423175" y="4687270"/>
            <a:ext cx="569387" cy="369332"/>
          </a:xfrm>
          <a:prstGeom prst="rect">
            <a:avLst/>
          </a:prstGeom>
          <a:noFill/>
        </p:spPr>
        <p:txBody>
          <a:bodyPr wrap="none" rtlCol="0">
            <a:spAutoFit/>
          </a:bodyPr>
          <a:lstStyle/>
          <a:p>
            <a:r>
              <a:rPr lang="en-US" dirty="0">
                <a:latin typeface="Times New Roman" panose="02020603050405020304" pitchFamily="18" charset="0"/>
              </a:rPr>
              <a:t>(16)</a:t>
            </a:r>
          </a:p>
        </p:txBody>
      </p:sp>
      <p:sp>
        <p:nvSpPr>
          <p:cNvPr id="22" name="Rectangle 21"/>
          <p:cNvSpPr/>
          <p:nvPr/>
        </p:nvSpPr>
        <p:spPr>
          <a:xfrm>
            <a:off x="84852" y="5270766"/>
            <a:ext cx="811441" cy="400110"/>
          </a:xfrm>
          <a:prstGeom prst="rect">
            <a:avLst/>
          </a:prstGeom>
        </p:spPr>
        <p:txBody>
          <a:bodyPr wrap="none">
            <a:spAutoFit/>
          </a:bodyPr>
          <a:lstStyle/>
          <a:p>
            <a:r>
              <a:rPr lang="en-US" sz="2000" dirty="0">
                <a:solidFill>
                  <a:srgbClr val="000000"/>
                </a:solidFill>
                <a:latin typeface="Times New Roman" panose="02020603050405020304" pitchFamily="18" charset="0"/>
              </a:rPr>
              <a:t>where</a:t>
            </a:r>
            <a:endParaRPr lang="en-US"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angle 9"/>
              <p:cNvSpPr/>
              <p:nvPr/>
            </p:nvSpPr>
            <p:spPr>
              <a:xfrm>
                <a:off x="2514600" y="5257800"/>
                <a:ext cx="4285276"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i="1">
                              <a:latin typeface="Cambria Math" panose="02040503050406030204" pitchFamily="18" charset="0"/>
                            </a:rPr>
                            <m:t>𝑊</m:t>
                          </m:r>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𝑠</m:t>
                              </m:r>
                            </m:sub>
                          </m:sSub>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𝑇</m:t>
                          </m:r>
                        </m:e>
                      </m:d>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𝑠</m:t>
                                  </m:r>
                                </m:sub>
                              </m:sSub>
                            </m:e>
                          </m:d>
                        </m:e>
                        <m:sup>
                          <m:r>
                            <a:rPr lang="en-US" i="1">
                              <a:latin typeface="Cambria Math" panose="02040503050406030204" pitchFamily="18" charset="0"/>
                            </a:rPr>
                            <m:t>−1</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r>
                        <a:rPr lang="en-US" i="1">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2</m:t>
                                </m:r>
                              </m:e>
                              <m:e>
                                <m:r>
                                  <a:rPr lang="en-US" b="0" i="1" smtClean="0">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b="0" i="1" smtClean="0">
                                    <a:latin typeface="Cambria Math" panose="02040503050406030204" pitchFamily="18" charset="0"/>
                                  </a:rPr>
                                  <m:t>2</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i="1">
                                    <a:latin typeface="Cambria Math" panose="02040503050406030204" pitchFamily="18" charset="0"/>
                                  </a:rPr>
                                  <m:t>0</m:t>
                                </m:r>
                              </m:e>
                              <m:e>
                                <m:r>
                                  <a:rPr lang="en-US" b="0" i="1" smtClean="0">
                                    <a:latin typeface="Cambria Math" panose="02040503050406030204" pitchFamily="18" charset="0"/>
                                  </a:rPr>
                                  <m:t>2</m:t>
                                </m:r>
                              </m:e>
                            </m:mr>
                          </m:m>
                        </m:e>
                      </m:d>
                    </m:oMath>
                  </m:oMathPara>
                </a14:m>
                <a:endParaRPr lang="en-US" dirty="0">
                  <a:latin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514600" y="5257800"/>
                <a:ext cx="4285276" cy="824906"/>
              </a:xfrm>
              <a:prstGeom prst="rect">
                <a:avLst/>
              </a:prstGeom>
              <a:blipFill>
                <a:blip r:embed="rId7"/>
                <a:stretch>
                  <a:fillRect/>
                </a:stretch>
              </a:blipFill>
            </p:spPr>
            <p:txBody>
              <a:bodyPr/>
              <a:lstStyle/>
              <a:p>
                <a:r>
                  <a:rPr lang="en-US">
                    <a:noFill/>
                  </a:rPr>
                  <a:t> </a:t>
                </a:r>
              </a:p>
            </p:txBody>
          </p:sp>
        </mc:Fallback>
      </mc:AlternateContent>
      <p:sp>
        <p:nvSpPr>
          <p:cNvPr id="23" name="TextBox 22"/>
          <p:cNvSpPr txBox="1"/>
          <p:nvPr/>
        </p:nvSpPr>
        <p:spPr>
          <a:xfrm>
            <a:off x="8418090" y="5486400"/>
            <a:ext cx="569387" cy="369332"/>
          </a:xfrm>
          <a:prstGeom prst="rect">
            <a:avLst/>
          </a:prstGeom>
          <a:noFill/>
        </p:spPr>
        <p:txBody>
          <a:bodyPr wrap="none" rtlCol="0">
            <a:spAutoFit/>
          </a:bodyPr>
          <a:lstStyle/>
          <a:p>
            <a:r>
              <a:rPr lang="en-US" dirty="0">
                <a:latin typeface="Times New Roman" panose="02020603050405020304" pitchFamily="18" charset="0"/>
              </a:rPr>
              <a:t>(17)</a:t>
            </a:r>
          </a:p>
        </p:txBody>
      </p:sp>
    </p:spTree>
    <p:extLst>
      <p:ext uri="{BB962C8B-B14F-4D97-AF65-F5344CB8AC3E}">
        <p14:creationId xmlns:p14="http://schemas.microsoft.com/office/powerpoint/2010/main" val="744773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595309" cy="584775"/>
          </a:xfrm>
          <a:prstGeom prst="rect">
            <a:avLst/>
          </a:prstGeom>
        </p:spPr>
        <p:txBody>
          <a:bodyPr wrap="none">
            <a:spAutoFit/>
          </a:bodyPr>
          <a:lstStyle/>
          <a:p>
            <a:r>
              <a:rPr lang="en-US" sz="3200" dirty="0">
                <a:solidFill>
                  <a:srgbClr val="C8102E"/>
                </a:solidFill>
                <a:latin typeface="+mj-lt"/>
                <a:ea typeface="+mj-ea"/>
                <a:cs typeface="+mj-cs"/>
              </a:rPr>
              <a:t>Voltages</a:t>
            </a:r>
          </a:p>
        </p:txBody>
      </p:sp>
      <mc:AlternateContent xmlns:mc="http://schemas.openxmlformats.org/markup-compatibility/2006" xmlns:a14="http://schemas.microsoft.com/office/drawing/2010/main">
        <mc:Choice Requires="a14">
          <p:sp>
            <p:nvSpPr>
              <p:cNvPr id="20" name="Rectangle 19"/>
              <p:cNvSpPr/>
              <p:nvPr/>
            </p:nvSpPr>
            <p:spPr>
              <a:xfrm>
                <a:off x="2866167" y="609600"/>
                <a:ext cx="289675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𝑁</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𝑊</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𝐿</m:t>
                              </m:r>
                            </m:e>
                            <m:sub>
                              <m:r>
                                <a:rPr lang="en-US" b="0" i="1" smtClean="0">
                                  <a:latin typeface="Cambria Math" panose="02040503050406030204" pitchFamily="18" charset="0"/>
                                </a:rPr>
                                <m:t>𝐴𝐵𝐶</m:t>
                              </m:r>
                            </m:sub>
                          </m:sSub>
                        </m:e>
                      </m:d>
                    </m:oMath>
                  </m:oMathPara>
                </a14:m>
                <a:endParaRPr lang="en-US" dirty="0">
                  <a:latin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2866167" y="609600"/>
                <a:ext cx="2896755" cy="369332"/>
              </a:xfrm>
              <a:prstGeom prst="rect">
                <a:avLst/>
              </a:prstGeom>
              <a:blipFill>
                <a:blip r:embed="rId2"/>
                <a:stretch>
                  <a:fillRect/>
                </a:stretch>
              </a:blipFill>
            </p:spPr>
            <p:txBody>
              <a:bodyPr/>
              <a:lstStyle/>
              <a:p>
                <a:r>
                  <a:rPr lang="en-US">
                    <a:noFill/>
                  </a:rPr>
                  <a:t> </a:t>
                </a:r>
              </a:p>
            </p:txBody>
          </p:sp>
        </mc:Fallback>
      </mc:AlternateContent>
      <p:sp>
        <p:nvSpPr>
          <p:cNvPr id="21" name="TextBox 20"/>
          <p:cNvSpPr txBox="1"/>
          <p:nvPr/>
        </p:nvSpPr>
        <p:spPr>
          <a:xfrm>
            <a:off x="8155934" y="567617"/>
            <a:ext cx="569387" cy="369332"/>
          </a:xfrm>
          <a:prstGeom prst="rect">
            <a:avLst/>
          </a:prstGeom>
          <a:noFill/>
        </p:spPr>
        <p:txBody>
          <a:bodyPr wrap="none" rtlCol="0">
            <a:spAutoFit/>
          </a:bodyPr>
          <a:lstStyle/>
          <a:p>
            <a:r>
              <a:rPr lang="en-US" dirty="0">
                <a:latin typeface="Times New Roman" panose="02020603050405020304" pitchFamily="18" charset="0"/>
              </a:rPr>
              <a:t>(16)</a:t>
            </a:r>
          </a:p>
        </p:txBody>
      </p:sp>
      <mc:AlternateContent xmlns:mc="http://schemas.openxmlformats.org/markup-compatibility/2006" xmlns:a14="http://schemas.microsoft.com/office/drawing/2010/main">
        <mc:Choice Requires="a14">
          <p:sp>
            <p:nvSpPr>
              <p:cNvPr id="10" name="Rectangle 9"/>
              <p:cNvSpPr/>
              <p:nvPr/>
            </p:nvSpPr>
            <p:spPr>
              <a:xfrm>
                <a:off x="2171906" y="978932"/>
                <a:ext cx="4285276"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i="1">
                              <a:latin typeface="Cambria Math" panose="02040503050406030204" pitchFamily="18" charset="0"/>
                            </a:rPr>
                            <m:t>𝑊</m:t>
                          </m:r>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𝑠</m:t>
                              </m:r>
                            </m:sub>
                          </m:sSub>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𝑇</m:t>
                          </m:r>
                        </m:e>
                      </m:d>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𝑠</m:t>
                                  </m:r>
                                </m:sub>
                              </m:sSub>
                            </m:e>
                          </m:d>
                        </m:e>
                        <m:sup>
                          <m:r>
                            <a:rPr lang="en-US" i="1">
                              <a:latin typeface="Cambria Math" panose="02040503050406030204" pitchFamily="18" charset="0"/>
                            </a:rPr>
                            <m:t>−1</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r>
                        <a:rPr lang="en-US" i="1">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2</m:t>
                                </m:r>
                              </m:e>
                              <m:e>
                                <m:r>
                                  <a:rPr lang="en-US" b="0" i="1" smtClean="0">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b="0" i="1" smtClean="0">
                                    <a:latin typeface="Cambria Math" panose="02040503050406030204" pitchFamily="18" charset="0"/>
                                  </a:rPr>
                                  <m:t>2</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i="1">
                                    <a:latin typeface="Cambria Math" panose="02040503050406030204" pitchFamily="18" charset="0"/>
                                  </a:rPr>
                                  <m:t>0</m:t>
                                </m:r>
                              </m:e>
                              <m:e>
                                <m:r>
                                  <a:rPr lang="en-US" b="0" i="1" smtClean="0">
                                    <a:latin typeface="Cambria Math" panose="02040503050406030204" pitchFamily="18" charset="0"/>
                                  </a:rPr>
                                  <m:t>2</m:t>
                                </m:r>
                              </m:e>
                            </m:mr>
                          </m:m>
                        </m:e>
                      </m:d>
                    </m:oMath>
                  </m:oMathPara>
                </a14:m>
                <a:endParaRPr lang="en-US" dirty="0">
                  <a:latin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171906" y="978932"/>
                <a:ext cx="4285276" cy="824906"/>
              </a:xfrm>
              <a:prstGeom prst="rect">
                <a:avLst/>
              </a:prstGeom>
              <a:blipFill>
                <a:blip r:embed="rId3"/>
                <a:stretch>
                  <a:fillRect/>
                </a:stretch>
              </a:blipFill>
            </p:spPr>
            <p:txBody>
              <a:bodyPr/>
              <a:lstStyle/>
              <a:p>
                <a:r>
                  <a:rPr lang="en-US">
                    <a:noFill/>
                  </a:rPr>
                  <a:t> </a:t>
                </a:r>
              </a:p>
            </p:txBody>
          </p:sp>
        </mc:Fallback>
      </mc:AlternateContent>
      <p:sp>
        <p:nvSpPr>
          <p:cNvPr id="23" name="TextBox 22"/>
          <p:cNvSpPr txBox="1"/>
          <p:nvPr/>
        </p:nvSpPr>
        <p:spPr>
          <a:xfrm>
            <a:off x="8155934" y="1206719"/>
            <a:ext cx="569387" cy="369332"/>
          </a:xfrm>
          <a:prstGeom prst="rect">
            <a:avLst/>
          </a:prstGeom>
          <a:noFill/>
        </p:spPr>
        <p:txBody>
          <a:bodyPr wrap="none" rtlCol="0">
            <a:spAutoFit/>
          </a:bodyPr>
          <a:lstStyle/>
          <a:p>
            <a:r>
              <a:rPr lang="en-US" dirty="0">
                <a:latin typeface="Times New Roman" panose="02020603050405020304" pitchFamily="18" charset="0"/>
              </a:rPr>
              <a:t>(17)</a:t>
            </a:r>
          </a:p>
        </p:txBody>
      </p:sp>
      <p:sp>
        <p:nvSpPr>
          <p:cNvPr id="2" name="Rectangle 1"/>
          <p:cNvSpPr/>
          <p:nvPr/>
        </p:nvSpPr>
        <p:spPr>
          <a:xfrm>
            <a:off x="115614" y="2690335"/>
            <a:ext cx="8839200" cy="1200329"/>
          </a:xfrm>
          <a:prstGeom prst="rect">
            <a:avLst/>
          </a:prstGeom>
        </p:spPr>
        <p:txBody>
          <a:bodyPr wrap="square">
            <a:spAutoFit/>
          </a:bodyPr>
          <a:lstStyle/>
          <a:p>
            <a:pPr algn="just"/>
            <a:r>
              <a:rPr lang="en-US" dirty="0">
                <a:solidFill>
                  <a:srgbClr val="000000"/>
                </a:solidFill>
                <a:latin typeface="Times New Roman" panose="02020603050405020304" pitchFamily="18" charset="0"/>
              </a:rPr>
              <a:t>Equation (17) provides a method of computing equivalent line-to-neutral voltages from a knowledge of the line-to-line voltages. This is an important relationship that will be used in a variety of ways as other three-phase transformer connections are studied.</a:t>
            </a:r>
          </a:p>
          <a:p>
            <a:pPr algn="just"/>
            <a:r>
              <a:rPr lang="en-US" dirty="0">
                <a:solidFill>
                  <a:srgbClr val="000000"/>
                </a:solidFill>
                <a:latin typeface="Times New Roman" panose="02020603050405020304" pitchFamily="18" charset="0"/>
              </a:rPr>
              <a:t>To continue on, Equation (16) can be substituted into Equation (10):</a:t>
            </a:r>
          </a:p>
        </p:txBody>
      </p:sp>
      <mc:AlternateContent xmlns:mc="http://schemas.openxmlformats.org/markup-compatibility/2006" xmlns:a14="http://schemas.microsoft.com/office/drawing/2010/main">
        <mc:Choice Requires="a14">
          <p:sp>
            <p:nvSpPr>
              <p:cNvPr id="24" name="Rectangle 23"/>
              <p:cNvSpPr/>
              <p:nvPr/>
            </p:nvSpPr>
            <p:spPr>
              <a:xfrm>
                <a:off x="3156053" y="2030336"/>
                <a:ext cx="275831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𝐴𝑉</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𝑡</m:t>
                              </m:r>
                            </m:e>
                            <m:sub>
                              <m:r>
                                <a:rPr lang="en-US" b="0" i="1" smtClean="0">
                                  <a:latin typeface="Cambria Math" panose="02040503050406030204" pitchFamily="18" charset="0"/>
                                </a:rPr>
                                <m:t>𝑎𝑏𝑐</m:t>
                              </m:r>
                            </m:sub>
                          </m:sSub>
                        </m:e>
                      </m:d>
                    </m:oMath>
                  </m:oMathPara>
                </a14:m>
                <a:endParaRPr lang="en-US" dirty="0">
                  <a:latin typeface="Times New Roman" panose="02020603050405020304" pitchFamily="18"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3156053" y="2030336"/>
                <a:ext cx="2758319" cy="369332"/>
              </a:xfrm>
              <a:prstGeom prst="rect">
                <a:avLst/>
              </a:prstGeom>
              <a:blipFill>
                <a:blip r:embed="rId4"/>
                <a:stretch>
                  <a:fillRect/>
                </a:stretch>
              </a:blipFill>
            </p:spPr>
            <p:txBody>
              <a:bodyPr/>
              <a:lstStyle/>
              <a:p>
                <a:r>
                  <a:rPr lang="en-US">
                    <a:noFill/>
                  </a:rPr>
                  <a:t> </a:t>
                </a:r>
              </a:p>
            </p:txBody>
          </p:sp>
        </mc:Fallback>
      </mc:AlternateContent>
      <p:sp>
        <p:nvSpPr>
          <p:cNvPr id="25" name="TextBox 24"/>
          <p:cNvSpPr txBox="1"/>
          <p:nvPr/>
        </p:nvSpPr>
        <p:spPr>
          <a:xfrm>
            <a:off x="8169072" y="1948527"/>
            <a:ext cx="569387" cy="369332"/>
          </a:xfrm>
          <a:prstGeom prst="rect">
            <a:avLst/>
          </a:prstGeom>
          <a:noFill/>
        </p:spPr>
        <p:txBody>
          <a:bodyPr wrap="none" rtlCol="0">
            <a:spAutoFit/>
          </a:bodyPr>
          <a:lstStyle/>
          <a:p>
            <a:r>
              <a:rPr lang="en-US" dirty="0">
                <a:latin typeface="Times New Roman" panose="02020603050405020304" pitchFamily="18" charset="0"/>
              </a:rPr>
              <a:t>(10)</a:t>
            </a:r>
          </a:p>
        </p:txBody>
      </p:sp>
      <mc:AlternateContent xmlns:mc="http://schemas.openxmlformats.org/markup-compatibility/2006" xmlns:a14="http://schemas.microsoft.com/office/drawing/2010/main">
        <mc:Choice Requires="a14">
          <p:sp>
            <p:nvSpPr>
              <p:cNvPr id="28" name="Rectangle 27"/>
              <p:cNvSpPr/>
              <p:nvPr/>
            </p:nvSpPr>
            <p:spPr>
              <a:xfrm>
                <a:off x="1370052" y="3928808"/>
                <a:ext cx="674748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𝑁</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𝑊</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𝑉𝐿𝐿</m:t>
                          </m:r>
                          <m:r>
                            <a:rPr lang="en-US" b="0" i="1" baseline="-25000" smtClean="0">
                              <a:latin typeface="Cambria Math" panose="02040503050406030204" pitchFamily="18" charset="0"/>
                            </a:rPr>
                            <m:t>𝐴𝐵𝐶</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𝑊</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𝐴𝑉</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𝑡</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𝑡</m:t>
                              </m:r>
                            </m:e>
                            <m:sub>
                              <m:r>
                                <a:rPr lang="en-US" b="0" i="1" smtClean="0">
                                  <a:latin typeface="Cambria Math" panose="02040503050406030204" pitchFamily="18" charset="0"/>
                                </a:rPr>
                                <m:t>𝑎𝑏𝑐</m:t>
                              </m:r>
                            </m:sub>
                          </m:sSub>
                        </m:e>
                      </m:d>
                    </m:oMath>
                  </m:oMathPara>
                </a14:m>
                <a:endParaRPr lang="en-US" dirty="0">
                  <a:latin typeface="Times New Roman" panose="02020603050405020304" pitchFamily="18" charset="0"/>
                </a:endParaRPr>
              </a:p>
            </p:txBody>
          </p:sp>
        </mc:Choice>
        <mc:Fallback xmlns="">
          <p:sp>
            <p:nvSpPr>
              <p:cNvPr id="28" name="Rectangle 27"/>
              <p:cNvSpPr>
                <a:spLocks noRot="1" noChangeAspect="1" noMove="1" noResize="1" noEditPoints="1" noAdjustHandles="1" noChangeArrowheads="1" noChangeShapeType="1" noTextEdit="1"/>
              </p:cNvSpPr>
              <p:nvPr/>
            </p:nvSpPr>
            <p:spPr>
              <a:xfrm>
                <a:off x="1370052" y="3928808"/>
                <a:ext cx="6747488" cy="369332"/>
              </a:xfrm>
              <a:prstGeom prst="rect">
                <a:avLst/>
              </a:prstGeom>
              <a:blipFill>
                <a:blip r:embed="rId5"/>
                <a:stretch>
                  <a:fillRect/>
                </a:stretch>
              </a:blipFill>
            </p:spPr>
            <p:txBody>
              <a:bodyPr/>
              <a:lstStyle/>
              <a:p>
                <a:r>
                  <a:rPr lang="en-US">
                    <a:noFill/>
                  </a:rPr>
                  <a:t> </a:t>
                </a:r>
              </a:p>
            </p:txBody>
          </p:sp>
        </mc:Fallback>
      </mc:AlternateContent>
      <p:sp>
        <p:nvSpPr>
          <p:cNvPr id="29" name="TextBox 28"/>
          <p:cNvSpPr txBox="1"/>
          <p:nvPr/>
        </p:nvSpPr>
        <p:spPr>
          <a:xfrm>
            <a:off x="8169072" y="3857071"/>
            <a:ext cx="569387" cy="369332"/>
          </a:xfrm>
          <a:prstGeom prst="rect">
            <a:avLst/>
          </a:prstGeom>
          <a:noFill/>
        </p:spPr>
        <p:txBody>
          <a:bodyPr wrap="none" rtlCol="0">
            <a:spAutoFit/>
          </a:bodyPr>
          <a:lstStyle/>
          <a:p>
            <a:r>
              <a:rPr lang="en-US" dirty="0">
                <a:latin typeface="Times New Roman" panose="02020603050405020304" pitchFamily="18" charset="0"/>
              </a:rPr>
              <a:t>(18)</a:t>
            </a:r>
          </a:p>
        </p:txBody>
      </p:sp>
      <p:sp>
        <p:nvSpPr>
          <p:cNvPr id="30" name="Rectangle 29"/>
          <p:cNvSpPr/>
          <p:nvPr/>
        </p:nvSpPr>
        <p:spPr>
          <a:xfrm>
            <a:off x="115614" y="4414654"/>
            <a:ext cx="811441" cy="400110"/>
          </a:xfrm>
          <a:prstGeom prst="rect">
            <a:avLst/>
          </a:prstGeom>
        </p:spPr>
        <p:txBody>
          <a:bodyPr wrap="none">
            <a:spAutoFit/>
          </a:bodyPr>
          <a:lstStyle/>
          <a:p>
            <a:r>
              <a:rPr lang="en-US" sz="2000" dirty="0">
                <a:solidFill>
                  <a:srgbClr val="000000"/>
                </a:solidFill>
                <a:latin typeface="Times New Roman" panose="02020603050405020304" pitchFamily="18" charset="0"/>
              </a:rPr>
              <a:t>where</a:t>
            </a:r>
            <a:endParaRPr lang="en-US"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31" name="Rectangle 30"/>
              <p:cNvSpPr/>
              <p:nvPr/>
            </p:nvSpPr>
            <p:spPr>
              <a:xfrm>
                <a:off x="2545362" y="4614709"/>
                <a:ext cx="3959738"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𝑡</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𝑊</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𝐴𝑉</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i="1">
                                  <a:latin typeface="Cambria Math" panose="02040503050406030204" pitchFamily="18" charset="0"/>
                                </a:rPr>
                                <m:t>𝑡</m:t>
                              </m:r>
                            </m:sub>
                          </m:sSub>
                        </m:num>
                        <m:den>
                          <m:r>
                            <a:rPr lang="en-US" b="0" i="1" smtClean="0">
                              <a:latin typeface="Cambria Math" panose="02040503050406030204" pitchFamily="18" charset="0"/>
                            </a:rPr>
                            <m:t>3</m:t>
                          </m:r>
                        </m:den>
                      </m:f>
                      <m:r>
                        <a:rPr lang="en-US" i="1">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0</m:t>
                                </m:r>
                              </m:e>
                              <m:e>
                                <m:r>
                                  <a:rPr lang="en-US" b="0" i="1" smtClean="0">
                                    <a:latin typeface="Cambria Math" panose="02040503050406030204" pitchFamily="18" charset="0"/>
                                  </a:rPr>
                                  <m:t>2</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2</m:t>
                                </m:r>
                              </m:e>
                            </m:mr>
                            <m:mr>
                              <m:e>
                                <m:r>
                                  <a:rPr lang="en-US" b="0" i="1" smtClean="0">
                                    <a:latin typeface="Cambria Math" panose="02040503050406030204" pitchFamily="18" charset="0"/>
                                  </a:rPr>
                                  <m:t>2</m:t>
                                </m:r>
                              </m:e>
                              <m:e>
                                <m:r>
                                  <a:rPr lang="en-US" b="0" i="1" smtClean="0">
                                    <a:latin typeface="Cambria Math" panose="02040503050406030204" pitchFamily="18" charset="0"/>
                                  </a:rPr>
                                  <m:t>1</m:t>
                                </m:r>
                              </m:e>
                              <m:e>
                                <m:r>
                                  <a:rPr lang="en-US" b="0" i="1" smtClean="0">
                                    <a:latin typeface="Cambria Math" panose="02040503050406030204" pitchFamily="18" charset="0"/>
                                  </a:rPr>
                                  <m:t>0</m:t>
                                </m:r>
                              </m:e>
                            </m:mr>
                          </m:m>
                        </m:e>
                      </m:d>
                    </m:oMath>
                  </m:oMathPara>
                </a14:m>
                <a:endParaRPr lang="en-US" dirty="0">
                  <a:latin typeface="Times New Roman" panose="02020603050405020304" pitchFamily="18"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2545362" y="4614709"/>
                <a:ext cx="3959738" cy="824906"/>
              </a:xfrm>
              <a:prstGeom prst="rect">
                <a:avLst/>
              </a:prstGeom>
              <a:blipFill>
                <a:blip r:embed="rId6"/>
                <a:stretch>
                  <a:fillRect/>
                </a:stretch>
              </a:blipFill>
            </p:spPr>
            <p:txBody>
              <a:bodyPr/>
              <a:lstStyle/>
              <a:p>
                <a:r>
                  <a:rPr lang="en-US">
                    <a:noFill/>
                  </a:rPr>
                  <a:t> </a:t>
                </a:r>
              </a:p>
            </p:txBody>
          </p:sp>
        </mc:Fallback>
      </mc:AlternateContent>
      <p:sp>
        <p:nvSpPr>
          <p:cNvPr id="32" name="TextBox 31"/>
          <p:cNvSpPr txBox="1"/>
          <p:nvPr/>
        </p:nvSpPr>
        <p:spPr>
          <a:xfrm>
            <a:off x="8169072" y="4872734"/>
            <a:ext cx="569387" cy="369332"/>
          </a:xfrm>
          <a:prstGeom prst="rect">
            <a:avLst/>
          </a:prstGeom>
          <a:noFill/>
        </p:spPr>
        <p:txBody>
          <a:bodyPr wrap="none" rtlCol="0">
            <a:spAutoFit/>
          </a:bodyPr>
          <a:lstStyle/>
          <a:p>
            <a:r>
              <a:rPr lang="en-US" dirty="0">
                <a:latin typeface="Times New Roman" panose="02020603050405020304" pitchFamily="18" charset="0"/>
              </a:rPr>
              <a:t>(19)</a:t>
            </a:r>
          </a:p>
        </p:txBody>
      </p:sp>
    </p:spTree>
    <p:extLst>
      <p:ext uri="{BB962C8B-B14F-4D97-AF65-F5344CB8AC3E}">
        <p14:creationId xmlns:p14="http://schemas.microsoft.com/office/powerpoint/2010/main" val="1901571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595309" cy="584775"/>
          </a:xfrm>
          <a:prstGeom prst="rect">
            <a:avLst/>
          </a:prstGeom>
        </p:spPr>
        <p:txBody>
          <a:bodyPr wrap="none">
            <a:spAutoFit/>
          </a:bodyPr>
          <a:lstStyle/>
          <a:p>
            <a:r>
              <a:rPr lang="en-US" sz="3200" dirty="0">
                <a:solidFill>
                  <a:srgbClr val="C8102E"/>
                </a:solidFill>
                <a:latin typeface="+mj-lt"/>
                <a:ea typeface="+mj-ea"/>
                <a:cs typeface="+mj-cs"/>
              </a:rPr>
              <a:t>Voltages</a:t>
            </a:r>
          </a:p>
        </p:txBody>
      </p:sp>
      <mc:AlternateContent xmlns:mc="http://schemas.openxmlformats.org/markup-compatibility/2006" xmlns:a14="http://schemas.microsoft.com/office/drawing/2010/main">
        <mc:Choice Requires="a14">
          <p:sp>
            <p:nvSpPr>
              <p:cNvPr id="31" name="Rectangle 30"/>
              <p:cNvSpPr/>
              <p:nvPr/>
            </p:nvSpPr>
            <p:spPr>
              <a:xfrm>
                <a:off x="2637034" y="601084"/>
                <a:ext cx="3959738"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𝑡</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𝑊</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𝐴𝑉</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i="1">
                                  <a:latin typeface="Cambria Math" panose="02040503050406030204" pitchFamily="18" charset="0"/>
                                </a:rPr>
                                <m:t>𝑡</m:t>
                              </m:r>
                            </m:sub>
                          </m:sSub>
                        </m:num>
                        <m:den>
                          <m:r>
                            <a:rPr lang="en-US" b="0" i="1" smtClean="0">
                              <a:latin typeface="Cambria Math" panose="02040503050406030204" pitchFamily="18" charset="0"/>
                            </a:rPr>
                            <m:t>3</m:t>
                          </m:r>
                        </m:den>
                      </m:f>
                      <m:r>
                        <a:rPr lang="en-US" i="1">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0</m:t>
                                </m:r>
                              </m:e>
                              <m:e>
                                <m:r>
                                  <a:rPr lang="en-US" b="0" i="1" smtClean="0">
                                    <a:latin typeface="Cambria Math" panose="02040503050406030204" pitchFamily="18" charset="0"/>
                                  </a:rPr>
                                  <m:t>2</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2</m:t>
                                </m:r>
                              </m:e>
                            </m:mr>
                            <m:mr>
                              <m:e>
                                <m:r>
                                  <a:rPr lang="en-US" b="0" i="1" smtClean="0">
                                    <a:latin typeface="Cambria Math" panose="02040503050406030204" pitchFamily="18" charset="0"/>
                                  </a:rPr>
                                  <m:t>2</m:t>
                                </m:r>
                              </m:e>
                              <m:e>
                                <m:r>
                                  <a:rPr lang="en-US" b="0" i="1" smtClean="0">
                                    <a:latin typeface="Cambria Math" panose="02040503050406030204" pitchFamily="18" charset="0"/>
                                  </a:rPr>
                                  <m:t>1</m:t>
                                </m:r>
                              </m:e>
                              <m:e>
                                <m:r>
                                  <a:rPr lang="en-US" b="0" i="1" smtClean="0">
                                    <a:latin typeface="Cambria Math" panose="02040503050406030204" pitchFamily="18" charset="0"/>
                                  </a:rPr>
                                  <m:t>0</m:t>
                                </m:r>
                              </m:e>
                            </m:mr>
                          </m:m>
                        </m:e>
                      </m:d>
                    </m:oMath>
                  </m:oMathPara>
                </a14:m>
                <a:endParaRPr lang="en-US" dirty="0">
                  <a:latin typeface="Times New Roman" panose="02020603050405020304" pitchFamily="18"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2637034" y="601084"/>
                <a:ext cx="3959738" cy="824906"/>
              </a:xfrm>
              <a:prstGeom prst="rect">
                <a:avLst/>
              </a:prstGeom>
              <a:blipFill>
                <a:blip r:embed="rId2"/>
                <a:stretch>
                  <a:fillRect/>
                </a:stretch>
              </a:blipFill>
            </p:spPr>
            <p:txBody>
              <a:bodyPr/>
              <a:lstStyle/>
              <a:p>
                <a:r>
                  <a:rPr lang="en-US">
                    <a:noFill/>
                  </a:rPr>
                  <a:t> </a:t>
                </a:r>
              </a:p>
            </p:txBody>
          </p:sp>
        </mc:Fallback>
      </mc:AlternateContent>
      <p:sp>
        <p:nvSpPr>
          <p:cNvPr id="32" name="TextBox 31"/>
          <p:cNvSpPr txBox="1"/>
          <p:nvPr/>
        </p:nvSpPr>
        <p:spPr>
          <a:xfrm>
            <a:off x="7757310" y="905725"/>
            <a:ext cx="569387" cy="369332"/>
          </a:xfrm>
          <a:prstGeom prst="rect">
            <a:avLst/>
          </a:prstGeom>
          <a:noFill/>
        </p:spPr>
        <p:txBody>
          <a:bodyPr wrap="none" rtlCol="0">
            <a:spAutoFit/>
          </a:bodyPr>
          <a:lstStyle/>
          <a:p>
            <a:r>
              <a:rPr lang="en-US" dirty="0">
                <a:latin typeface="Times New Roman" panose="02020603050405020304" pitchFamily="18" charset="0"/>
              </a:rPr>
              <a:t>(19)</a:t>
            </a:r>
          </a:p>
        </p:txBody>
      </p:sp>
      <p:sp>
        <p:nvSpPr>
          <p:cNvPr id="5" name="Rectangle 4"/>
          <p:cNvSpPr/>
          <p:nvPr/>
        </p:nvSpPr>
        <p:spPr>
          <a:xfrm>
            <a:off x="0" y="1472606"/>
            <a:ext cx="9067800" cy="1323439"/>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Equation (19) defines the generalized [</a:t>
            </a:r>
            <a:r>
              <a:rPr lang="en-US" sz="2000" i="1" dirty="0">
                <a:solidFill>
                  <a:srgbClr val="000000"/>
                </a:solidFill>
                <a:latin typeface="Times New Roman" panose="02020603050405020304" pitchFamily="18" charset="0"/>
              </a:rPr>
              <a:t>a</a:t>
            </a:r>
            <a:r>
              <a:rPr lang="en-US" sz="2000" i="1" baseline="-25000" dirty="0">
                <a:solidFill>
                  <a:srgbClr val="000000"/>
                </a:solidFill>
                <a:latin typeface="Times New Roman" panose="02020603050405020304" pitchFamily="18" charset="0"/>
              </a:rPr>
              <a:t>t</a:t>
            </a:r>
            <a:r>
              <a:rPr lang="en-US" sz="2000" dirty="0">
                <a:solidFill>
                  <a:srgbClr val="000000"/>
                </a:solidFill>
                <a:latin typeface="Times New Roman" panose="02020603050405020304" pitchFamily="18" charset="0"/>
              </a:rPr>
              <a:t>] matrix for the delta–grounded wye step-down connection.</a:t>
            </a:r>
          </a:p>
          <a:p>
            <a:pPr algn="just"/>
            <a:r>
              <a:rPr lang="en-US" sz="2000" dirty="0">
                <a:solidFill>
                  <a:srgbClr val="000000"/>
                </a:solidFill>
                <a:latin typeface="Times New Roman" panose="02020603050405020304" pitchFamily="18" charset="0"/>
              </a:rPr>
              <a:t>The ideal secondary voltages as a function of the secondary line-to-ground voltages and the secondary line currents are</a:t>
            </a:r>
          </a:p>
        </p:txBody>
      </p:sp>
      <mc:AlternateContent xmlns:mc="http://schemas.openxmlformats.org/markup-compatibility/2006" xmlns:a14="http://schemas.microsoft.com/office/drawing/2010/main">
        <mc:Choice Requires="a14">
          <p:sp>
            <p:nvSpPr>
              <p:cNvPr id="17" name="Rectangle 16"/>
              <p:cNvSpPr/>
              <p:nvPr/>
            </p:nvSpPr>
            <p:spPr>
              <a:xfrm>
                <a:off x="2637034" y="2808928"/>
                <a:ext cx="379373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i="1" smtClean="0">
                                  <a:latin typeface="Cambria Math" panose="02040503050406030204" pitchFamily="18" charset="0"/>
                                </a:rPr>
                                <m:t>𝑡</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𝐿𝐺</m:t>
                              </m:r>
                            </m:e>
                            <m:sub>
                              <m:r>
                                <a:rPr lang="en-US" i="1">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𝑍</m:t>
                              </m:r>
                              <m:r>
                                <a:rPr lang="en-US" i="1">
                                  <a:latin typeface="Cambria Math" panose="02040503050406030204" pitchFamily="18" charset="0"/>
                                </a:rPr>
                                <m:t>𝑡</m:t>
                              </m:r>
                            </m:e>
                            <m:sub>
                              <m:r>
                                <a:rPr lang="en-US" i="1">
                                  <a:latin typeface="Cambria Math" panose="02040503050406030204" pitchFamily="18" charset="0"/>
                                </a:rPr>
                                <m:t>𝑎𝑏𝑐</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𝑎𝑏𝑐</m:t>
                              </m:r>
                            </m:sub>
                          </m:sSub>
                        </m:e>
                      </m:d>
                    </m:oMath>
                  </m:oMathPara>
                </a14:m>
                <a:endParaRPr lang="en-US" dirty="0">
                  <a:latin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2637034" y="2808928"/>
                <a:ext cx="3793731" cy="369332"/>
              </a:xfrm>
              <a:prstGeom prst="rect">
                <a:avLst/>
              </a:prstGeom>
              <a:blipFill>
                <a:blip r:embed="rId3"/>
                <a:stretch>
                  <a:fillRect b="-1667"/>
                </a:stretch>
              </a:blipFill>
            </p:spPr>
            <p:txBody>
              <a:bodyPr/>
              <a:lstStyle/>
              <a:p>
                <a:r>
                  <a:rPr lang="en-US">
                    <a:noFill/>
                  </a:rPr>
                  <a:t> </a:t>
                </a:r>
              </a:p>
            </p:txBody>
          </p:sp>
        </mc:Fallback>
      </mc:AlternateContent>
      <p:sp>
        <p:nvSpPr>
          <p:cNvPr id="18" name="TextBox 17"/>
          <p:cNvSpPr txBox="1"/>
          <p:nvPr/>
        </p:nvSpPr>
        <p:spPr>
          <a:xfrm>
            <a:off x="7757310" y="2830204"/>
            <a:ext cx="569387" cy="369332"/>
          </a:xfrm>
          <a:prstGeom prst="rect">
            <a:avLst/>
          </a:prstGeom>
          <a:noFill/>
        </p:spPr>
        <p:txBody>
          <a:bodyPr wrap="none" rtlCol="0">
            <a:spAutoFit/>
          </a:bodyPr>
          <a:lstStyle/>
          <a:p>
            <a:r>
              <a:rPr lang="en-US" dirty="0">
                <a:latin typeface="Times New Roman" panose="02020603050405020304" pitchFamily="18" charset="0"/>
              </a:rPr>
              <a:t>(20)</a:t>
            </a:r>
          </a:p>
        </p:txBody>
      </p:sp>
      <p:sp>
        <p:nvSpPr>
          <p:cNvPr id="19" name="Rectangle 18"/>
          <p:cNvSpPr/>
          <p:nvPr/>
        </p:nvSpPr>
        <p:spPr>
          <a:xfrm>
            <a:off x="41279" y="3183044"/>
            <a:ext cx="811441" cy="400110"/>
          </a:xfrm>
          <a:prstGeom prst="rect">
            <a:avLst/>
          </a:prstGeom>
        </p:spPr>
        <p:txBody>
          <a:bodyPr wrap="none">
            <a:spAutoFit/>
          </a:bodyPr>
          <a:lstStyle/>
          <a:p>
            <a:r>
              <a:rPr lang="en-US" sz="2000" dirty="0">
                <a:solidFill>
                  <a:srgbClr val="000000"/>
                </a:solidFill>
                <a:latin typeface="Times New Roman" panose="02020603050405020304" pitchFamily="18" charset="0"/>
              </a:rPr>
              <a:t>where</a:t>
            </a:r>
            <a:endParaRPr lang="en-US"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Rectangle 21"/>
              <p:cNvSpPr/>
              <p:nvPr/>
            </p:nvSpPr>
            <p:spPr>
              <a:xfrm>
                <a:off x="3077603" y="3353425"/>
                <a:ext cx="2961580" cy="972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𝑍𝑡</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smtClean="0">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m:t>
                                    </m:r>
                                  </m:sub>
                                </m:sSub>
                              </m:e>
                              <m:e>
                                <m: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b="0" i="1" smtClean="0">
                                        <a:latin typeface="Cambria Math" panose="02040503050406030204" pitchFamily="18" charset="0"/>
                                      </a:rPr>
                                      <m:t>𝑏</m:t>
                                    </m:r>
                                  </m:sub>
                                </m:sSub>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b="0" i="1" smtClean="0">
                                        <a:latin typeface="Cambria Math" panose="02040503050406030204" pitchFamily="18" charset="0"/>
                                      </a:rPr>
                                      <m:t>𝑐</m:t>
                                    </m:r>
                                  </m:sub>
                                </m:sSub>
                              </m:e>
                            </m:mr>
                          </m:m>
                        </m:e>
                      </m:d>
                    </m:oMath>
                  </m:oMathPara>
                </a14:m>
                <a:endParaRPr lang="en-US" dirty="0">
                  <a:latin typeface="Times New Roman" panose="02020603050405020304" pitchFamily="18"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3077603" y="3353425"/>
                <a:ext cx="2961580" cy="972702"/>
              </a:xfrm>
              <a:prstGeom prst="rect">
                <a:avLst/>
              </a:prstGeom>
              <a:blipFill>
                <a:blip r:embed="rId4"/>
                <a:stretch>
                  <a:fillRect/>
                </a:stretch>
              </a:blipFill>
            </p:spPr>
            <p:txBody>
              <a:bodyPr/>
              <a:lstStyle/>
              <a:p>
                <a:r>
                  <a:rPr lang="en-US">
                    <a:noFill/>
                  </a:rPr>
                  <a:t> </a:t>
                </a:r>
              </a:p>
            </p:txBody>
          </p:sp>
        </mc:Fallback>
      </mc:AlternateContent>
      <p:sp>
        <p:nvSpPr>
          <p:cNvPr id="26" name="TextBox 25"/>
          <p:cNvSpPr txBox="1"/>
          <p:nvPr/>
        </p:nvSpPr>
        <p:spPr>
          <a:xfrm>
            <a:off x="7757310" y="3655110"/>
            <a:ext cx="569387" cy="369332"/>
          </a:xfrm>
          <a:prstGeom prst="rect">
            <a:avLst/>
          </a:prstGeom>
          <a:noFill/>
        </p:spPr>
        <p:txBody>
          <a:bodyPr wrap="none" rtlCol="0">
            <a:spAutoFit/>
          </a:bodyPr>
          <a:lstStyle/>
          <a:p>
            <a:r>
              <a:rPr lang="en-US" dirty="0">
                <a:latin typeface="Times New Roman" panose="02020603050405020304" pitchFamily="18" charset="0"/>
              </a:rPr>
              <a:t>(21)</a:t>
            </a:r>
          </a:p>
        </p:txBody>
      </p:sp>
      <p:sp>
        <p:nvSpPr>
          <p:cNvPr id="6" name="Rectangle 5"/>
          <p:cNvSpPr/>
          <p:nvPr/>
        </p:nvSpPr>
        <p:spPr>
          <a:xfrm>
            <a:off x="0" y="4501292"/>
            <a:ext cx="8853424" cy="707886"/>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Note in Equation (21) there is no restriction that the impedances of the three transformers be equal.</a:t>
            </a:r>
            <a:endParaRPr lang="en-US" sz="20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91518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595309" cy="584775"/>
          </a:xfrm>
          <a:prstGeom prst="rect">
            <a:avLst/>
          </a:prstGeom>
        </p:spPr>
        <p:txBody>
          <a:bodyPr wrap="none">
            <a:spAutoFit/>
          </a:bodyPr>
          <a:lstStyle/>
          <a:p>
            <a:r>
              <a:rPr lang="en-US" sz="3200" dirty="0">
                <a:solidFill>
                  <a:srgbClr val="C8102E"/>
                </a:solidFill>
                <a:latin typeface="+mj-lt"/>
                <a:ea typeface="+mj-ea"/>
                <a:cs typeface="+mj-cs"/>
              </a:rPr>
              <a:t>Voltages</a:t>
            </a:r>
          </a:p>
        </p:txBody>
      </p:sp>
      <mc:AlternateContent xmlns:mc="http://schemas.openxmlformats.org/markup-compatibility/2006" xmlns:a14="http://schemas.microsoft.com/office/drawing/2010/main">
        <mc:Choice Requires="a14">
          <p:sp>
            <p:nvSpPr>
              <p:cNvPr id="17" name="Rectangle 16"/>
              <p:cNvSpPr/>
              <p:nvPr/>
            </p:nvSpPr>
            <p:spPr>
              <a:xfrm>
                <a:off x="2868495" y="1144740"/>
                <a:ext cx="379373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i="1" smtClean="0">
                                  <a:latin typeface="Cambria Math" panose="02040503050406030204" pitchFamily="18" charset="0"/>
                                </a:rPr>
                                <m:t>𝑡</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𝐿𝐺</m:t>
                              </m:r>
                            </m:e>
                            <m:sub>
                              <m:r>
                                <a:rPr lang="en-US" i="1">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𝑍</m:t>
                              </m:r>
                              <m:r>
                                <a:rPr lang="en-US" i="1">
                                  <a:latin typeface="Cambria Math" panose="02040503050406030204" pitchFamily="18" charset="0"/>
                                </a:rPr>
                                <m:t>𝑡</m:t>
                              </m:r>
                            </m:e>
                            <m:sub>
                              <m:r>
                                <a:rPr lang="en-US" i="1">
                                  <a:latin typeface="Cambria Math" panose="02040503050406030204" pitchFamily="18" charset="0"/>
                                </a:rPr>
                                <m:t>𝑎𝑏𝑐</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𝑎𝑏𝑐</m:t>
                              </m:r>
                            </m:sub>
                          </m:sSub>
                        </m:e>
                      </m:d>
                    </m:oMath>
                  </m:oMathPara>
                </a14:m>
                <a:endParaRPr lang="en-US" dirty="0">
                  <a:latin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2868495" y="1144740"/>
                <a:ext cx="3793731" cy="369332"/>
              </a:xfrm>
              <a:prstGeom prst="rect">
                <a:avLst/>
              </a:prstGeom>
              <a:blipFill>
                <a:blip r:embed="rId2"/>
                <a:stretch>
                  <a:fillRect b="-1667"/>
                </a:stretch>
              </a:blipFill>
            </p:spPr>
            <p:txBody>
              <a:bodyPr/>
              <a:lstStyle/>
              <a:p>
                <a:r>
                  <a:rPr lang="en-US">
                    <a:noFill/>
                  </a:rPr>
                  <a:t> </a:t>
                </a:r>
              </a:p>
            </p:txBody>
          </p:sp>
        </mc:Fallback>
      </mc:AlternateContent>
      <p:sp>
        <p:nvSpPr>
          <p:cNvPr id="18" name="TextBox 17"/>
          <p:cNvSpPr txBox="1"/>
          <p:nvPr/>
        </p:nvSpPr>
        <p:spPr>
          <a:xfrm>
            <a:off x="8399219" y="1144740"/>
            <a:ext cx="569387" cy="369332"/>
          </a:xfrm>
          <a:prstGeom prst="rect">
            <a:avLst/>
          </a:prstGeom>
          <a:noFill/>
        </p:spPr>
        <p:txBody>
          <a:bodyPr wrap="none" rtlCol="0">
            <a:spAutoFit/>
          </a:bodyPr>
          <a:lstStyle/>
          <a:p>
            <a:r>
              <a:rPr lang="en-US" dirty="0">
                <a:latin typeface="Times New Roman" panose="02020603050405020304" pitchFamily="18" charset="0"/>
              </a:rPr>
              <a:t>(20)</a:t>
            </a:r>
          </a:p>
        </p:txBody>
      </p:sp>
      <mc:AlternateContent xmlns:mc="http://schemas.openxmlformats.org/markup-compatibility/2006" xmlns:a14="http://schemas.microsoft.com/office/drawing/2010/main">
        <mc:Choice Requires="a14">
          <p:sp>
            <p:nvSpPr>
              <p:cNvPr id="13" name="Rectangle 12"/>
              <p:cNvSpPr/>
              <p:nvPr/>
            </p:nvSpPr>
            <p:spPr>
              <a:xfrm>
                <a:off x="1600200" y="711554"/>
                <a:ext cx="633032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𝑁</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𝑊</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𝑉𝐿𝐿</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𝑊</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𝐴𝑉</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𝑡</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𝑡</m:t>
                              </m:r>
                            </m:e>
                            <m:sub>
                              <m:r>
                                <a:rPr lang="en-US" b="0" i="1" smtClean="0">
                                  <a:latin typeface="Cambria Math" panose="02040503050406030204" pitchFamily="18" charset="0"/>
                                </a:rPr>
                                <m:t>𝑎𝑏𝑐</m:t>
                              </m:r>
                            </m:sub>
                          </m:sSub>
                        </m:e>
                      </m:d>
                    </m:oMath>
                  </m:oMathPara>
                </a14:m>
                <a:endParaRPr lang="en-US" dirty="0">
                  <a:latin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1600200" y="711554"/>
                <a:ext cx="6330323" cy="369332"/>
              </a:xfrm>
              <a:prstGeom prst="rect">
                <a:avLst/>
              </a:prstGeom>
              <a:blipFill>
                <a:blip r:embed="rId3"/>
                <a:stretch>
                  <a:fillRect b="-1667"/>
                </a:stretch>
              </a:blipFill>
            </p:spPr>
            <p:txBody>
              <a:bodyPr/>
              <a:lstStyle/>
              <a:p>
                <a:r>
                  <a:rPr lang="en-US">
                    <a:noFill/>
                  </a:rPr>
                  <a:t> </a:t>
                </a:r>
              </a:p>
            </p:txBody>
          </p:sp>
        </mc:Fallback>
      </mc:AlternateContent>
      <p:sp>
        <p:nvSpPr>
          <p:cNvPr id="14" name="TextBox 13"/>
          <p:cNvSpPr txBox="1"/>
          <p:nvPr/>
        </p:nvSpPr>
        <p:spPr>
          <a:xfrm>
            <a:off x="8399220" y="639817"/>
            <a:ext cx="569387" cy="369332"/>
          </a:xfrm>
          <a:prstGeom prst="rect">
            <a:avLst/>
          </a:prstGeom>
          <a:noFill/>
        </p:spPr>
        <p:txBody>
          <a:bodyPr wrap="none" rtlCol="0">
            <a:spAutoFit/>
          </a:bodyPr>
          <a:lstStyle/>
          <a:p>
            <a:r>
              <a:rPr lang="en-US" dirty="0">
                <a:latin typeface="Times New Roman" panose="02020603050405020304" pitchFamily="18" charset="0"/>
              </a:rPr>
              <a:t>(18)</a:t>
            </a:r>
          </a:p>
        </p:txBody>
      </p:sp>
      <p:sp>
        <p:nvSpPr>
          <p:cNvPr id="2" name="Rectangle 1"/>
          <p:cNvSpPr/>
          <p:nvPr/>
        </p:nvSpPr>
        <p:spPr>
          <a:xfrm>
            <a:off x="128752" y="1514072"/>
            <a:ext cx="9015248" cy="400110"/>
          </a:xfrm>
          <a:prstGeom prst="rect">
            <a:avLst/>
          </a:prstGeom>
        </p:spPr>
        <p:txBody>
          <a:bodyPr wrap="square">
            <a:spAutoFit/>
          </a:bodyPr>
          <a:lstStyle/>
          <a:p>
            <a:r>
              <a:rPr lang="en-US" sz="2000" dirty="0">
                <a:solidFill>
                  <a:srgbClr val="000000"/>
                </a:solidFill>
                <a:latin typeface="Times New Roman" panose="02020603050405020304" pitchFamily="18" charset="0"/>
              </a:rPr>
              <a:t>Substitute Equation (20) into Equation (18):</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Rectangle 15"/>
              <p:cNvSpPr/>
              <p:nvPr/>
            </p:nvSpPr>
            <p:spPr>
              <a:xfrm>
                <a:off x="2393717" y="2003485"/>
                <a:ext cx="474328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𝐿𝑁</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rPr>
                          </m:ctrlPr>
                        </m:d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𝑉𝐿𝐺</m:t>
                                  </m:r>
                                </m:e>
                                <m:sub>
                                  <m:r>
                                    <a:rPr lang="en-US" i="1">
                                      <a:latin typeface="Cambria Math" panose="02040503050406030204" pitchFamily="18" charset="0"/>
                                    </a:rPr>
                                    <m:t>𝑎𝑏𝑐</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𝑎𝑏𝑐</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𝑎𝑏𝑐</m:t>
                                  </m:r>
                                </m:sub>
                              </m:sSub>
                            </m:e>
                          </m:d>
                        </m:e>
                      </m:d>
                    </m:oMath>
                  </m:oMathPara>
                </a14:m>
                <a:endParaRPr lang="en-US" dirty="0">
                  <a:latin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2393717" y="2003485"/>
                <a:ext cx="4743286" cy="369332"/>
              </a:xfrm>
              <a:prstGeom prst="rect">
                <a:avLst/>
              </a:prstGeom>
              <a:blipFill>
                <a:blip r:embed="rId4"/>
                <a:stretch>
                  <a:fillRect b="-1667"/>
                </a:stretch>
              </a:blipFill>
            </p:spPr>
            <p:txBody>
              <a:bodyPr/>
              <a:lstStyle/>
              <a:p>
                <a:r>
                  <a:rPr lang="en-US">
                    <a:noFill/>
                  </a:rPr>
                  <a:t> </a:t>
                </a:r>
              </a:p>
            </p:txBody>
          </p:sp>
        </mc:Fallback>
      </mc:AlternateContent>
      <p:sp>
        <p:nvSpPr>
          <p:cNvPr id="20" name="TextBox 19"/>
          <p:cNvSpPr txBox="1"/>
          <p:nvPr/>
        </p:nvSpPr>
        <p:spPr>
          <a:xfrm>
            <a:off x="8399218" y="2587103"/>
            <a:ext cx="569387" cy="369332"/>
          </a:xfrm>
          <a:prstGeom prst="rect">
            <a:avLst/>
          </a:prstGeom>
          <a:noFill/>
        </p:spPr>
        <p:txBody>
          <a:bodyPr wrap="none" rtlCol="0">
            <a:spAutoFit/>
          </a:bodyPr>
          <a:lstStyle/>
          <a:p>
            <a:r>
              <a:rPr lang="en-US" dirty="0">
                <a:latin typeface="Times New Roman" panose="02020603050405020304" pitchFamily="18" charset="0"/>
              </a:rPr>
              <a:t>(22)</a:t>
            </a:r>
          </a:p>
        </p:txBody>
      </p:sp>
      <mc:AlternateContent xmlns:mc="http://schemas.openxmlformats.org/markup-compatibility/2006" xmlns:a14="http://schemas.microsoft.com/office/drawing/2010/main">
        <mc:Choice Requires="a14">
          <p:sp>
            <p:nvSpPr>
              <p:cNvPr id="21" name="Rectangle 20"/>
              <p:cNvSpPr/>
              <p:nvPr/>
            </p:nvSpPr>
            <p:spPr>
              <a:xfrm>
                <a:off x="2652185" y="2595888"/>
                <a:ext cx="422635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𝐿𝑁</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𝑉𝐿𝐺</m:t>
                              </m:r>
                            </m:e>
                            <m:sub>
                              <m:r>
                                <a:rPr lang="en-US" i="1">
                                  <a:latin typeface="Cambria Math" panose="02040503050406030204" pitchFamily="18" charset="0"/>
                                </a:rPr>
                                <m:t>𝑎𝑏𝑐</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𝑎𝑏𝑐</m:t>
                              </m:r>
                            </m:sub>
                          </m:sSub>
                        </m:e>
                      </m:d>
                    </m:oMath>
                  </m:oMathPara>
                </a14:m>
                <a:endParaRPr lang="en-US" dirty="0">
                  <a:latin typeface="Times New Roman" panose="020206030504050203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2652185" y="2595888"/>
                <a:ext cx="4226350" cy="369332"/>
              </a:xfrm>
              <a:prstGeom prst="rect">
                <a:avLst/>
              </a:prstGeom>
              <a:blipFill>
                <a:blip r:embed="rId5"/>
                <a:stretch>
                  <a:fillRect b="-1667"/>
                </a:stretch>
              </a:blipFill>
            </p:spPr>
            <p:txBody>
              <a:bodyPr/>
              <a:lstStyle/>
              <a:p>
                <a:r>
                  <a:rPr lang="en-US">
                    <a:noFill/>
                  </a:rPr>
                  <a:t> </a:t>
                </a:r>
              </a:p>
            </p:txBody>
          </p:sp>
        </mc:Fallback>
      </mc:AlternateContent>
      <p:sp>
        <p:nvSpPr>
          <p:cNvPr id="23" name="Rectangle 22"/>
          <p:cNvSpPr/>
          <p:nvPr/>
        </p:nvSpPr>
        <p:spPr>
          <a:xfrm>
            <a:off x="152400" y="2895600"/>
            <a:ext cx="811441" cy="400110"/>
          </a:xfrm>
          <a:prstGeom prst="rect">
            <a:avLst/>
          </a:prstGeom>
        </p:spPr>
        <p:txBody>
          <a:bodyPr wrap="none">
            <a:spAutoFit/>
          </a:bodyPr>
          <a:lstStyle/>
          <a:p>
            <a:r>
              <a:rPr lang="en-US" sz="2000" dirty="0">
                <a:solidFill>
                  <a:srgbClr val="000000"/>
                </a:solidFill>
                <a:latin typeface="Times New Roman" panose="02020603050405020304" pitchFamily="18" charset="0"/>
              </a:rPr>
              <a:t>where</a:t>
            </a:r>
            <a:endParaRPr lang="en-US"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4" name="Rectangle 23"/>
              <p:cNvSpPr/>
              <p:nvPr/>
            </p:nvSpPr>
            <p:spPr>
              <a:xfrm>
                <a:off x="1799131" y="3197340"/>
                <a:ext cx="5674502" cy="972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𝑡</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𝑎</m:t>
                              </m:r>
                            </m:e>
                            <m:sub>
                              <m:r>
                                <a:rPr lang="en-US" i="1">
                                  <a:latin typeface="Cambria Math" panose="02040503050406030204" pitchFamily="18" charset="0"/>
                                </a:rPr>
                                <m:t>𝑡</m:t>
                              </m:r>
                            </m:sub>
                          </m:sSub>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𝑍𝑡</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i="1">
                                  <a:latin typeface="Cambria Math" panose="02040503050406030204" pitchFamily="18" charset="0"/>
                                </a:rPr>
                                <m:t>𝑡</m:t>
                              </m:r>
                            </m:sub>
                          </m:sSub>
                        </m:num>
                        <m:den>
                          <m:r>
                            <a:rPr lang="en-US" b="0" i="1" smtClean="0">
                              <a:latin typeface="Cambria Math" panose="02040503050406030204" pitchFamily="18" charset="0"/>
                            </a:rPr>
                            <m:t>3</m:t>
                          </m:r>
                        </m:den>
                      </m:f>
                      <m:r>
                        <a:rPr lang="en-US" i="1">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0</m:t>
                                </m:r>
                              </m:e>
                              <m:e>
                                <m:sSub>
                                  <m:sSubPr>
                                    <m:ctrlPr>
                                      <a:rPr lang="en-US" i="1">
                                        <a:latin typeface="Cambria Math" panose="02040503050406030204" pitchFamily="18" charset="0"/>
                                      </a:rPr>
                                    </m:ctrlPr>
                                  </m:sSubPr>
                                  <m:e>
                                    <m:r>
                                      <a:rPr lang="en-US" b="0" i="1" smtClean="0">
                                        <a:latin typeface="Cambria Math" panose="02040503050406030204" pitchFamily="18" charset="0"/>
                                      </a:rPr>
                                      <m:t>2</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i="1">
                                        <a:latin typeface="Cambria Math" panose="02040503050406030204" pitchFamily="18" charset="0"/>
                                      </a:rPr>
                                      <m:t>𝑏</m:t>
                                    </m:r>
                                  </m:sub>
                                </m:sSub>
                              </m:e>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b="0" i="1" smtClean="0">
                                        <a:latin typeface="Cambria Math" panose="02040503050406030204" pitchFamily="18" charset="0"/>
                                      </a:rPr>
                                      <m:t>𝑐</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m:t>
                                    </m:r>
                                  </m:sub>
                                </m:sSub>
                              </m:e>
                              <m:e>
                                <m:r>
                                  <a:rPr lang="en-US" b="0" i="1" smtClean="0">
                                    <a:latin typeface="Cambria Math" panose="02040503050406030204" pitchFamily="18" charset="0"/>
                                  </a:rPr>
                                  <m:t>0</m:t>
                                </m:r>
                              </m:e>
                              <m:e>
                                <m:r>
                                  <a:rPr lang="en-US" b="0" i="1" smtClean="0">
                                    <a:latin typeface="Cambria Math" panose="02040503050406030204" pitchFamily="18" charset="0"/>
                                  </a:rPr>
                                  <m:t>2</m:t>
                                </m:r>
                                <m:r>
                                  <a:rPr lang="en-US" i="1">
                                    <a:latin typeface="Cambria Math" panose="02040503050406030204" pitchFamily="18" charset="0"/>
                                    <a:ea typeface="Cambria Math" panose="02040503050406030204" pitchFamily="18" charset="0"/>
                                  </a:rPr>
                                  <m:t>∙</m:t>
                                </m:r>
                              </m:e>
                            </m:mr>
                            <m:mr>
                              <m:e>
                                <m:r>
                                  <a:rPr lang="en-US" b="0" i="1" smtClean="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i="1">
                                        <a:latin typeface="Cambria Math" panose="02040503050406030204" pitchFamily="18" charset="0"/>
                                      </a:rPr>
                                      <m:t>𝑎</m:t>
                                    </m:r>
                                  </m:sub>
                                </m:sSub>
                              </m:e>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b="0" i="1" smtClean="0">
                                        <a:latin typeface="Cambria Math" panose="02040503050406030204" pitchFamily="18" charset="0"/>
                                      </a:rPr>
                                      <m:t>𝑏</m:t>
                                    </m:r>
                                  </m:sub>
                                </m:sSub>
                              </m:e>
                              <m:e>
                                <m:r>
                                  <a:rPr lang="en-US" b="0" i="1" smtClean="0">
                                    <a:latin typeface="Cambria Math" panose="02040503050406030204" pitchFamily="18" charset="0"/>
                                  </a:rPr>
                                  <m:t>0</m:t>
                                </m:r>
                              </m:e>
                            </m:mr>
                          </m:m>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b="0" i="1" smtClean="0">
                                  <a:latin typeface="Cambria Math" panose="02040503050406030204" pitchFamily="18" charset="0"/>
                                </a:rPr>
                                <m:t>𝑐</m:t>
                              </m:r>
                            </m:sub>
                          </m:sSub>
                        </m:e>
                      </m:d>
                    </m:oMath>
                  </m:oMathPara>
                </a14:m>
                <a:endParaRPr lang="en-US" dirty="0">
                  <a:latin typeface="Times New Roman" panose="02020603050405020304" pitchFamily="18"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1799131" y="3197340"/>
                <a:ext cx="5674502" cy="972702"/>
              </a:xfrm>
              <a:prstGeom prst="rect">
                <a:avLst/>
              </a:prstGeom>
              <a:blipFill>
                <a:blip r:embed="rId6"/>
                <a:stretch>
                  <a:fillRect/>
                </a:stretch>
              </a:blipFill>
            </p:spPr>
            <p:txBody>
              <a:bodyPr/>
              <a:lstStyle/>
              <a:p>
                <a:r>
                  <a:rPr lang="en-US">
                    <a:noFill/>
                  </a:rPr>
                  <a:t> </a:t>
                </a:r>
              </a:p>
            </p:txBody>
          </p:sp>
        </mc:Fallback>
      </mc:AlternateContent>
      <p:sp>
        <p:nvSpPr>
          <p:cNvPr id="25" name="TextBox 24"/>
          <p:cNvSpPr txBox="1"/>
          <p:nvPr/>
        </p:nvSpPr>
        <p:spPr>
          <a:xfrm>
            <a:off x="8399218" y="3454557"/>
            <a:ext cx="569387" cy="369332"/>
          </a:xfrm>
          <a:prstGeom prst="rect">
            <a:avLst/>
          </a:prstGeom>
          <a:noFill/>
        </p:spPr>
        <p:txBody>
          <a:bodyPr wrap="none" rtlCol="0">
            <a:spAutoFit/>
          </a:bodyPr>
          <a:lstStyle/>
          <a:p>
            <a:r>
              <a:rPr lang="en-US" dirty="0">
                <a:latin typeface="Times New Roman" panose="02020603050405020304" pitchFamily="18" charset="0"/>
              </a:rPr>
              <a:t>(23)</a:t>
            </a:r>
          </a:p>
        </p:txBody>
      </p:sp>
    </p:spTree>
    <p:extLst>
      <p:ext uri="{BB962C8B-B14F-4D97-AF65-F5344CB8AC3E}">
        <p14:creationId xmlns:p14="http://schemas.microsoft.com/office/powerpoint/2010/main" val="3959823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5730875"/>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B7A2384-8C5D-49F6-8259-B9A64ECD4852}"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9" name="Rectangle 8"/>
          <p:cNvSpPr/>
          <p:nvPr/>
        </p:nvSpPr>
        <p:spPr>
          <a:xfrm>
            <a:off x="1295400" y="2183249"/>
            <a:ext cx="6507893" cy="1169551"/>
          </a:xfrm>
          <a:prstGeom prst="rect">
            <a:avLst/>
          </a:prstGeom>
        </p:spPr>
        <p:txBody>
          <a:bodyPr wrap="square">
            <a:spAutoFit/>
          </a:bodyPr>
          <a:lstStyle/>
          <a:p>
            <a:pPr lvl="0" algn="ctr" eaLnBrk="0" fontAlgn="base" hangingPunct="0">
              <a:spcBef>
                <a:spcPct val="0"/>
              </a:spcBef>
              <a:spcAft>
                <a:spcPct val="0"/>
              </a:spcAft>
            </a:pPr>
            <a:r>
              <a:rPr lang="en-US" sz="3500" b="1" dirty="0">
                <a:solidFill>
                  <a:srgbClr val="C8102E"/>
                </a:solidFill>
              </a:rPr>
              <a:t>Modeling Three-Phase Transformers</a:t>
            </a:r>
            <a:endParaRPr kumimoji="0" lang="en-US" sz="3500" b="1" i="0" u="none" strike="noStrike" kern="1200" cap="none" spc="0" normalizeH="0" baseline="0" noProof="0" dirty="0">
              <a:ln>
                <a:noFill/>
              </a:ln>
              <a:solidFill>
                <a:srgbClr val="C8102E"/>
              </a:solidFill>
              <a:effectLst/>
              <a:uLnTx/>
              <a:uFillTx/>
              <a:latin typeface="Univers 67 CondensedBold"/>
              <a:ea typeface="+mn-ea"/>
              <a:cs typeface="+mn-cs"/>
            </a:endParaRPr>
          </a:p>
        </p:txBody>
      </p:sp>
      <p:sp>
        <p:nvSpPr>
          <p:cNvPr id="14" name="Subtitle 4">
            <a:extLst>
              <a:ext uri="{FF2B5EF4-FFF2-40B4-BE49-F238E27FC236}">
                <a16:creationId xmlns:a16="http://schemas.microsoft.com/office/drawing/2014/main" id="{6E5C1C03-BF52-AA46-AC61-9C4DB6FA2CE7}"/>
              </a:ext>
            </a:extLst>
          </p:cNvPr>
          <p:cNvSpPr txBox="1">
            <a:spLocks/>
          </p:cNvSpPr>
          <p:nvPr/>
        </p:nvSpPr>
        <p:spPr>
          <a:xfrm>
            <a:off x="1600200" y="3429000"/>
            <a:ext cx="6400800" cy="1066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tint val="75000"/>
                  </a:prstClr>
                </a:solidFill>
                <a:effectLst/>
                <a:uLnTx/>
                <a:uFillTx/>
                <a:latin typeface="Calibri"/>
                <a:ea typeface="+mn-ea"/>
                <a:cs typeface="+mn-cs"/>
              </a:rPr>
              <a:t>Acknowledgement: The slides are developed based in part on Distribution System Modeling and Analysis, 4</a:t>
            </a:r>
            <a:r>
              <a:rPr kumimoji="0" lang="en-US" sz="2000" b="0" i="0" u="none" strike="noStrike" kern="1200" cap="none" spc="0" normalizeH="0" baseline="30000" noProof="0" dirty="0">
                <a:ln>
                  <a:noFill/>
                </a:ln>
                <a:solidFill>
                  <a:prstClr val="black">
                    <a:tint val="75000"/>
                  </a:prstClr>
                </a:solidFill>
                <a:effectLst/>
                <a:uLnTx/>
                <a:uFillTx/>
                <a:latin typeface="Calibri"/>
                <a:ea typeface="+mn-ea"/>
                <a:cs typeface="+mn-cs"/>
              </a:rPr>
              <a:t>th</a:t>
            </a:r>
            <a:r>
              <a:rPr kumimoji="0" lang="en-US" sz="2000" b="0" i="0" u="none" strike="noStrike" kern="1200" cap="none" spc="0" normalizeH="0" baseline="0" noProof="0" dirty="0">
                <a:ln>
                  <a:noFill/>
                </a:ln>
                <a:solidFill>
                  <a:prstClr val="black">
                    <a:tint val="75000"/>
                  </a:prstClr>
                </a:solidFill>
                <a:effectLst/>
                <a:uLnTx/>
                <a:uFillTx/>
                <a:latin typeface="Calibri"/>
                <a:ea typeface="+mn-ea"/>
                <a:cs typeface="+mn-cs"/>
              </a:rPr>
              <a:t> edition, William H. </a:t>
            </a:r>
            <a:r>
              <a:rPr kumimoji="0" lang="en-US" sz="2000" b="0" i="0" u="none" strike="noStrike" kern="1200" cap="none" spc="0" normalizeH="0" baseline="0" noProof="0" dirty="0" err="1">
                <a:ln>
                  <a:noFill/>
                </a:ln>
                <a:solidFill>
                  <a:prstClr val="black">
                    <a:tint val="75000"/>
                  </a:prstClr>
                </a:solidFill>
                <a:effectLst/>
                <a:uLnTx/>
                <a:uFillTx/>
                <a:latin typeface="Calibri"/>
                <a:ea typeface="+mn-ea"/>
                <a:cs typeface="+mn-cs"/>
              </a:rPr>
              <a:t>Kersting</a:t>
            </a:r>
            <a:r>
              <a:rPr kumimoji="0" lang="en-US" sz="2000" b="0" i="0" u="none" strike="noStrike" kern="1200" cap="none" spc="0" normalizeH="0" baseline="0" noProof="0" dirty="0">
                <a:ln>
                  <a:noFill/>
                </a:ln>
                <a:solidFill>
                  <a:prstClr val="black">
                    <a:tint val="75000"/>
                  </a:prstClr>
                </a:solidFill>
                <a:effectLst/>
                <a:uLnTx/>
                <a:uFillTx/>
                <a:latin typeface="Calibri"/>
                <a:ea typeface="+mn-ea"/>
                <a:cs typeface="+mn-cs"/>
              </a:rPr>
              <a:t>, CRC Press, 2017 </a:t>
            </a:r>
          </a:p>
        </p:txBody>
      </p:sp>
    </p:spTree>
    <p:extLst>
      <p:ext uri="{BB962C8B-B14F-4D97-AF65-F5344CB8AC3E}">
        <p14:creationId xmlns:p14="http://schemas.microsoft.com/office/powerpoint/2010/main" val="472235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595309" cy="584775"/>
          </a:xfrm>
          <a:prstGeom prst="rect">
            <a:avLst/>
          </a:prstGeom>
        </p:spPr>
        <p:txBody>
          <a:bodyPr wrap="none">
            <a:spAutoFit/>
          </a:bodyPr>
          <a:lstStyle/>
          <a:p>
            <a:r>
              <a:rPr lang="en-US" sz="3200" dirty="0">
                <a:solidFill>
                  <a:srgbClr val="C8102E"/>
                </a:solidFill>
                <a:latin typeface="+mj-lt"/>
                <a:ea typeface="+mj-ea"/>
                <a:cs typeface="+mj-cs"/>
              </a:rPr>
              <a:t>Voltages</a:t>
            </a:r>
          </a:p>
        </p:txBody>
      </p:sp>
      <p:sp>
        <p:nvSpPr>
          <p:cNvPr id="7" name="Rectangle 6"/>
          <p:cNvSpPr/>
          <p:nvPr/>
        </p:nvSpPr>
        <p:spPr>
          <a:xfrm>
            <a:off x="126124" y="1752600"/>
            <a:ext cx="8926142" cy="1015663"/>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The generalized matrices [</a:t>
            </a:r>
            <a:r>
              <a:rPr lang="en-US" sz="2000" i="1" dirty="0">
                <a:solidFill>
                  <a:srgbClr val="000000"/>
                </a:solidFill>
                <a:latin typeface="Times New Roman" panose="02020603050405020304" pitchFamily="18" charset="0"/>
              </a:rPr>
              <a:t>a</a:t>
            </a:r>
            <a:r>
              <a:rPr lang="en-US" sz="2000" i="1" baseline="-25000" dirty="0">
                <a:solidFill>
                  <a:srgbClr val="000000"/>
                </a:solidFill>
                <a:latin typeface="Times New Roman" panose="02020603050405020304" pitchFamily="18" charset="0"/>
              </a:rPr>
              <a:t>t</a:t>
            </a:r>
            <a:r>
              <a:rPr lang="en-US" sz="2000" dirty="0">
                <a:solidFill>
                  <a:srgbClr val="000000"/>
                </a:solidFill>
                <a:latin typeface="Times New Roman" panose="02020603050405020304" pitchFamily="18" charset="0"/>
              </a:rPr>
              <a:t>] and [</a:t>
            </a:r>
            <a:r>
              <a:rPr lang="en-US" sz="2000" i="1" dirty="0" err="1">
                <a:solidFill>
                  <a:srgbClr val="000000"/>
                </a:solidFill>
                <a:latin typeface="Times New Roman" panose="02020603050405020304" pitchFamily="18" charset="0"/>
              </a:rPr>
              <a:t>b</a:t>
            </a:r>
            <a:r>
              <a:rPr lang="en-US" sz="2000" i="1" baseline="-25000" dirty="0" err="1">
                <a:solidFill>
                  <a:srgbClr val="000000"/>
                </a:solidFill>
                <a:latin typeface="Times New Roman" panose="02020603050405020304" pitchFamily="18" charset="0"/>
              </a:rPr>
              <a:t>t</a:t>
            </a:r>
            <a:r>
              <a:rPr lang="en-US" sz="2000" dirty="0">
                <a:solidFill>
                  <a:srgbClr val="000000"/>
                </a:solidFill>
                <a:latin typeface="Times New Roman" panose="02020603050405020304" pitchFamily="18" charset="0"/>
              </a:rPr>
              <a:t>] have now been defined. The derivation of the generalized matrices [</a:t>
            </a:r>
            <a:r>
              <a:rPr lang="en-US" sz="2000" i="1" dirty="0">
                <a:solidFill>
                  <a:srgbClr val="000000"/>
                </a:solidFill>
                <a:latin typeface="Times New Roman" panose="02020603050405020304" pitchFamily="18" charset="0"/>
              </a:rPr>
              <a:t>A</a:t>
            </a:r>
            <a:r>
              <a:rPr lang="en-US" sz="2000" i="1" baseline="-25000" dirty="0">
                <a:solidFill>
                  <a:srgbClr val="000000"/>
                </a:solidFill>
                <a:latin typeface="Times New Roman" panose="02020603050405020304" pitchFamily="18" charset="0"/>
              </a:rPr>
              <a:t>t</a:t>
            </a:r>
            <a:r>
              <a:rPr lang="en-US" sz="2000" dirty="0">
                <a:solidFill>
                  <a:srgbClr val="000000"/>
                </a:solidFill>
                <a:latin typeface="Times New Roman" panose="02020603050405020304" pitchFamily="18" charset="0"/>
              </a:rPr>
              <a:t>] and [</a:t>
            </a:r>
            <a:r>
              <a:rPr lang="en-US" sz="2000" i="1" dirty="0" err="1">
                <a:solidFill>
                  <a:srgbClr val="000000"/>
                </a:solidFill>
                <a:latin typeface="Times New Roman" panose="02020603050405020304" pitchFamily="18" charset="0"/>
              </a:rPr>
              <a:t>B</a:t>
            </a:r>
            <a:r>
              <a:rPr lang="en-US" sz="2000" i="1" baseline="-25000" dirty="0" err="1">
                <a:solidFill>
                  <a:srgbClr val="000000"/>
                </a:solidFill>
                <a:latin typeface="Times New Roman" panose="02020603050405020304" pitchFamily="18" charset="0"/>
              </a:rPr>
              <a:t>t</a:t>
            </a:r>
            <a:r>
              <a:rPr lang="en-US" sz="2000" dirty="0">
                <a:solidFill>
                  <a:srgbClr val="000000"/>
                </a:solidFill>
                <a:latin typeface="Times New Roman" panose="02020603050405020304" pitchFamily="18" charset="0"/>
              </a:rPr>
              <a:t>] begins with solving Equation (10) for the ideal secondary voltages:</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Rectangle 18"/>
              <p:cNvSpPr/>
              <p:nvPr/>
            </p:nvSpPr>
            <p:spPr>
              <a:xfrm>
                <a:off x="1752600" y="838200"/>
                <a:ext cx="6452023" cy="880626"/>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𝐴𝐵</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𝐵𝐶</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𝐶𝐴</m:t>
                                </m:r>
                              </m:sub>
                            </m:sSub>
                          </m:e>
                        </m:eqArr>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i="1" smtClean="0">
                                  <a:latin typeface="Cambria Math" panose="02040503050406030204" pitchFamily="18" charset="0"/>
                                </a:rPr>
                                <m:t>0</m:t>
                              </m:r>
                            </m:e>
                          </m:mr>
                        </m:m>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𝑡</m:t>
                                </m:r>
                              </m:e>
                              <m:sub>
                                <m:r>
                                  <a:rPr lang="en-US" b="0" i="1" smtClean="0">
                                    <a:latin typeface="Cambria Math" panose="02040503050406030204" pitchFamily="18" charset="0"/>
                                  </a:rPr>
                                  <m:t>𝑎</m:t>
                                </m:r>
                              </m:sub>
                            </m:sSub>
                          </m:e>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b="0" i="1" smtClean="0">
                                    <a:latin typeface="Cambria Math" panose="02040503050406030204" pitchFamily="18" charset="0"/>
                                  </a:rPr>
                                  <m:t>𝑏</m:t>
                                </m:r>
                              </m:sub>
                            </m:sSub>
                          </m:e>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b="0" i="1" smtClean="0">
                                    <a:latin typeface="Cambria Math" panose="02040503050406030204" pitchFamily="18" charset="0"/>
                                  </a:rPr>
                                  <m:t>𝑐</m:t>
                                </m:r>
                              </m:sub>
                            </m:sSub>
                          </m:e>
                        </m:eqArr>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  </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𝐴𝑉</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𝑡</m:t>
                            </m:r>
                          </m:e>
                          <m:sub>
                            <m:r>
                              <a:rPr lang="en-US" b="0" i="1" smtClean="0">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1752600" y="838200"/>
                <a:ext cx="6452023" cy="880626"/>
              </a:xfrm>
              <a:prstGeom prst="rect">
                <a:avLst/>
              </a:prstGeom>
              <a:blipFill>
                <a:blip r:embed="rId2"/>
                <a:stretch>
                  <a:fillRect/>
                </a:stretch>
              </a:blipFill>
            </p:spPr>
            <p:txBody>
              <a:bodyPr/>
              <a:lstStyle/>
              <a:p>
                <a:r>
                  <a:rPr lang="en-US">
                    <a:noFill/>
                  </a:rPr>
                  <a:t> </a:t>
                </a:r>
              </a:p>
            </p:txBody>
          </p:sp>
        </mc:Fallback>
      </mc:AlternateContent>
      <p:sp>
        <p:nvSpPr>
          <p:cNvPr id="22" name="TextBox 21"/>
          <p:cNvSpPr txBox="1"/>
          <p:nvPr/>
        </p:nvSpPr>
        <p:spPr>
          <a:xfrm>
            <a:off x="8244050" y="1122235"/>
            <a:ext cx="569387" cy="369332"/>
          </a:xfrm>
          <a:prstGeom prst="rect">
            <a:avLst/>
          </a:prstGeom>
          <a:noFill/>
        </p:spPr>
        <p:txBody>
          <a:bodyPr wrap="none" rtlCol="0">
            <a:spAutoFit/>
          </a:bodyPr>
          <a:lstStyle/>
          <a:p>
            <a:r>
              <a:rPr lang="en-US" dirty="0">
                <a:latin typeface="Times New Roman" panose="02020603050405020304" pitchFamily="18" charset="0"/>
              </a:rPr>
              <a:t>(10)</a:t>
            </a:r>
          </a:p>
        </p:txBody>
      </p:sp>
      <mc:AlternateContent xmlns:mc="http://schemas.openxmlformats.org/markup-compatibility/2006" xmlns:a14="http://schemas.microsoft.com/office/drawing/2010/main">
        <mc:Choice Requires="a14">
          <p:sp>
            <p:nvSpPr>
              <p:cNvPr id="26" name="Rectangle 25"/>
              <p:cNvSpPr/>
              <p:nvPr/>
            </p:nvSpPr>
            <p:spPr>
              <a:xfrm>
                <a:off x="3340534" y="2738430"/>
                <a:ext cx="309969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𝑉𝑡</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rPr>
                                <m:t>𝐴𝑉</m:t>
                              </m:r>
                            </m:e>
                          </m:d>
                        </m:e>
                        <m:sup>
                          <m:r>
                            <a:rPr lang="en-US" i="1">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𝑉𝐿𝐿</m:t>
                              </m:r>
                            </m:e>
                            <m:sub>
                              <m:r>
                                <a:rPr lang="en-US" b="0" i="1" smtClean="0">
                                  <a:latin typeface="Cambria Math" panose="02040503050406030204" pitchFamily="18" charset="0"/>
                                </a:rPr>
                                <m:t>𝐴𝐵𝐶</m:t>
                              </m:r>
                            </m:sub>
                          </m:sSub>
                        </m:e>
                      </m:d>
                    </m:oMath>
                  </m:oMathPara>
                </a14:m>
                <a:endParaRPr lang="en-US" dirty="0">
                  <a:latin typeface="Times New Roman" panose="02020603050405020304" pitchFamily="18"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3340534" y="2738430"/>
                <a:ext cx="3099695" cy="369332"/>
              </a:xfrm>
              <a:prstGeom prst="rect">
                <a:avLst/>
              </a:prstGeom>
              <a:blipFill>
                <a:blip r:embed="rId3"/>
                <a:stretch>
                  <a:fillRect b="-1639"/>
                </a:stretch>
              </a:blipFill>
            </p:spPr>
            <p:txBody>
              <a:bodyPr/>
              <a:lstStyle/>
              <a:p>
                <a:r>
                  <a:rPr lang="en-US">
                    <a:noFill/>
                  </a:rPr>
                  <a:t> </a:t>
                </a:r>
              </a:p>
            </p:txBody>
          </p:sp>
        </mc:Fallback>
      </mc:AlternateContent>
      <p:sp>
        <p:nvSpPr>
          <p:cNvPr id="27" name="TextBox 26"/>
          <p:cNvSpPr txBox="1"/>
          <p:nvPr/>
        </p:nvSpPr>
        <p:spPr>
          <a:xfrm>
            <a:off x="8251952" y="2824254"/>
            <a:ext cx="569387" cy="369332"/>
          </a:xfrm>
          <a:prstGeom prst="rect">
            <a:avLst/>
          </a:prstGeom>
          <a:noFill/>
        </p:spPr>
        <p:txBody>
          <a:bodyPr wrap="none" rtlCol="0">
            <a:spAutoFit/>
          </a:bodyPr>
          <a:lstStyle/>
          <a:p>
            <a:r>
              <a:rPr lang="en-US" dirty="0">
                <a:latin typeface="Times New Roman" panose="02020603050405020304" pitchFamily="18" charset="0"/>
              </a:rPr>
              <a:t>(24)</a:t>
            </a:r>
          </a:p>
        </p:txBody>
      </p:sp>
      <p:sp>
        <p:nvSpPr>
          <p:cNvPr id="5" name="Rectangle 4"/>
          <p:cNvSpPr/>
          <p:nvPr/>
        </p:nvSpPr>
        <p:spPr>
          <a:xfrm>
            <a:off x="126124" y="3259135"/>
            <a:ext cx="8926142" cy="400110"/>
          </a:xfrm>
          <a:prstGeom prst="rect">
            <a:avLst/>
          </a:prstGeom>
        </p:spPr>
        <p:txBody>
          <a:bodyPr wrap="square">
            <a:spAutoFit/>
          </a:bodyPr>
          <a:lstStyle/>
          <a:p>
            <a:r>
              <a:rPr lang="en-US" sz="2000" dirty="0">
                <a:solidFill>
                  <a:srgbClr val="000000"/>
                </a:solidFill>
                <a:latin typeface="Times New Roman" panose="02020603050405020304" pitchFamily="18" charset="0"/>
              </a:rPr>
              <a:t>The line-to-line voltages as a function of the equivalent line-to-neutral voltages are</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8" name="Rectangle 27"/>
              <p:cNvSpPr/>
              <p:nvPr/>
            </p:nvSpPr>
            <p:spPr>
              <a:xfrm>
                <a:off x="3340534" y="3754093"/>
                <a:ext cx="292644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𝑉𝐿𝐿</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rPr>
                            <m:t>𝐷</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𝑉𝐿𝑁</m:t>
                              </m:r>
                            </m:e>
                            <m:sub>
                              <m:r>
                                <a:rPr lang="en-US" b="0" i="1" smtClean="0">
                                  <a:latin typeface="Cambria Math" panose="02040503050406030204" pitchFamily="18" charset="0"/>
                                </a:rPr>
                                <m:t>𝐴𝐵𝐶</m:t>
                              </m:r>
                            </m:sub>
                          </m:sSub>
                        </m:e>
                      </m:d>
                    </m:oMath>
                  </m:oMathPara>
                </a14:m>
                <a:endParaRPr lang="en-US" dirty="0">
                  <a:latin typeface="Times New Roman" panose="02020603050405020304" pitchFamily="18" charset="0"/>
                </a:endParaRPr>
              </a:p>
            </p:txBody>
          </p:sp>
        </mc:Choice>
        <mc:Fallback xmlns="">
          <p:sp>
            <p:nvSpPr>
              <p:cNvPr id="28" name="Rectangle 27"/>
              <p:cNvSpPr>
                <a:spLocks noRot="1" noChangeAspect="1" noMove="1" noResize="1" noEditPoints="1" noAdjustHandles="1" noChangeArrowheads="1" noChangeShapeType="1" noTextEdit="1"/>
              </p:cNvSpPr>
              <p:nvPr/>
            </p:nvSpPr>
            <p:spPr>
              <a:xfrm>
                <a:off x="3340534" y="3754093"/>
                <a:ext cx="2926442" cy="369332"/>
              </a:xfrm>
              <a:prstGeom prst="rect">
                <a:avLst/>
              </a:prstGeom>
              <a:blipFill>
                <a:blip r:embed="rId4"/>
                <a:stretch>
                  <a:fillRect b="-1667"/>
                </a:stretch>
              </a:blipFill>
            </p:spPr>
            <p:txBody>
              <a:bodyPr/>
              <a:lstStyle/>
              <a:p>
                <a:r>
                  <a:rPr lang="en-US">
                    <a:noFill/>
                  </a:rPr>
                  <a:t> </a:t>
                </a:r>
              </a:p>
            </p:txBody>
          </p:sp>
        </mc:Fallback>
      </mc:AlternateContent>
      <p:sp>
        <p:nvSpPr>
          <p:cNvPr id="29" name="TextBox 28"/>
          <p:cNvSpPr txBox="1"/>
          <p:nvPr/>
        </p:nvSpPr>
        <p:spPr>
          <a:xfrm>
            <a:off x="8251952" y="3839917"/>
            <a:ext cx="569387" cy="369332"/>
          </a:xfrm>
          <a:prstGeom prst="rect">
            <a:avLst/>
          </a:prstGeom>
          <a:noFill/>
        </p:spPr>
        <p:txBody>
          <a:bodyPr wrap="none" rtlCol="0">
            <a:spAutoFit/>
          </a:bodyPr>
          <a:lstStyle/>
          <a:p>
            <a:r>
              <a:rPr lang="en-US" dirty="0">
                <a:latin typeface="Times New Roman" panose="02020603050405020304" pitchFamily="18" charset="0"/>
              </a:rPr>
              <a:t>(25)</a:t>
            </a:r>
          </a:p>
        </p:txBody>
      </p:sp>
      <p:sp>
        <p:nvSpPr>
          <p:cNvPr id="30" name="Rectangle 29"/>
          <p:cNvSpPr/>
          <p:nvPr/>
        </p:nvSpPr>
        <p:spPr>
          <a:xfrm>
            <a:off x="222031" y="4094661"/>
            <a:ext cx="811441" cy="400110"/>
          </a:xfrm>
          <a:prstGeom prst="rect">
            <a:avLst/>
          </a:prstGeom>
        </p:spPr>
        <p:txBody>
          <a:bodyPr wrap="none">
            <a:spAutoFit/>
          </a:bodyPr>
          <a:lstStyle/>
          <a:p>
            <a:r>
              <a:rPr lang="en-US" sz="2000" dirty="0">
                <a:solidFill>
                  <a:srgbClr val="000000"/>
                </a:solidFill>
                <a:latin typeface="Times New Roman" panose="02020603050405020304" pitchFamily="18" charset="0"/>
              </a:rPr>
              <a:t>where</a:t>
            </a:r>
            <a:endParaRPr lang="en-US"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31" name="Rectangle 30"/>
              <p:cNvSpPr/>
              <p:nvPr/>
            </p:nvSpPr>
            <p:spPr>
              <a:xfrm>
                <a:off x="3429000" y="4653618"/>
                <a:ext cx="2455929"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𝐷</m:t>
                          </m:r>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1</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b="0" i="1" smtClean="0">
                                    <a:latin typeface="Cambria Math" panose="02040503050406030204" pitchFamily="18" charset="0"/>
                                  </a:rPr>
                                  <m:t>1</m:t>
                                </m:r>
                              </m:e>
                              <m:e>
                                <m:r>
                                  <a:rPr lang="en-US" i="1">
                                    <a:latin typeface="Cambria Math" panose="02040503050406030204" pitchFamily="18" charset="0"/>
                                  </a:rPr>
                                  <m:t>−1</m:t>
                                </m:r>
                              </m:e>
                            </m:mr>
                            <m:mr>
                              <m:e>
                                <m:r>
                                  <a:rPr lang="en-US" i="1">
                                    <a:latin typeface="Cambria Math" panose="02040503050406030204" pitchFamily="18" charset="0"/>
                                  </a:rPr>
                                  <m:t>−1</m:t>
                                </m:r>
                              </m:e>
                              <m:e>
                                <m:r>
                                  <a:rPr lang="en-US" i="1">
                                    <a:latin typeface="Cambria Math" panose="02040503050406030204" pitchFamily="18" charset="0"/>
                                  </a:rPr>
                                  <m:t>0</m:t>
                                </m:r>
                              </m:e>
                              <m:e>
                                <m:r>
                                  <a:rPr lang="en-US" b="0" i="1" smtClean="0">
                                    <a:latin typeface="Cambria Math" panose="02040503050406030204" pitchFamily="18" charset="0"/>
                                  </a:rPr>
                                  <m:t>1</m:t>
                                </m:r>
                              </m:e>
                            </m:mr>
                          </m:m>
                        </m:e>
                      </m:d>
                    </m:oMath>
                  </m:oMathPara>
                </a14:m>
                <a:endParaRPr lang="en-US" dirty="0">
                  <a:latin typeface="Times New Roman" panose="02020603050405020304" pitchFamily="18"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3429000" y="4653618"/>
                <a:ext cx="2455929" cy="824906"/>
              </a:xfrm>
              <a:prstGeom prst="rect">
                <a:avLst/>
              </a:prstGeom>
              <a:blipFill>
                <a:blip r:embed="rId5"/>
                <a:stretch>
                  <a:fillRect/>
                </a:stretch>
              </a:blipFill>
            </p:spPr>
            <p:txBody>
              <a:bodyPr/>
              <a:lstStyle/>
              <a:p>
                <a:r>
                  <a:rPr lang="en-US">
                    <a:noFill/>
                  </a:rPr>
                  <a:t> </a:t>
                </a:r>
              </a:p>
            </p:txBody>
          </p:sp>
        </mc:Fallback>
      </mc:AlternateContent>
      <p:sp>
        <p:nvSpPr>
          <p:cNvPr id="32" name="TextBox 31"/>
          <p:cNvSpPr txBox="1"/>
          <p:nvPr/>
        </p:nvSpPr>
        <p:spPr>
          <a:xfrm>
            <a:off x="8244049" y="4920704"/>
            <a:ext cx="569387" cy="369332"/>
          </a:xfrm>
          <a:prstGeom prst="rect">
            <a:avLst/>
          </a:prstGeom>
          <a:noFill/>
        </p:spPr>
        <p:txBody>
          <a:bodyPr wrap="none" rtlCol="0">
            <a:spAutoFit/>
          </a:bodyPr>
          <a:lstStyle/>
          <a:p>
            <a:r>
              <a:rPr lang="en-US" dirty="0">
                <a:latin typeface="Times New Roman" panose="02020603050405020304" pitchFamily="18" charset="0"/>
              </a:rPr>
              <a:t>(26)</a:t>
            </a:r>
          </a:p>
        </p:txBody>
      </p:sp>
    </p:spTree>
    <p:extLst>
      <p:ext uri="{BB962C8B-B14F-4D97-AF65-F5344CB8AC3E}">
        <p14:creationId xmlns:p14="http://schemas.microsoft.com/office/powerpoint/2010/main" val="1955898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595309" cy="584775"/>
          </a:xfrm>
          <a:prstGeom prst="rect">
            <a:avLst/>
          </a:prstGeom>
        </p:spPr>
        <p:txBody>
          <a:bodyPr wrap="none">
            <a:spAutoFit/>
          </a:bodyPr>
          <a:lstStyle/>
          <a:p>
            <a:r>
              <a:rPr lang="en-US" sz="3200" dirty="0">
                <a:solidFill>
                  <a:srgbClr val="C8102E"/>
                </a:solidFill>
                <a:latin typeface="+mj-lt"/>
                <a:ea typeface="+mj-ea"/>
                <a:cs typeface="+mj-cs"/>
              </a:rPr>
              <a:t>Voltages</a:t>
            </a:r>
          </a:p>
        </p:txBody>
      </p:sp>
      <mc:AlternateContent xmlns:mc="http://schemas.openxmlformats.org/markup-compatibility/2006" xmlns:a14="http://schemas.microsoft.com/office/drawing/2010/main">
        <mc:Choice Requires="a14">
          <p:sp>
            <p:nvSpPr>
              <p:cNvPr id="26" name="Rectangle 25"/>
              <p:cNvSpPr/>
              <p:nvPr/>
            </p:nvSpPr>
            <p:spPr>
              <a:xfrm>
                <a:off x="3253907" y="647700"/>
                <a:ext cx="309969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𝑉𝑡</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rPr>
                                <m:t>𝐴𝑉</m:t>
                              </m:r>
                            </m:e>
                          </m:d>
                        </m:e>
                        <m:sup>
                          <m:r>
                            <a:rPr lang="en-US" i="1">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𝑉𝐿𝐿</m:t>
                              </m:r>
                            </m:e>
                            <m:sub>
                              <m:r>
                                <a:rPr lang="en-US" b="0" i="1" smtClean="0">
                                  <a:latin typeface="Cambria Math" panose="02040503050406030204" pitchFamily="18" charset="0"/>
                                </a:rPr>
                                <m:t>𝐴𝐵𝐶</m:t>
                              </m:r>
                            </m:sub>
                          </m:sSub>
                        </m:e>
                      </m:d>
                    </m:oMath>
                  </m:oMathPara>
                </a14:m>
                <a:endParaRPr lang="en-US" dirty="0">
                  <a:latin typeface="Times New Roman" panose="02020603050405020304" pitchFamily="18"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3253907" y="647700"/>
                <a:ext cx="3099695" cy="369332"/>
              </a:xfrm>
              <a:prstGeom prst="rect">
                <a:avLst/>
              </a:prstGeom>
              <a:blipFill>
                <a:blip r:embed="rId2"/>
                <a:stretch>
                  <a:fillRect b="-1639"/>
                </a:stretch>
              </a:blipFill>
            </p:spPr>
            <p:txBody>
              <a:bodyPr/>
              <a:lstStyle/>
              <a:p>
                <a:r>
                  <a:rPr lang="en-US">
                    <a:noFill/>
                  </a:rPr>
                  <a:t> </a:t>
                </a:r>
              </a:p>
            </p:txBody>
          </p:sp>
        </mc:Fallback>
      </mc:AlternateContent>
      <p:sp>
        <p:nvSpPr>
          <p:cNvPr id="27" name="TextBox 26"/>
          <p:cNvSpPr txBox="1"/>
          <p:nvPr/>
        </p:nvSpPr>
        <p:spPr>
          <a:xfrm>
            <a:off x="8127031" y="660838"/>
            <a:ext cx="569387" cy="369332"/>
          </a:xfrm>
          <a:prstGeom prst="rect">
            <a:avLst/>
          </a:prstGeom>
          <a:noFill/>
        </p:spPr>
        <p:txBody>
          <a:bodyPr wrap="none" rtlCol="0">
            <a:spAutoFit/>
          </a:bodyPr>
          <a:lstStyle/>
          <a:p>
            <a:r>
              <a:rPr lang="en-US" dirty="0">
                <a:latin typeface="Times New Roman" panose="02020603050405020304" pitchFamily="18" charset="0"/>
              </a:rPr>
              <a:t>(24)</a:t>
            </a:r>
          </a:p>
        </p:txBody>
      </p:sp>
      <mc:AlternateContent xmlns:mc="http://schemas.openxmlformats.org/markup-compatibility/2006" xmlns:a14="http://schemas.microsoft.com/office/drawing/2010/main">
        <mc:Choice Requires="a14">
          <p:sp>
            <p:nvSpPr>
              <p:cNvPr id="28" name="Rectangle 27"/>
              <p:cNvSpPr/>
              <p:nvPr/>
            </p:nvSpPr>
            <p:spPr>
              <a:xfrm>
                <a:off x="3340533" y="1219200"/>
                <a:ext cx="292644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𝑉𝐿𝐿</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rPr>
                            <m:t>𝐷</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𝑉𝐿𝑁</m:t>
                              </m:r>
                            </m:e>
                            <m:sub>
                              <m:r>
                                <a:rPr lang="en-US" b="0" i="1" smtClean="0">
                                  <a:latin typeface="Cambria Math" panose="02040503050406030204" pitchFamily="18" charset="0"/>
                                </a:rPr>
                                <m:t>𝐴𝐵𝐶</m:t>
                              </m:r>
                            </m:sub>
                          </m:sSub>
                        </m:e>
                      </m:d>
                    </m:oMath>
                  </m:oMathPara>
                </a14:m>
                <a:endParaRPr lang="en-US" dirty="0">
                  <a:latin typeface="Times New Roman" panose="02020603050405020304" pitchFamily="18" charset="0"/>
                </a:endParaRPr>
              </a:p>
            </p:txBody>
          </p:sp>
        </mc:Choice>
        <mc:Fallback xmlns="">
          <p:sp>
            <p:nvSpPr>
              <p:cNvPr id="28" name="Rectangle 27"/>
              <p:cNvSpPr>
                <a:spLocks noRot="1" noChangeAspect="1" noMove="1" noResize="1" noEditPoints="1" noAdjustHandles="1" noChangeArrowheads="1" noChangeShapeType="1" noTextEdit="1"/>
              </p:cNvSpPr>
              <p:nvPr/>
            </p:nvSpPr>
            <p:spPr>
              <a:xfrm>
                <a:off x="3340533" y="1219200"/>
                <a:ext cx="2926442" cy="369332"/>
              </a:xfrm>
              <a:prstGeom prst="rect">
                <a:avLst/>
              </a:prstGeom>
              <a:blipFill>
                <a:blip r:embed="rId3"/>
                <a:stretch>
                  <a:fillRect/>
                </a:stretch>
              </a:blipFill>
            </p:spPr>
            <p:txBody>
              <a:bodyPr/>
              <a:lstStyle/>
              <a:p>
                <a:r>
                  <a:rPr lang="en-US">
                    <a:noFill/>
                  </a:rPr>
                  <a:t> </a:t>
                </a:r>
              </a:p>
            </p:txBody>
          </p:sp>
        </mc:Fallback>
      </mc:AlternateContent>
      <p:sp>
        <p:nvSpPr>
          <p:cNvPr id="29" name="TextBox 28"/>
          <p:cNvSpPr txBox="1"/>
          <p:nvPr/>
        </p:nvSpPr>
        <p:spPr>
          <a:xfrm>
            <a:off x="8127031" y="1219200"/>
            <a:ext cx="569387" cy="369332"/>
          </a:xfrm>
          <a:prstGeom prst="rect">
            <a:avLst/>
          </a:prstGeom>
          <a:noFill/>
        </p:spPr>
        <p:txBody>
          <a:bodyPr wrap="none" rtlCol="0">
            <a:spAutoFit/>
          </a:bodyPr>
          <a:lstStyle/>
          <a:p>
            <a:r>
              <a:rPr lang="en-US" dirty="0">
                <a:latin typeface="Times New Roman" panose="02020603050405020304" pitchFamily="18" charset="0"/>
              </a:rPr>
              <a:t>(25)</a:t>
            </a:r>
          </a:p>
        </p:txBody>
      </p:sp>
      <p:sp>
        <p:nvSpPr>
          <p:cNvPr id="2" name="Rectangle 1"/>
          <p:cNvSpPr/>
          <p:nvPr/>
        </p:nvSpPr>
        <p:spPr>
          <a:xfrm>
            <a:off x="152400" y="1676400"/>
            <a:ext cx="8915400" cy="400110"/>
          </a:xfrm>
          <a:prstGeom prst="rect">
            <a:avLst/>
          </a:prstGeom>
        </p:spPr>
        <p:txBody>
          <a:bodyPr wrap="square">
            <a:spAutoFit/>
          </a:bodyPr>
          <a:lstStyle/>
          <a:p>
            <a:r>
              <a:rPr lang="en-US" sz="2000" dirty="0">
                <a:solidFill>
                  <a:srgbClr val="000000"/>
                </a:solidFill>
                <a:latin typeface="Times New Roman" panose="02020603050405020304" pitchFamily="18" charset="0"/>
              </a:rPr>
              <a:t>Substitute Equation (25) into Equation (24):</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Rectangle 15"/>
              <p:cNvSpPr/>
              <p:nvPr/>
            </p:nvSpPr>
            <p:spPr>
              <a:xfrm>
                <a:off x="2175246" y="2157809"/>
                <a:ext cx="525701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𝑉𝑡</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rPr>
                                <m:t>𝐴𝑉</m:t>
                              </m:r>
                            </m:e>
                          </m:d>
                        </m:e>
                        <m:sup>
                          <m:r>
                            <a:rPr lang="en-US" i="1">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rPr>
                            <m:t>𝐷</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𝑉𝐿𝑁</m:t>
                              </m:r>
                            </m:e>
                            <m:sub>
                              <m:r>
                                <a:rPr lang="en-US" b="0" i="1" smtClean="0">
                                  <a:latin typeface="Cambria Math" panose="02040503050406030204" pitchFamily="18" charset="0"/>
                                </a:rPr>
                                <m:t>𝐴𝐵𝐶</m:t>
                              </m:r>
                            </m:sub>
                          </m:sSub>
                        </m:e>
                      </m:d>
                      <m:r>
                        <a:rPr lang="en-US" i="1">
                          <a:latin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𝑁</m:t>
                              </m:r>
                            </m:e>
                            <m:sub>
                              <m:r>
                                <a:rPr lang="en-US" i="1">
                                  <a:latin typeface="Cambria Math" panose="02040503050406030204" pitchFamily="18" charset="0"/>
                                </a:rPr>
                                <m:t>𝐴𝐵𝐶</m:t>
                              </m:r>
                            </m:sub>
                          </m:sSub>
                        </m:e>
                      </m:d>
                    </m:oMath>
                  </m:oMathPara>
                </a14:m>
                <a:endParaRPr lang="en-US" dirty="0">
                  <a:latin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2175246" y="2157809"/>
                <a:ext cx="5257016" cy="369332"/>
              </a:xfrm>
              <a:prstGeom prst="rect">
                <a:avLst/>
              </a:prstGeom>
              <a:blipFill>
                <a:blip r:embed="rId4"/>
                <a:stretch>
                  <a:fillRect/>
                </a:stretch>
              </a:blipFill>
            </p:spPr>
            <p:txBody>
              <a:bodyPr/>
              <a:lstStyle/>
              <a:p>
                <a:r>
                  <a:rPr lang="en-US">
                    <a:noFill/>
                  </a:rPr>
                  <a:t> </a:t>
                </a:r>
              </a:p>
            </p:txBody>
          </p:sp>
        </mc:Fallback>
      </mc:AlternateContent>
      <p:sp>
        <p:nvSpPr>
          <p:cNvPr id="17" name="TextBox 16"/>
          <p:cNvSpPr txBox="1"/>
          <p:nvPr/>
        </p:nvSpPr>
        <p:spPr>
          <a:xfrm>
            <a:off x="8127031" y="2154584"/>
            <a:ext cx="569387" cy="369332"/>
          </a:xfrm>
          <a:prstGeom prst="rect">
            <a:avLst/>
          </a:prstGeom>
          <a:noFill/>
        </p:spPr>
        <p:txBody>
          <a:bodyPr wrap="none" rtlCol="0">
            <a:spAutoFit/>
          </a:bodyPr>
          <a:lstStyle/>
          <a:p>
            <a:r>
              <a:rPr lang="en-US" dirty="0">
                <a:latin typeface="Times New Roman" panose="02020603050405020304" pitchFamily="18" charset="0"/>
              </a:rPr>
              <a:t>(27)</a:t>
            </a:r>
          </a:p>
        </p:txBody>
      </p:sp>
      <p:sp>
        <p:nvSpPr>
          <p:cNvPr id="18" name="Rectangle 17"/>
          <p:cNvSpPr/>
          <p:nvPr/>
        </p:nvSpPr>
        <p:spPr>
          <a:xfrm>
            <a:off x="152400" y="2701719"/>
            <a:ext cx="811441" cy="400110"/>
          </a:xfrm>
          <a:prstGeom prst="rect">
            <a:avLst/>
          </a:prstGeom>
        </p:spPr>
        <p:txBody>
          <a:bodyPr wrap="none">
            <a:spAutoFit/>
          </a:bodyPr>
          <a:lstStyle/>
          <a:p>
            <a:r>
              <a:rPr lang="en-US" sz="2000" dirty="0">
                <a:solidFill>
                  <a:srgbClr val="000000"/>
                </a:solidFill>
                <a:latin typeface="Times New Roman" panose="02020603050405020304" pitchFamily="18" charset="0"/>
              </a:rPr>
              <a:t>where</a:t>
            </a:r>
            <a:endParaRPr lang="en-US"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0" name="Rectangle 19"/>
              <p:cNvSpPr/>
              <p:nvPr/>
            </p:nvSpPr>
            <p:spPr>
              <a:xfrm>
                <a:off x="2537332" y="2979071"/>
                <a:ext cx="4359720" cy="823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e>
                      </m:d>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rPr>
                                <m:t>𝐴𝑉</m:t>
                              </m:r>
                            </m:e>
                          </m:d>
                        </m:e>
                        <m:sup>
                          <m:r>
                            <a:rPr lang="en-US" i="1">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𝐷</m:t>
                          </m:r>
                        </m:e>
                      </m:d>
                      <m:r>
                        <a:rPr lang="en-US" b="0" i="1" smtClean="0">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1</m:t>
                                </m:r>
                              </m:e>
                            </m:mr>
                          </m:m>
                        </m:e>
                      </m:d>
                    </m:oMath>
                  </m:oMathPara>
                </a14:m>
                <a:endParaRPr lang="en-US" dirty="0">
                  <a:latin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2537332" y="2979071"/>
                <a:ext cx="4359720" cy="823110"/>
              </a:xfrm>
              <a:prstGeom prst="rect">
                <a:avLst/>
              </a:prstGeom>
              <a:blipFill>
                <a:blip r:embed="rId5"/>
                <a:stretch>
                  <a:fillRect/>
                </a:stretch>
              </a:blipFill>
            </p:spPr>
            <p:txBody>
              <a:bodyPr/>
              <a:lstStyle/>
              <a:p>
                <a:r>
                  <a:rPr lang="en-US">
                    <a:noFill/>
                  </a:rPr>
                  <a:t> </a:t>
                </a:r>
              </a:p>
            </p:txBody>
          </p:sp>
        </mc:Fallback>
      </mc:AlternateContent>
      <p:sp>
        <p:nvSpPr>
          <p:cNvPr id="21" name="TextBox 20"/>
          <p:cNvSpPr txBox="1"/>
          <p:nvPr/>
        </p:nvSpPr>
        <p:spPr>
          <a:xfrm>
            <a:off x="8127030" y="3174454"/>
            <a:ext cx="569387" cy="369332"/>
          </a:xfrm>
          <a:prstGeom prst="rect">
            <a:avLst/>
          </a:prstGeom>
          <a:noFill/>
        </p:spPr>
        <p:txBody>
          <a:bodyPr wrap="none" rtlCol="0">
            <a:spAutoFit/>
          </a:bodyPr>
          <a:lstStyle/>
          <a:p>
            <a:r>
              <a:rPr lang="en-US" dirty="0">
                <a:latin typeface="Times New Roman" panose="02020603050405020304" pitchFamily="18" charset="0"/>
              </a:rPr>
              <a:t>(28)</a:t>
            </a:r>
          </a:p>
        </p:txBody>
      </p:sp>
      <p:sp>
        <p:nvSpPr>
          <p:cNvPr id="23" name="Rectangle 22"/>
          <p:cNvSpPr/>
          <p:nvPr/>
        </p:nvSpPr>
        <p:spPr>
          <a:xfrm>
            <a:off x="152400" y="4727485"/>
            <a:ext cx="8915400" cy="400110"/>
          </a:xfrm>
          <a:prstGeom prst="rect">
            <a:avLst/>
          </a:prstGeom>
        </p:spPr>
        <p:txBody>
          <a:bodyPr wrap="square">
            <a:spAutoFit/>
          </a:bodyPr>
          <a:lstStyle/>
          <a:p>
            <a:r>
              <a:rPr lang="en-US" sz="2000" dirty="0">
                <a:solidFill>
                  <a:srgbClr val="000000"/>
                </a:solidFill>
                <a:latin typeface="Times New Roman" panose="02020603050405020304" pitchFamily="18" charset="0"/>
              </a:rPr>
              <a:t>Substitute Equation (20) into Equation (27):</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4" name="Rectangle 23"/>
              <p:cNvSpPr/>
              <p:nvPr/>
            </p:nvSpPr>
            <p:spPr>
              <a:xfrm>
                <a:off x="2633092" y="4281857"/>
                <a:ext cx="379373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i="1" smtClean="0">
                                  <a:latin typeface="Cambria Math" panose="02040503050406030204" pitchFamily="18" charset="0"/>
                                </a:rPr>
                                <m:t>𝑡</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𝐿𝐺</m:t>
                              </m:r>
                            </m:e>
                            <m:sub>
                              <m:r>
                                <a:rPr lang="en-US" i="1">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𝑍</m:t>
                              </m:r>
                              <m:r>
                                <a:rPr lang="en-US" i="1">
                                  <a:latin typeface="Cambria Math" panose="02040503050406030204" pitchFamily="18" charset="0"/>
                                </a:rPr>
                                <m:t>𝑡</m:t>
                              </m:r>
                            </m:e>
                            <m:sub>
                              <m:r>
                                <a:rPr lang="en-US" i="1">
                                  <a:latin typeface="Cambria Math" panose="02040503050406030204" pitchFamily="18" charset="0"/>
                                </a:rPr>
                                <m:t>𝑎𝑏𝑐</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𝑎𝑏𝑐</m:t>
                              </m:r>
                            </m:sub>
                          </m:sSub>
                        </m:e>
                      </m:d>
                    </m:oMath>
                  </m:oMathPara>
                </a14:m>
                <a:endParaRPr lang="en-US" dirty="0">
                  <a:latin typeface="Times New Roman" panose="02020603050405020304" pitchFamily="18"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2633092" y="4281857"/>
                <a:ext cx="3793731" cy="369332"/>
              </a:xfrm>
              <a:prstGeom prst="rect">
                <a:avLst/>
              </a:prstGeom>
              <a:blipFill>
                <a:blip r:embed="rId6"/>
                <a:stretch>
                  <a:fillRect b="-1639"/>
                </a:stretch>
              </a:blipFill>
            </p:spPr>
            <p:txBody>
              <a:bodyPr/>
              <a:lstStyle/>
              <a:p>
                <a:r>
                  <a:rPr lang="en-US">
                    <a:noFill/>
                  </a:rPr>
                  <a:t> </a:t>
                </a:r>
              </a:p>
            </p:txBody>
          </p:sp>
        </mc:Fallback>
      </mc:AlternateContent>
      <p:sp>
        <p:nvSpPr>
          <p:cNvPr id="25" name="TextBox 24"/>
          <p:cNvSpPr txBox="1"/>
          <p:nvPr/>
        </p:nvSpPr>
        <p:spPr>
          <a:xfrm>
            <a:off x="8163816" y="4281857"/>
            <a:ext cx="569387" cy="369332"/>
          </a:xfrm>
          <a:prstGeom prst="rect">
            <a:avLst/>
          </a:prstGeom>
          <a:noFill/>
        </p:spPr>
        <p:txBody>
          <a:bodyPr wrap="none" rtlCol="0">
            <a:spAutoFit/>
          </a:bodyPr>
          <a:lstStyle/>
          <a:p>
            <a:r>
              <a:rPr lang="en-US" dirty="0">
                <a:latin typeface="Times New Roman" panose="02020603050405020304" pitchFamily="18" charset="0"/>
              </a:rPr>
              <a:t>(20)</a:t>
            </a:r>
          </a:p>
        </p:txBody>
      </p:sp>
      <mc:AlternateContent xmlns:mc="http://schemas.openxmlformats.org/markup-compatibility/2006" xmlns:a14="http://schemas.microsoft.com/office/drawing/2010/main">
        <mc:Choice Requires="a14">
          <p:sp>
            <p:nvSpPr>
              <p:cNvPr id="33" name="Rectangle 32"/>
              <p:cNvSpPr/>
              <p:nvPr/>
            </p:nvSpPr>
            <p:spPr>
              <a:xfrm>
                <a:off x="2519090" y="5243171"/>
                <a:ext cx="456932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𝑉𝐿𝐺</m:t>
                              </m:r>
                            </m:e>
                            <m:sub>
                              <m:r>
                                <a:rPr lang="en-US" i="1">
                                  <a:latin typeface="Cambria Math" panose="02040503050406030204" pitchFamily="18" charset="0"/>
                                </a:rPr>
                                <m:t>𝑎𝑏𝑐</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𝑎𝑏𝑐</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𝑉𝐿𝑁</m:t>
                              </m:r>
                            </m:e>
                            <m:sub>
                              <m:r>
                                <a:rPr lang="en-US" b="0" i="1" smtClean="0">
                                  <a:latin typeface="Cambria Math" panose="02040503050406030204" pitchFamily="18" charset="0"/>
                                </a:rPr>
                                <m:t>𝐴𝐵𝐶</m:t>
                              </m:r>
                            </m:sub>
                          </m:sSub>
                        </m:e>
                      </m:d>
                    </m:oMath>
                  </m:oMathPara>
                </a14:m>
                <a:endParaRPr lang="en-US" dirty="0">
                  <a:latin typeface="Times New Roman" panose="02020603050405020304" pitchFamily="18" charset="0"/>
                </a:endParaRPr>
              </a:p>
            </p:txBody>
          </p:sp>
        </mc:Choice>
        <mc:Fallback xmlns="">
          <p:sp>
            <p:nvSpPr>
              <p:cNvPr id="33" name="Rectangle 32"/>
              <p:cNvSpPr>
                <a:spLocks noRot="1" noChangeAspect="1" noMove="1" noResize="1" noEditPoints="1" noAdjustHandles="1" noChangeArrowheads="1" noChangeShapeType="1" noTextEdit="1"/>
              </p:cNvSpPr>
              <p:nvPr/>
            </p:nvSpPr>
            <p:spPr>
              <a:xfrm>
                <a:off x="2519090" y="5243171"/>
                <a:ext cx="4569328" cy="369332"/>
              </a:xfrm>
              <a:prstGeom prst="rect">
                <a:avLst/>
              </a:prstGeom>
              <a:blipFill>
                <a:blip r:embed="rId7"/>
                <a:stretch>
                  <a:fillRect b="-1639"/>
                </a:stretch>
              </a:blipFill>
            </p:spPr>
            <p:txBody>
              <a:bodyPr/>
              <a:lstStyle/>
              <a:p>
                <a:r>
                  <a:rPr lang="en-US">
                    <a:noFill/>
                  </a:rPr>
                  <a:t> </a:t>
                </a:r>
              </a:p>
            </p:txBody>
          </p:sp>
        </mc:Fallback>
      </mc:AlternateContent>
      <p:sp>
        <p:nvSpPr>
          <p:cNvPr id="34" name="TextBox 33"/>
          <p:cNvSpPr txBox="1"/>
          <p:nvPr/>
        </p:nvSpPr>
        <p:spPr>
          <a:xfrm>
            <a:off x="8163816" y="5301727"/>
            <a:ext cx="569387" cy="369332"/>
          </a:xfrm>
          <a:prstGeom prst="rect">
            <a:avLst/>
          </a:prstGeom>
          <a:noFill/>
        </p:spPr>
        <p:txBody>
          <a:bodyPr wrap="none" rtlCol="0">
            <a:spAutoFit/>
          </a:bodyPr>
          <a:lstStyle/>
          <a:p>
            <a:r>
              <a:rPr lang="en-US" dirty="0">
                <a:latin typeface="Times New Roman" panose="02020603050405020304" pitchFamily="18" charset="0"/>
              </a:rPr>
              <a:t>(29)</a:t>
            </a:r>
          </a:p>
        </p:txBody>
      </p:sp>
    </p:spTree>
    <p:extLst>
      <p:ext uri="{BB962C8B-B14F-4D97-AF65-F5344CB8AC3E}">
        <p14:creationId xmlns:p14="http://schemas.microsoft.com/office/powerpoint/2010/main" val="1456358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595309" cy="584775"/>
          </a:xfrm>
          <a:prstGeom prst="rect">
            <a:avLst/>
          </a:prstGeom>
        </p:spPr>
        <p:txBody>
          <a:bodyPr wrap="none">
            <a:spAutoFit/>
          </a:bodyPr>
          <a:lstStyle/>
          <a:p>
            <a:r>
              <a:rPr lang="en-US" sz="3200" dirty="0">
                <a:solidFill>
                  <a:srgbClr val="C8102E"/>
                </a:solidFill>
                <a:latin typeface="+mj-lt"/>
                <a:ea typeface="+mj-ea"/>
                <a:cs typeface="+mj-cs"/>
              </a:rPr>
              <a:t>Voltages</a:t>
            </a:r>
          </a:p>
        </p:txBody>
      </p:sp>
      <mc:AlternateContent xmlns:mc="http://schemas.openxmlformats.org/markup-compatibility/2006" xmlns:a14="http://schemas.microsoft.com/office/drawing/2010/main">
        <mc:Choice Requires="a14">
          <p:sp>
            <p:nvSpPr>
              <p:cNvPr id="33" name="Rectangle 32"/>
              <p:cNvSpPr/>
              <p:nvPr/>
            </p:nvSpPr>
            <p:spPr>
              <a:xfrm>
                <a:off x="2133600" y="671348"/>
                <a:ext cx="456932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𝑉𝐿𝐺</m:t>
                              </m:r>
                            </m:e>
                            <m:sub>
                              <m:r>
                                <a:rPr lang="en-US" i="1">
                                  <a:latin typeface="Cambria Math" panose="02040503050406030204" pitchFamily="18" charset="0"/>
                                </a:rPr>
                                <m:t>𝑎𝑏𝑐</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𝑎𝑏𝑐</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𝑉𝐿𝑁</m:t>
                              </m:r>
                            </m:e>
                            <m:sub>
                              <m:r>
                                <a:rPr lang="en-US" b="0" i="1" smtClean="0">
                                  <a:latin typeface="Cambria Math" panose="02040503050406030204" pitchFamily="18" charset="0"/>
                                </a:rPr>
                                <m:t>𝐴𝐵𝐶</m:t>
                              </m:r>
                            </m:sub>
                          </m:sSub>
                        </m:e>
                      </m:d>
                    </m:oMath>
                  </m:oMathPara>
                </a14:m>
                <a:endParaRPr lang="en-US" dirty="0">
                  <a:latin typeface="Times New Roman" panose="02020603050405020304" pitchFamily="18" charset="0"/>
                </a:endParaRPr>
              </a:p>
            </p:txBody>
          </p:sp>
        </mc:Choice>
        <mc:Fallback xmlns="">
          <p:sp>
            <p:nvSpPr>
              <p:cNvPr id="33" name="Rectangle 32"/>
              <p:cNvSpPr>
                <a:spLocks noRot="1" noChangeAspect="1" noMove="1" noResize="1" noEditPoints="1" noAdjustHandles="1" noChangeArrowheads="1" noChangeShapeType="1" noTextEdit="1"/>
              </p:cNvSpPr>
              <p:nvPr/>
            </p:nvSpPr>
            <p:spPr>
              <a:xfrm>
                <a:off x="2133600" y="671348"/>
                <a:ext cx="4569328" cy="369332"/>
              </a:xfrm>
              <a:prstGeom prst="rect">
                <a:avLst/>
              </a:prstGeom>
              <a:blipFill>
                <a:blip r:embed="rId2"/>
                <a:stretch>
                  <a:fillRect b="-1639"/>
                </a:stretch>
              </a:blipFill>
            </p:spPr>
            <p:txBody>
              <a:bodyPr/>
              <a:lstStyle/>
              <a:p>
                <a:r>
                  <a:rPr lang="en-US">
                    <a:noFill/>
                  </a:rPr>
                  <a:t> </a:t>
                </a:r>
              </a:p>
            </p:txBody>
          </p:sp>
        </mc:Fallback>
      </mc:AlternateContent>
      <p:sp>
        <p:nvSpPr>
          <p:cNvPr id="34" name="TextBox 33"/>
          <p:cNvSpPr txBox="1"/>
          <p:nvPr/>
        </p:nvSpPr>
        <p:spPr>
          <a:xfrm>
            <a:off x="8001000" y="671348"/>
            <a:ext cx="569387" cy="369332"/>
          </a:xfrm>
          <a:prstGeom prst="rect">
            <a:avLst/>
          </a:prstGeom>
          <a:noFill/>
        </p:spPr>
        <p:txBody>
          <a:bodyPr wrap="none" rtlCol="0">
            <a:spAutoFit/>
          </a:bodyPr>
          <a:lstStyle/>
          <a:p>
            <a:r>
              <a:rPr lang="en-US" dirty="0">
                <a:latin typeface="Times New Roman" panose="02020603050405020304" pitchFamily="18" charset="0"/>
              </a:rPr>
              <a:t>(29)</a:t>
            </a:r>
          </a:p>
        </p:txBody>
      </p:sp>
      <p:sp>
        <p:nvSpPr>
          <p:cNvPr id="5" name="Rectangle 4"/>
          <p:cNvSpPr/>
          <p:nvPr/>
        </p:nvSpPr>
        <p:spPr>
          <a:xfrm>
            <a:off x="141890" y="1143000"/>
            <a:ext cx="2766719" cy="400110"/>
          </a:xfrm>
          <a:prstGeom prst="rect">
            <a:avLst/>
          </a:prstGeom>
        </p:spPr>
        <p:txBody>
          <a:bodyPr wrap="none">
            <a:spAutoFit/>
          </a:bodyPr>
          <a:lstStyle/>
          <a:p>
            <a:r>
              <a:rPr lang="en-US" sz="2000" dirty="0">
                <a:solidFill>
                  <a:srgbClr val="000000"/>
                </a:solidFill>
                <a:latin typeface="Times New Roman" panose="02020603050405020304" pitchFamily="18" charset="0"/>
              </a:rPr>
              <a:t>Rearrange Equation (29) </a:t>
            </a:r>
            <a:endParaRPr lang="en-US" sz="2000"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Rectangle 21"/>
              <p:cNvSpPr/>
              <p:nvPr/>
            </p:nvSpPr>
            <p:spPr>
              <a:xfrm>
                <a:off x="2286000" y="1614652"/>
                <a:ext cx="426841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𝑉𝐿𝐺</m:t>
                              </m:r>
                            </m:e>
                            <m:sub>
                              <m:r>
                                <a:rPr lang="en-US" i="1">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𝑉𝐿𝑁</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𝐵</m:t>
                              </m:r>
                            </m:e>
                            <m:sub>
                              <m:r>
                                <a:rPr lang="en-US" i="1">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𝑎𝑏𝑐</m:t>
                              </m:r>
                            </m:sub>
                          </m:sSub>
                        </m:e>
                      </m:d>
                    </m:oMath>
                  </m:oMathPara>
                </a14:m>
                <a:endParaRPr lang="en-US" dirty="0">
                  <a:latin typeface="Times New Roman" panose="02020603050405020304" pitchFamily="18"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2286000" y="1614652"/>
                <a:ext cx="4268412" cy="369332"/>
              </a:xfrm>
              <a:prstGeom prst="rect">
                <a:avLst/>
              </a:prstGeom>
              <a:blipFill>
                <a:blip r:embed="rId3"/>
                <a:stretch>
                  <a:fillRect b="-1667"/>
                </a:stretch>
              </a:blipFill>
            </p:spPr>
            <p:txBody>
              <a:bodyPr/>
              <a:lstStyle/>
              <a:p>
                <a:r>
                  <a:rPr lang="en-US">
                    <a:noFill/>
                  </a:rPr>
                  <a:t> </a:t>
                </a:r>
              </a:p>
            </p:txBody>
          </p:sp>
        </mc:Fallback>
      </mc:AlternateContent>
      <p:sp>
        <p:nvSpPr>
          <p:cNvPr id="30" name="TextBox 29"/>
          <p:cNvSpPr txBox="1"/>
          <p:nvPr/>
        </p:nvSpPr>
        <p:spPr>
          <a:xfrm>
            <a:off x="8001000" y="1535980"/>
            <a:ext cx="569387" cy="369332"/>
          </a:xfrm>
          <a:prstGeom prst="rect">
            <a:avLst/>
          </a:prstGeom>
          <a:noFill/>
        </p:spPr>
        <p:txBody>
          <a:bodyPr wrap="none" rtlCol="0">
            <a:spAutoFit/>
          </a:bodyPr>
          <a:lstStyle/>
          <a:p>
            <a:r>
              <a:rPr lang="en-US" dirty="0">
                <a:latin typeface="Times New Roman" panose="02020603050405020304" pitchFamily="18" charset="0"/>
              </a:rPr>
              <a:t>(30)</a:t>
            </a:r>
          </a:p>
        </p:txBody>
      </p:sp>
      <p:sp>
        <p:nvSpPr>
          <p:cNvPr id="31" name="Rectangle 30"/>
          <p:cNvSpPr/>
          <p:nvPr/>
        </p:nvSpPr>
        <p:spPr>
          <a:xfrm>
            <a:off x="152400" y="2200557"/>
            <a:ext cx="811441" cy="400110"/>
          </a:xfrm>
          <a:prstGeom prst="rect">
            <a:avLst/>
          </a:prstGeom>
        </p:spPr>
        <p:txBody>
          <a:bodyPr wrap="none">
            <a:spAutoFit/>
          </a:bodyPr>
          <a:lstStyle/>
          <a:p>
            <a:r>
              <a:rPr lang="en-US" sz="2000" dirty="0">
                <a:solidFill>
                  <a:srgbClr val="000000"/>
                </a:solidFill>
                <a:latin typeface="Times New Roman" panose="02020603050405020304" pitchFamily="18" charset="0"/>
              </a:rPr>
              <a:t>where</a:t>
            </a:r>
            <a:endParaRPr lang="en-US"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32" name="Rectangle 31"/>
              <p:cNvSpPr/>
              <p:nvPr/>
            </p:nvSpPr>
            <p:spPr>
              <a:xfrm>
                <a:off x="2615527" y="2436085"/>
                <a:ext cx="3605474" cy="972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𝑍𝑡</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m:t>
                                    </m:r>
                                  </m:sub>
                                </m:sSub>
                              </m:e>
                              <m:e>
                                <m: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b="0" i="1" smtClean="0">
                                        <a:latin typeface="Cambria Math" panose="02040503050406030204" pitchFamily="18" charset="0"/>
                                      </a:rPr>
                                      <m:t>𝑏</m:t>
                                    </m:r>
                                  </m:sub>
                                </m:sSub>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b="0" i="1" smtClean="0">
                                        <a:latin typeface="Cambria Math" panose="02040503050406030204" pitchFamily="18" charset="0"/>
                                      </a:rPr>
                                      <m:t>𝑐</m:t>
                                    </m:r>
                                  </m:sub>
                                </m:sSub>
                              </m:e>
                            </m:mr>
                          </m:m>
                        </m:e>
                      </m:d>
                    </m:oMath>
                  </m:oMathPara>
                </a14:m>
                <a:endParaRPr lang="en-US" dirty="0">
                  <a:latin typeface="Times New Roman" panose="02020603050405020304" pitchFamily="18" charset="0"/>
                </a:endParaRPr>
              </a:p>
            </p:txBody>
          </p:sp>
        </mc:Choice>
        <mc:Fallback xmlns="">
          <p:sp>
            <p:nvSpPr>
              <p:cNvPr id="32" name="Rectangle 31"/>
              <p:cNvSpPr>
                <a:spLocks noRot="1" noChangeAspect="1" noMove="1" noResize="1" noEditPoints="1" noAdjustHandles="1" noChangeArrowheads="1" noChangeShapeType="1" noTextEdit="1"/>
              </p:cNvSpPr>
              <p:nvPr/>
            </p:nvSpPr>
            <p:spPr>
              <a:xfrm>
                <a:off x="2615527" y="2436085"/>
                <a:ext cx="3605474" cy="972702"/>
              </a:xfrm>
              <a:prstGeom prst="rect">
                <a:avLst/>
              </a:prstGeom>
              <a:blipFill>
                <a:blip r:embed="rId4"/>
                <a:stretch>
                  <a:fillRect/>
                </a:stretch>
              </a:blipFill>
            </p:spPr>
            <p:txBody>
              <a:bodyPr/>
              <a:lstStyle/>
              <a:p>
                <a:r>
                  <a:rPr lang="en-US">
                    <a:noFill/>
                  </a:rPr>
                  <a:t> </a:t>
                </a:r>
              </a:p>
            </p:txBody>
          </p:sp>
        </mc:Fallback>
      </mc:AlternateContent>
      <p:sp>
        <p:nvSpPr>
          <p:cNvPr id="35" name="TextBox 34"/>
          <p:cNvSpPr txBox="1"/>
          <p:nvPr/>
        </p:nvSpPr>
        <p:spPr>
          <a:xfrm>
            <a:off x="8000999" y="2737770"/>
            <a:ext cx="569387" cy="369332"/>
          </a:xfrm>
          <a:prstGeom prst="rect">
            <a:avLst/>
          </a:prstGeom>
          <a:noFill/>
        </p:spPr>
        <p:txBody>
          <a:bodyPr wrap="none" rtlCol="0">
            <a:spAutoFit/>
          </a:bodyPr>
          <a:lstStyle/>
          <a:p>
            <a:r>
              <a:rPr lang="en-US" dirty="0">
                <a:latin typeface="Times New Roman" panose="02020603050405020304" pitchFamily="18" charset="0"/>
              </a:rPr>
              <a:t>(31)</a:t>
            </a:r>
          </a:p>
        </p:txBody>
      </p:sp>
      <p:sp>
        <p:nvSpPr>
          <p:cNvPr id="6" name="Rectangle 5"/>
          <p:cNvSpPr/>
          <p:nvPr/>
        </p:nvSpPr>
        <p:spPr>
          <a:xfrm>
            <a:off x="76200" y="4450035"/>
            <a:ext cx="8929624" cy="1631216"/>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Equation (22) is referred to as the “backward sweep voltage equation” and Equations (30) is referred to as the “forward sweep voltage equation.” Equations (22) and (30) apply only for the step-down delta–grounded wye transformer. Note that these equations are in exactly the same form as those derived in earlier chapters for line segments and step-voltage regulators.</a:t>
            </a:r>
            <a:endParaRPr lang="en-US" sz="2000" dirty="0">
              <a:solidFill>
                <a:srgbClr val="000000"/>
              </a:solidFill>
              <a:effectLst/>
              <a:latin typeface="Times New Roman" panose="02020603050405020304" pitchFamily="18" charset="0"/>
            </a:endParaRPr>
          </a:p>
        </p:txBody>
      </p:sp>
      <p:sp>
        <p:nvSpPr>
          <p:cNvPr id="36" name="TextBox 35"/>
          <p:cNvSpPr txBox="1"/>
          <p:nvPr/>
        </p:nvSpPr>
        <p:spPr>
          <a:xfrm>
            <a:off x="8000999" y="3886200"/>
            <a:ext cx="569387" cy="369332"/>
          </a:xfrm>
          <a:prstGeom prst="rect">
            <a:avLst/>
          </a:prstGeom>
          <a:noFill/>
        </p:spPr>
        <p:txBody>
          <a:bodyPr wrap="none" rtlCol="0">
            <a:spAutoFit/>
          </a:bodyPr>
          <a:lstStyle/>
          <a:p>
            <a:r>
              <a:rPr lang="en-US" dirty="0">
                <a:latin typeface="Times New Roman" panose="02020603050405020304" pitchFamily="18" charset="0"/>
              </a:rPr>
              <a:t>(22)</a:t>
            </a:r>
          </a:p>
        </p:txBody>
      </p:sp>
      <mc:AlternateContent xmlns:mc="http://schemas.openxmlformats.org/markup-compatibility/2006" xmlns:a14="http://schemas.microsoft.com/office/drawing/2010/main">
        <mc:Choice Requires="a14">
          <p:sp>
            <p:nvSpPr>
              <p:cNvPr id="37" name="Rectangle 36"/>
              <p:cNvSpPr/>
              <p:nvPr/>
            </p:nvSpPr>
            <p:spPr>
              <a:xfrm>
                <a:off x="2326850" y="3903167"/>
                <a:ext cx="422635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𝐿𝑁</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𝑉𝐿𝐺</m:t>
                              </m:r>
                            </m:e>
                            <m:sub>
                              <m:r>
                                <a:rPr lang="en-US" i="1">
                                  <a:latin typeface="Cambria Math" panose="02040503050406030204" pitchFamily="18" charset="0"/>
                                </a:rPr>
                                <m:t>𝑎𝑏𝑐</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𝑎𝑏𝑐</m:t>
                              </m:r>
                            </m:sub>
                          </m:sSub>
                        </m:e>
                      </m:d>
                    </m:oMath>
                  </m:oMathPara>
                </a14:m>
                <a:endParaRPr lang="en-US" dirty="0">
                  <a:latin typeface="Times New Roman" panose="02020603050405020304" pitchFamily="18" charset="0"/>
                </a:endParaRPr>
              </a:p>
            </p:txBody>
          </p:sp>
        </mc:Choice>
        <mc:Fallback xmlns="">
          <p:sp>
            <p:nvSpPr>
              <p:cNvPr id="37" name="Rectangle 36"/>
              <p:cNvSpPr>
                <a:spLocks noRot="1" noChangeAspect="1" noMove="1" noResize="1" noEditPoints="1" noAdjustHandles="1" noChangeArrowheads="1" noChangeShapeType="1" noTextEdit="1"/>
              </p:cNvSpPr>
              <p:nvPr/>
            </p:nvSpPr>
            <p:spPr>
              <a:xfrm>
                <a:off x="2326850" y="3903167"/>
                <a:ext cx="4226350" cy="369332"/>
              </a:xfrm>
              <a:prstGeom prst="rect">
                <a:avLst/>
              </a:prstGeom>
              <a:blipFill>
                <a:blip r:embed="rId5"/>
                <a:stretch>
                  <a:fillRect b="-1639"/>
                </a:stretch>
              </a:blipFill>
            </p:spPr>
            <p:txBody>
              <a:bodyPr/>
              <a:lstStyle/>
              <a:p>
                <a:r>
                  <a:rPr lang="en-US">
                    <a:noFill/>
                  </a:rPr>
                  <a:t> </a:t>
                </a:r>
              </a:p>
            </p:txBody>
          </p:sp>
        </mc:Fallback>
      </mc:AlternateContent>
    </p:spTree>
    <p:extLst>
      <p:ext uri="{BB962C8B-B14F-4D97-AF65-F5344CB8AC3E}">
        <p14:creationId xmlns:p14="http://schemas.microsoft.com/office/powerpoint/2010/main" val="1849754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454694" cy="584775"/>
          </a:xfrm>
          <a:prstGeom prst="rect">
            <a:avLst/>
          </a:prstGeom>
        </p:spPr>
        <p:txBody>
          <a:bodyPr wrap="none">
            <a:spAutoFit/>
          </a:bodyPr>
          <a:lstStyle/>
          <a:p>
            <a:r>
              <a:rPr lang="en-US" sz="3200" dirty="0">
                <a:solidFill>
                  <a:srgbClr val="C8102E"/>
                </a:solidFill>
                <a:latin typeface="+mj-lt"/>
                <a:ea typeface="+mj-ea"/>
                <a:cs typeface="+mj-cs"/>
              </a:rPr>
              <a:t>Current</a:t>
            </a:r>
            <a:endParaRPr lang="en-US" sz="2800" dirty="0">
              <a:solidFill>
                <a:srgbClr val="C8102E"/>
              </a:solidFill>
              <a:latin typeface="+mj-lt"/>
              <a:ea typeface="+mj-ea"/>
              <a:cs typeface="+mj-cs"/>
            </a:endParaRPr>
          </a:p>
        </p:txBody>
      </p:sp>
      <p:sp>
        <p:nvSpPr>
          <p:cNvPr id="2" name="Rectangle 1"/>
          <p:cNvSpPr/>
          <p:nvPr/>
        </p:nvSpPr>
        <p:spPr>
          <a:xfrm>
            <a:off x="76200" y="762000"/>
            <a:ext cx="8991600" cy="1323439"/>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The thirty degree connection specifies that the positive sequence current entering the </a:t>
            </a:r>
            <a:r>
              <a:rPr lang="en-US" sz="2000" i="1" dirty="0">
                <a:solidFill>
                  <a:srgbClr val="000000"/>
                </a:solidFill>
                <a:latin typeface="Times New Roman" panose="02020603050405020304" pitchFamily="18" charset="0"/>
              </a:rPr>
              <a:t>H</a:t>
            </a:r>
            <a:r>
              <a:rPr lang="en-US" sz="2000" baseline="-25000" dirty="0">
                <a:solidFill>
                  <a:srgbClr val="000000"/>
                </a:solidFill>
                <a:latin typeface="Times New Roman" panose="02020603050405020304" pitchFamily="18" charset="0"/>
              </a:rPr>
              <a:t>1</a:t>
            </a:r>
            <a:r>
              <a:rPr lang="en-US" sz="2000" dirty="0">
                <a:solidFill>
                  <a:srgbClr val="000000"/>
                </a:solidFill>
                <a:latin typeface="Times New Roman" panose="02020603050405020304" pitchFamily="18" charset="0"/>
              </a:rPr>
              <a:t> terminal will lead the positive sequence current leaving the </a:t>
            </a:r>
            <a:r>
              <a:rPr lang="en-US" sz="2000" i="1" dirty="0">
                <a:solidFill>
                  <a:srgbClr val="000000"/>
                </a:solidFill>
                <a:latin typeface="Times New Roman" panose="02020603050405020304" pitchFamily="18" charset="0"/>
              </a:rPr>
              <a:t>X</a:t>
            </a:r>
            <a:r>
              <a:rPr lang="en-US" sz="2000" baseline="-25000" dirty="0">
                <a:solidFill>
                  <a:srgbClr val="000000"/>
                </a:solidFill>
                <a:latin typeface="Times New Roman" panose="02020603050405020304" pitchFamily="18" charset="0"/>
              </a:rPr>
              <a:t>1</a:t>
            </a:r>
            <a:r>
              <a:rPr lang="en-US" sz="2000" dirty="0">
                <a:solidFill>
                  <a:srgbClr val="000000"/>
                </a:solidFill>
                <a:latin typeface="Times New Roman" panose="02020603050405020304" pitchFamily="18" charset="0"/>
              </a:rPr>
              <a:t> terminal by 30°. Fig.3 shows the same connection as Fig.2 but with the currents instead of the voltages displayed.</a:t>
            </a:r>
            <a:endParaRPr lang="en-US" sz="2000" dirty="0">
              <a:solidFill>
                <a:srgbClr val="000000"/>
              </a:solidFill>
              <a:effectLst/>
              <a:latin typeface="Times New Roman" panose="02020603050405020304" pitchFamily="18" charset="0"/>
            </a:endParaRPr>
          </a:p>
        </p:txBody>
      </p:sp>
      <p:sp>
        <p:nvSpPr>
          <p:cNvPr id="16" name="TextBox 15"/>
          <p:cNvSpPr txBox="1"/>
          <p:nvPr/>
        </p:nvSpPr>
        <p:spPr>
          <a:xfrm>
            <a:off x="1631167" y="5726668"/>
            <a:ext cx="5881665" cy="369332"/>
          </a:xfrm>
          <a:prstGeom prst="rect">
            <a:avLst/>
          </a:prstGeom>
          <a:noFill/>
        </p:spPr>
        <p:txBody>
          <a:bodyPr wrap="square" rtlCol="0">
            <a:spAutoFit/>
          </a:bodyPr>
          <a:lstStyle/>
          <a:p>
            <a:pPr algn="ctr"/>
            <a:r>
              <a:rPr lang="en-US" dirty="0">
                <a:latin typeface="Times New Roman" panose="02020603050405020304" pitchFamily="18" charset="0"/>
              </a:rPr>
              <a:t>Fig.3 Delta-grounded wye connection with current</a:t>
            </a:r>
          </a:p>
        </p:txBody>
      </p:sp>
      <p:pic>
        <p:nvPicPr>
          <p:cNvPr id="7" name="Picture 6"/>
          <p:cNvPicPr>
            <a:picLocks noChangeAspect="1"/>
          </p:cNvPicPr>
          <p:nvPr/>
        </p:nvPicPr>
        <p:blipFill>
          <a:blip r:embed="rId2"/>
          <a:stretch>
            <a:fillRect/>
          </a:stretch>
        </p:blipFill>
        <p:spPr>
          <a:xfrm>
            <a:off x="1253944" y="1981200"/>
            <a:ext cx="6829425" cy="3743325"/>
          </a:xfrm>
          <a:prstGeom prst="rect">
            <a:avLst/>
          </a:prstGeom>
        </p:spPr>
      </p:pic>
    </p:spTree>
    <p:extLst>
      <p:ext uri="{BB962C8B-B14F-4D97-AF65-F5344CB8AC3E}">
        <p14:creationId xmlns:p14="http://schemas.microsoft.com/office/powerpoint/2010/main" val="633282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253944" y="2209800"/>
            <a:ext cx="6829425" cy="3743325"/>
          </a:xfrm>
          <a:prstGeom prst="rect">
            <a:avLst/>
          </a:prstGeom>
        </p:spPr>
      </p:pic>
      <p:sp>
        <p:nvSpPr>
          <p:cNvPr id="3" name="Rectangle 2"/>
          <p:cNvSpPr/>
          <p:nvPr/>
        </p:nvSpPr>
        <p:spPr>
          <a:xfrm>
            <a:off x="152400" y="124480"/>
            <a:ext cx="1454694" cy="584775"/>
          </a:xfrm>
          <a:prstGeom prst="rect">
            <a:avLst/>
          </a:prstGeom>
        </p:spPr>
        <p:txBody>
          <a:bodyPr wrap="none">
            <a:spAutoFit/>
          </a:bodyPr>
          <a:lstStyle/>
          <a:p>
            <a:r>
              <a:rPr lang="en-US" sz="3200" dirty="0">
                <a:solidFill>
                  <a:srgbClr val="C8102E"/>
                </a:solidFill>
                <a:latin typeface="+mj-lt"/>
                <a:ea typeface="+mj-ea"/>
                <a:cs typeface="+mj-cs"/>
              </a:rPr>
              <a:t>Current</a:t>
            </a:r>
          </a:p>
        </p:txBody>
      </p:sp>
      <p:sp>
        <p:nvSpPr>
          <p:cNvPr id="2" name="Rectangle 1"/>
          <p:cNvSpPr/>
          <p:nvPr/>
        </p:nvSpPr>
        <p:spPr>
          <a:xfrm>
            <a:off x="0" y="647700"/>
            <a:ext cx="8991600" cy="1631216"/>
          </a:xfrm>
          <a:prstGeom prst="rect">
            <a:avLst/>
          </a:prstGeom>
        </p:spPr>
        <p:txBody>
          <a:bodyPr wrap="square">
            <a:spAutoFit/>
          </a:bodyPr>
          <a:lstStyle/>
          <a:p>
            <a:pPr algn="just"/>
            <a:r>
              <a:rPr lang="en-US" sz="2000" dirty="0">
                <a:latin typeface="Times New Roman" panose="02020603050405020304" pitchFamily="18" charset="0"/>
              </a:rPr>
              <a:t>As with the voltages, the polarity marks on the transformer windings must be observed for the currents. For example, in Fig.3, the current </a:t>
            </a:r>
            <a:r>
              <a:rPr lang="en-US" sz="2000" i="1" dirty="0" err="1">
                <a:latin typeface="Times New Roman" panose="02020603050405020304" pitchFamily="18" charset="0"/>
              </a:rPr>
              <a:t>I</a:t>
            </a:r>
            <a:r>
              <a:rPr lang="en-US" sz="2000" i="1" baseline="-25000" dirty="0" err="1">
                <a:latin typeface="Times New Roman" panose="02020603050405020304" pitchFamily="18" charset="0"/>
              </a:rPr>
              <a:t>a</a:t>
            </a:r>
            <a:r>
              <a:rPr lang="en-US" sz="2000" dirty="0">
                <a:latin typeface="Times New Roman" panose="02020603050405020304" pitchFamily="18" charset="0"/>
              </a:rPr>
              <a:t> is entering the polarity mark on the low-voltage winding so the current </a:t>
            </a:r>
            <a:r>
              <a:rPr lang="en-US" sz="2000" i="1" dirty="0">
                <a:latin typeface="Times New Roman" panose="02020603050405020304" pitchFamily="18" charset="0"/>
              </a:rPr>
              <a:t>I</a:t>
            </a:r>
            <a:r>
              <a:rPr lang="en-US" sz="2000" i="1" baseline="-25000" dirty="0">
                <a:latin typeface="Times New Roman" panose="02020603050405020304" pitchFamily="18" charset="0"/>
              </a:rPr>
              <a:t>AC</a:t>
            </a:r>
            <a:r>
              <a:rPr lang="en-US" sz="2000" dirty="0">
                <a:latin typeface="Times New Roman" panose="02020603050405020304" pitchFamily="18" charset="0"/>
              </a:rPr>
              <a:t> flowing out of the polarity mark on the high-voltage winding will be in phase with </a:t>
            </a:r>
            <a:r>
              <a:rPr lang="en-US" sz="2000" i="1" dirty="0">
                <a:latin typeface="Times New Roman" panose="02020603050405020304" pitchFamily="18" charset="0"/>
              </a:rPr>
              <a:t>I</a:t>
            </a:r>
            <a:r>
              <a:rPr lang="en-US" sz="2000" i="1" baseline="-25000" dirty="0">
                <a:latin typeface="Times New Roman" panose="02020603050405020304" pitchFamily="18" charset="0"/>
              </a:rPr>
              <a:t>a</a:t>
            </a:r>
            <a:r>
              <a:rPr lang="en-US" sz="2000" dirty="0">
                <a:latin typeface="Times New Roman" panose="02020603050405020304" pitchFamily="18" charset="0"/>
              </a:rPr>
              <a:t>. This relationship is shown in the phasor diagrams for positive sequence currents in Fig.3.</a:t>
            </a:r>
          </a:p>
        </p:txBody>
      </p:sp>
      <p:sp>
        <p:nvSpPr>
          <p:cNvPr id="16" name="TextBox 15"/>
          <p:cNvSpPr txBox="1"/>
          <p:nvPr/>
        </p:nvSpPr>
        <p:spPr>
          <a:xfrm>
            <a:off x="1676400" y="5758398"/>
            <a:ext cx="5881665" cy="369332"/>
          </a:xfrm>
          <a:prstGeom prst="rect">
            <a:avLst/>
          </a:prstGeom>
          <a:noFill/>
        </p:spPr>
        <p:txBody>
          <a:bodyPr wrap="square" rtlCol="0">
            <a:spAutoFit/>
          </a:bodyPr>
          <a:lstStyle/>
          <a:p>
            <a:pPr algn="ctr"/>
            <a:r>
              <a:rPr lang="en-US" dirty="0">
                <a:latin typeface="Times New Roman" panose="02020603050405020304" pitchFamily="18" charset="0"/>
              </a:rPr>
              <a:t>Fig.3 Delta-grounded wye connection with current</a:t>
            </a:r>
          </a:p>
        </p:txBody>
      </p:sp>
    </p:spTree>
    <p:extLst>
      <p:ext uri="{BB962C8B-B14F-4D97-AF65-F5344CB8AC3E}">
        <p14:creationId xmlns:p14="http://schemas.microsoft.com/office/powerpoint/2010/main" val="3928295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454694" cy="584775"/>
          </a:xfrm>
          <a:prstGeom prst="rect">
            <a:avLst/>
          </a:prstGeom>
        </p:spPr>
        <p:txBody>
          <a:bodyPr wrap="none">
            <a:spAutoFit/>
          </a:bodyPr>
          <a:lstStyle/>
          <a:p>
            <a:r>
              <a:rPr lang="en-US" sz="3200" dirty="0">
                <a:solidFill>
                  <a:srgbClr val="C8102E"/>
                </a:solidFill>
                <a:latin typeface="+mj-lt"/>
                <a:ea typeface="+mj-ea"/>
                <a:cs typeface="+mj-cs"/>
              </a:rPr>
              <a:t>Current</a:t>
            </a:r>
            <a:endParaRPr lang="en-US" sz="2800" dirty="0">
              <a:solidFill>
                <a:srgbClr val="C8102E"/>
              </a:solidFill>
              <a:latin typeface="+mj-lt"/>
              <a:ea typeface="+mj-ea"/>
              <a:cs typeface="+mj-cs"/>
            </a:endParaRPr>
          </a:p>
        </p:txBody>
      </p:sp>
      <p:sp>
        <p:nvSpPr>
          <p:cNvPr id="5" name="Rectangle 4"/>
          <p:cNvSpPr/>
          <p:nvPr/>
        </p:nvSpPr>
        <p:spPr>
          <a:xfrm>
            <a:off x="128752" y="762000"/>
            <a:ext cx="8862848" cy="707886"/>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The line currents can be determined as a function of the delta currents by applying Kirchhoff's current law (KCL):</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3276600" y="1406528"/>
                <a:ext cx="3077317" cy="87947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𝐴</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𝐵</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𝐶</m:t>
                                </m:r>
                              </m:sub>
                            </m:sSub>
                          </m:e>
                        </m:eqArr>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1</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b="0" i="1" smtClean="0">
                                  <a:latin typeface="Cambria Math" panose="02040503050406030204" pitchFamily="18" charset="0"/>
                                </a:rPr>
                                <m:t>1</m:t>
                              </m:r>
                            </m:e>
                            <m:e>
                              <m:r>
                                <a:rPr lang="en-US" i="1">
                                  <a:latin typeface="Cambria Math" panose="02040503050406030204" pitchFamily="18" charset="0"/>
                                </a:rPr>
                                <m:t>−1</m:t>
                              </m:r>
                            </m:e>
                          </m:mr>
                          <m:mr>
                            <m:e>
                              <m:r>
                                <a:rPr lang="en-US" i="1">
                                  <a:latin typeface="Cambria Math" panose="02040503050406030204" pitchFamily="18" charset="0"/>
                                </a:rPr>
                                <m:t>−1</m:t>
                              </m:r>
                            </m:e>
                            <m:e>
                              <m:r>
                                <a:rPr lang="en-US" i="1">
                                  <a:latin typeface="Cambria Math" panose="02040503050406030204" pitchFamily="18" charset="0"/>
                                </a:rPr>
                                <m:t>0</m:t>
                              </m:r>
                            </m:e>
                            <m:e>
                              <m:r>
                                <a:rPr lang="en-US" b="0" i="1" smtClean="0">
                                  <a:latin typeface="Cambria Math" panose="02040503050406030204" pitchFamily="18" charset="0"/>
                                </a:rPr>
                                <m:t>1</m:t>
                              </m:r>
                            </m:e>
                          </m:mr>
                        </m:m>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𝐴</m:t>
                                </m:r>
                                <m:r>
                                  <a:rPr lang="en-US" b="0" i="1" smtClean="0">
                                    <a:latin typeface="Cambria Math" panose="02040503050406030204" pitchFamily="18" charset="0"/>
                                  </a:rPr>
                                  <m:t>𝑐</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𝐵</m:t>
                                </m:r>
                                <m:r>
                                  <a:rPr lang="en-US" b="0" i="1" smtClean="0">
                                    <a:latin typeface="Cambria Math" panose="02040503050406030204" pitchFamily="18" charset="0"/>
                                  </a:rPr>
                                  <m:t>𝐴</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𝐶</m:t>
                                </m:r>
                                <m:r>
                                  <a:rPr lang="en-US" b="0" i="1" smtClean="0">
                                    <a:latin typeface="Cambria Math" panose="02040503050406030204" pitchFamily="18" charset="0"/>
                                  </a:rPr>
                                  <m:t>𝐵</m:t>
                                </m:r>
                              </m:sub>
                            </m:sSub>
                          </m:e>
                        </m:eqArr>
                      </m:e>
                    </m:d>
                  </m:oMath>
                </a14:m>
                <a:endParaRPr lang="en-US" dirty="0">
                  <a:latin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276600" y="1406528"/>
                <a:ext cx="3077317" cy="879472"/>
              </a:xfrm>
              <a:prstGeom prst="rect">
                <a:avLst/>
              </a:prstGeom>
              <a:blipFill>
                <a:blip r:embed="rId8"/>
                <a:stretch>
                  <a:fillRect/>
                </a:stretch>
              </a:blipFill>
            </p:spPr>
            <p:txBody>
              <a:bodyPr/>
              <a:lstStyle/>
              <a:p>
                <a:r>
                  <a:rPr lang="en-US">
                    <a:noFill/>
                  </a:rPr>
                  <a:t> </a:t>
                </a:r>
              </a:p>
            </p:txBody>
          </p:sp>
        </mc:Fallback>
      </mc:AlternateContent>
      <p:sp>
        <p:nvSpPr>
          <p:cNvPr id="9" name="TextBox 8"/>
          <p:cNvSpPr txBox="1"/>
          <p:nvPr/>
        </p:nvSpPr>
        <p:spPr>
          <a:xfrm>
            <a:off x="8305800" y="1447800"/>
            <a:ext cx="569387" cy="369332"/>
          </a:xfrm>
          <a:prstGeom prst="rect">
            <a:avLst/>
          </a:prstGeom>
          <a:noFill/>
        </p:spPr>
        <p:txBody>
          <a:bodyPr wrap="none" rtlCol="0">
            <a:spAutoFit/>
          </a:bodyPr>
          <a:lstStyle/>
          <a:p>
            <a:r>
              <a:rPr lang="en-US" dirty="0">
                <a:latin typeface="Times New Roman" panose="02020603050405020304" pitchFamily="18" charset="0"/>
              </a:rPr>
              <a:t>(32)</a:t>
            </a:r>
          </a:p>
        </p:txBody>
      </p:sp>
      <p:sp>
        <p:nvSpPr>
          <p:cNvPr id="8" name="Rectangle 7"/>
          <p:cNvSpPr/>
          <p:nvPr/>
        </p:nvSpPr>
        <p:spPr>
          <a:xfrm>
            <a:off x="128752" y="2343090"/>
            <a:ext cx="9015248" cy="400110"/>
          </a:xfrm>
          <a:prstGeom prst="rect">
            <a:avLst/>
          </a:prstGeom>
        </p:spPr>
        <p:txBody>
          <a:bodyPr wrap="square">
            <a:spAutoFit/>
          </a:bodyPr>
          <a:lstStyle/>
          <a:p>
            <a:r>
              <a:rPr lang="en-US" sz="2000" dirty="0">
                <a:solidFill>
                  <a:srgbClr val="000000"/>
                </a:solidFill>
                <a:latin typeface="Times New Roman" panose="02020603050405020304" pitchFamily="18" charset="0"/>
              </a:rPr>
              <a:t>In condensed form, Equation (32) is</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Rectangle 10"/>
              <p:cNvSpPr/>
              <p:nvPr/>
            </p:nvSpPr>
            <p:spPr>
              <a:xfrm>
                <a:off x="3937906" y="2602468"/>
                <a:ext cx="2274212"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𝐴</m:t>
                            </m:r>
                            <m:r>
                              <a:rPr lang="en-US" b="0" i="1" smtClean="0">
                                <a:latin typeface="Cambria Math" panose="02040503050406030204" pitchFamily="18" charset="0"/>
                              </a:rPr>
                              <m:t>𝐵𝐶</m:t>
                            </m:r>
                          </m:sub>
                        </m:sSub>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smtClean="0">
                            <a:latin typeface="Cambria Math" panose="02040503050406030204" pitchFamily="18" charset="0"/>
                          </a:rPr>
                          <m:t>𝐷</m:t>
                        </m:r>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r>
                              <a:rPr lang="en-US" b="0" i="1" smtClean="0">
                                <a:latin typeface="Cambria Math" panose="02040503050406030204" pitchFamily="18" charset="0"/>
                              </a:rPr>
                              <m:t>𝐷</m:t>
                            </m:r>
                          </m:e>
                          <m:sub>
                            <m:r>
                              <a:rPr lang="en-US" i="1">
                                <a:latin typeface="Cambria Math" panose="02040503050406030204" pitchFamily="18" charset="0"/>
                              </a:rPr>
                              <m:t>𝐴𝐵𝐶</m:t>
                            </m:r>
                          </m:sub>
                        </m:sSub>
                      </m:e>
                    </m:d>
                  </m:oMath>
                </a14:m>
                <a:endParaRPr lang="en-US" dirty="0">
                  <a:latin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3937906" y="2602468"/>
                <a:ext cx="2274212" cy="369332"/>
              </a:xfrm>
              <a:prstGeom prst="rect">
                <a:avLst/>
              </a:prstGeom>
              <a:blipFill>
                <a:blip r:embed="rId9"/>
                <a:stretch>
                  <a:fillRect/>
                </a:stretch>
              </a:blipFill>
            </p:spPr>
            <p:txBody>
              <a:bodyPr/>
              <a:lstStyle/>
              <a:p>
                <a:r>
                  <a:rPr lang="en-US">
                    <a:noFill/>
                  </a:rPr>
                  <a:t> </a:t>
                </a:r>
              </a:p>
            </p:txBody>
          </p:sp>
        </mc:Fallback>
      </mc:AlternateContent>
      <p:sp>
        <p:nvSpPr>
          <p:cNvPr id="12" name="TextBox 11"/>
          <p:cNvSpPr txBox="1"/>
          <p:nvPr/>
        </p:nvSpPr>
        <p:spPr>
          <a:xfrm>
            <a:off x="8305797" y="2254404"/>
            <a:ext cx="569387" cy="369332"/>
          </a:xfrm>
          <a:prstGeom prst="rect">
            <a:avLst/>
          </a:prstGeom>
          <a:noFill/>
        </p:spPr>
        <p:txBody>
          <a:bodyPr wrap="none" rtlCol="0">
            <a:spAutoFit/>
          </a:bodyPr>
          <a:lstStyle/>
          <a:p>
            <a:r>
              <a:rPr lang="en-US" dirty="0">
                <a:latin typeface="Times New Roman" panose="02020603050405020304" pitchFamily="18" charset="0"/>
              </a:rPr>
              <a:t>(33)</a:t>
            </a:r>
          </a:p>
        </p:txBody>
      </p:sp>
      <p:sp>
        <p:nvSpPr>
          <p:cNvPr id="13" name="Rectangle 12"/>
          <p:cNvSpPr/>
          <p:nvPr/>
        </p:nvSpPr>
        <p:spPr>
          <a:xfrm>
            <a:off x="128752" y="2876490"/>
            <a:ext cx="811441" cy="400110"/>
          </a:xfrm>
          <a:prstGeom prst="rect">
            <a:avLst/>
          </a:prstGeom>
        </p:spPr>
        <p:txBody>
          <a:bodyPr wrap="none">
            <a:spAutoFit/>
          </a:bodyPr>
          <a:lstStyle/>
          <a:p>
            <a:r>
              <a:rPr lang="en-US" sz="2000" dirty="0">
                <a:solidFill>
                  <a:srgbClr val="000000"/>
                </a:solidFill>
                <a:latin typeface="Times New Roman" panose="02020603050405020304" pitchFamily="18" charset="0"/>
              </a:rPr>
              <a:t>where</a:t>
            </a:r>
            <a:endParaRPr lang="en-US"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angle 9"/>
              <p:cNvSpPr/>
              <p:nvPr/>
            </p:nvSpPr>
            <p:spPr>
              <a:xfrm>
                <a:off x="3351447" y="3040696"/>
                <a:ext cx="2417457"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𝐷</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1</m:t>
                                </m:r>
                              </m:e>
                              <m:e>
                                <m:r>
                                  <a:rPr lang="en-US" i="1">
                                    <a:latin typeface="Cambria Math" panose="02040503050406030204" pitchFamily="18" charset="0"/>
                                  </a:rPr>
                                  <m:t>−1</m:t>
                                </m:r>
                              </m:e>
                            </m:m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1</m:t>
                                </m:r>
                              </m:e>
                            </m:mr>
                          </m:m>
                        </m:e>
                      </m:d>
                    </m:oMath>
                  </m:oMathPara>
                </a14:m>
                <a:endParaRPr lang="en-US" dirty="0">
                  <a:latin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351447" y="3040696"/>
                <a:ext cx="2417457" cy="824906"/>
              </a:xfrm>
              <a:prstGeom prst="rect">
                <a:avLst/>
              </a:prstGeom>
              <a:blipFill>
                <a:blip r:embed="rId4"/>
                <a:stretch>
                  <a:fillRect/>
                </a:stretch>
              </a:blipFill>
            </p:spPr>
            <p:txBody>
              <a:bodyPr/>
              <a:lstStyle/>
              <a:p>
                <a:r>
                  <a:rPr lang="en-US">
                    <a:noFill/>
                  </a:rPr>
                  <a:t> </a:t>
                </a:r>
              </a:p>
            </p:txBody>
          </p:sp>
        </mc:Fallback>
      </mc:AlternateContent>
      <p:sp>
        <p:nvSpPr>
          <p:cNvPr id="14" name="Rectangle 13"/>
          <p:cNvSpPr/>
          <p:nvPr/>
        </p:nvSpPr>
        <p:spPr>
          <a:xfrm>
            <a:off x="115614" y="3871079"/>
            <a:ext cx="8875986" cy="707886"/>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The matrix equation relating the delta primary currents to the secondary line currents is given by</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Rectangle 16"/>
              <p:cNvSpPr/>
              <p:nvPr/>
            </p:nvSpPr>
            <p:spPr>
              <a:xfrm>
                <a:off x="3268718" y="4307674"/>
                <a:ext cx="2899576" cy="880626"/>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𝐴𝑐</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𝐵𝐴</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𝐶𝐵</m:t>
                                </m:r>
                              </m:sub>
                            </m:sSub>
                          </m:e>
                        </m:eqArr>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i="1">
                                  <a:latin typeface="Cambria Math" panose="02040503050406030204" pitchFamily="18" charset="0"/>
                                </a:rPr>
                                <m:t>0</m:t>
                              </m:r>
                            </m:e>
                            <m:e>
                              <m:r>
                                <a:rPr lang="en-US" b="0" i="1" smtClean="0">
                                  <a:latin typeface="Cambria Math" panose="02040503050406030204" pitchFamily="18" charset="0"/>
                                </a:rPr>
                                <m:t>1</m:t>
                              </m:r>
                            </m:e>
                          </m:mr>
                        </m:m>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𝑎</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𝑏</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𝑐</m:t>
                                </m:r>
                              </m:sub>
                            </m:sSub>
                          </m:e>
                        </m:eqArr>
                      </m:e>
                    </m:d>
                  </m:oMath>
                </a14:m>
                <a:endParaRPr lang="en-US" dirty="0">
                  <a:latin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3268718" y="4307674"/>
                <a:ext cx="2899576" cy="880626"/>
              </a:xfrm>
              <a:prstGeom prst="rect">
                <a:avLst/>
              </a:prstGeom>
              <a:blipFill>
                <a:blip r:embed="rId5"/>
                <a:stretch>
                  <a:fillRect/>
                </a:stretch>
              </a:blipFill>
            </p:spPr>
            <p:txBody>
              <a:bodyPr/>
              <a:lstStyle/>
              <a:p>
                <a:r>
                  <a:rPr lang="en-US">
                    <a:noFill/>
                  </a:rPr>
                  <a:t> </a:t>
                </a:r>
              </a:p>
            </p:txBody>
          </p:sp>
        </mc:Fallback>
      </mc:AlternateContent>
      <p:sp>
        <p:nvSpPr>
          <p:cNvPr id="18" name="TextBox 17"/>
          <p:cNvSpPr txBox="1"/>
          <p:nvPr/>
        </p:nvSpPr>
        <p:spPr>
          <a:xfrm>
            <a:off x="8305799" y="4563321"/>
            <a:ext cx="569387" cy="369332"/>
          </a:xfrm>
          <a:prstGeom prst="rect">
            <a:avLst/>
          </a:prstGeom>
          <a:noFill/>
        </p:spPr>
        <p:txBody>
          <a:bodyPr wrap="none" rtlCol="0">
            <a:spAutoFit/>
          </a:bodyPr>
          <a:lstStyle/>
          <a:p>
            <a:r>
              <a:rPr lang="en-US" dirty="0">
                <a:latin typeface="Times New Roman" panose="02020603050405020304" pitchFamily="18" charset="0"/>
              </a:rPr>
              <a:t>(34)</a:t>
            </a:r>
          </a:p>
        </p:txBody>
      </p:sp>
      <mc:AlternateContent xmlns:mc="http://schemas.openxmlformats.org/markup-compatibility/2006" xmlns:a14="http://schemas.microsoft.com/office/drawing/2010/main">
        <mc:Choice Requires="a14">
          <p:sp>
            <p:nvSpPr>
              <p:cNvPr id="19" name="Rectangle 18"/>
              <p:cNvSpPr/>
              <p:nvPr/>
            </p:nvSpPr>
            <p:spPr>
              <a:xfrm>
                <a:off x="1600200" y="5498068"/>
                <a:ext cx="2321085"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r>
                              <a:rPr lang="en-US" b="0" i="1" smtClean="0">
                                <a:latin typeface="Cambria Math" panose="02040503050406030204" pitchFamily="18" charset="0"/>
                              </a:rPr>
                              <m:t>𝐷</m:t>
                            </m:r>
                          </m:e>
                          <m:sub>
                            <m:r>
                              <a:rPr lang="en-US" i="1">
                                <a:latin typeface="Cambria Math" panose="02040503050406030204" pitchFamily="18" charset="0"/>
                              </a:rPr>
                              <m:t>𝐴</m:t>
                            </m:r>
                            <m:r>
                              <a:rPr lang="en-US" b="0" i="1" smtClean="0">
                                <a:latin typeface="Cambria Math" panose="02040503050406030204" pitchFamily="18" charset="0"/>
                              </a:rPr>
                              <m:t>𝐵𝐶</m:t>
                            </m:r>
                          </m:sub>
                        </m:sSub>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𝐴𝐼</m:t>
                        </m:r>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1600200" y="5498068"/>
                <a:ext cx="2321085"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5031346" y="5293405"/>
                <a:ext cx="2361544"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𝐴𝐼</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1</m:t>
                                </m:r>
                              </m:e>
                            </m:mr>
                          </m:m>
                        </m:e>
                      </m:d>
                    </m:oMath>
                  </m:oMathPara>
                </a14:m>
                <a:endParaRPr lang="en-US" dirty="0">
                  <a:latin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5031346" y="5293405"/>
                <a:ext cx="2361544" cy="824906"/>
              </a:xfrm>
              <a:prstGeom prst="rect">
                <a:avLst/>
              </a:prstGeom>
              <a:blipFill>
                <a:blip r:embed="rId7"/>
                <a:stretch>
                  <a:fillRect/>
                </a:stretch>
              </a:blipFill>
            </p:spPr>
            <p:txBody>
              <a:bodyPr/>
              <a:lstStyle/>
              <a:p>
                <a:r>
                  <a:rPr lang="en-US">
                    <a:noFill/>
                  </a:rPr>
                  <a:t> </a:t>
                </a:r>
              </a:p>
            </p:txBody>
          </p:sp>
        </mc:Fallback>
      </mc:AlternateContent>
      <p:sp>
        <p:nvSpPr>
          <p:cNvPr id="20" name="TextBox 19"/>
          <p:cNvSpPr txBox="1"/>
          <p:nvPr/>
        </p:nvSpPr>
        <p:spPr>
          <a:xfrm>
            <a:off x="8305798" y="5498068"/>
            <a:ext cx="569387" cy="369332"/>
          </a:xfrm>
          <a:prstGeom prst="rect">
            <a:avLst/>
          </a:prstGeom>
          <a:noFill/>
        </p:spPr>
        <p:txBody>
          <a:bodyPr wrap="none" rtlCol="0">
            <a:spAutoFit/>
          </a:bodyPr>
          <a:lstStyle/>
          <a:p>
            <a:r>
              <a:rPr lang="en-US" dirty="0">
                <a:latin typeface="Times New Roman" panose="02020603050405020304" pitchFamily="18" charset="0"/>
              </a:rPr>
              <a:t>(35)</a:t>
            </a:r>
          </a:p>
        </p:txBody>
      </p:sp>
    </p:spTree>
    <p:extLst>
      <p:ext uri="{BB962C8B-B14F-4D97-AF65-F5344CB8AC3E}">
        <p14:creationId xmlns:p14="http://schemas.microsoft.com/office/powerpoint/2010/main" val="3310859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454694" cy="584775"/>
          </a:xfrm>
          <a:prstGeom prst="rect">
            <a:avLst/>
          </a:prstGeom>
        </p:spPr>
        <p:txBody>
          <a:bodyPr wrap="none">
            <a:spAutoFit/>
          </a:bodyPr>
          <a:lstStyle/>
          <a:p>
            <a:r>
              <a:rPr lang="en-US" sz="3200" dirty="0">
                <a:solidFill>
                  <a:srgbClr val="C8102E"/>
                </a:solidFill>
                <a:latin typeface="+mj-lt"/>
                <a:ea typeface="+mj-ea"/>
                <a:cs typeface="+mj-cs"/>
              </a:rPr>
              <a:t>Current</a:t>
            </a:r>
          </a:p>
        </p:txBody>
      </p:sp>
      <mc:AlternateContent xmlns:mc="http://schemas.openxmlformats.org/markup-compatibility/2006" xmlns:a14="http://schemas.microsoft.com/office/drawing/2010/main">
        <mc:Choice Requires="a14">
          <p:sp>
            <p:nvSpPr>
              <p:cNvPr id="11" name="Rectangle 10"/>
              <p:cNvSpPr/>
              <p:nvPr/>
            </p:nvSpPr>
            <p:spPr>
              <a:xfrm>
                <a:off x="3426280" y="637190"/>
                <a:ext cx="2274212"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𝐴</m:t>
                            </m:r>
                            <m:r>
                              <a:rPr lang="en-US" b="0" i="1" smtClean="0">
                                <a:latin typeface="Cambria Math" panose="02040503050406030204" pitchFamily="18" charset="0"/>
                              </a:rPr>
                              <m:t>𝐵𝐶</m:t>
                            </m:r>
                          </m:sub>
                        </m:sSub>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smtClean="0">
                            <a:latin typeface="Cambria Math" panose="02040503050406030204" pitchFamily="18" charset="0"/>
                          </a:rPr>
                          <m:t>𝐷</m:t>
                        </m:r>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r>
                              <a:rPr lang="en-US" b="0" i="1" smtClean="0">
                                <a:latin typeface="Cambria Math" panose="02040503050406030204" pitchFamily="18" charset="0"/>
                              </a:rPr>
                              <m:t>𝐷</m:t>
                            </m:r>
                          </m:e>
                          <m:sub>
                            <m:r>
                              <a:rPr lang="en-US" i="1">
                                <a:latin typeface="Cambria Math" panose="02040503050406030204" pitchFamily="18" charset="0"/>
                              </a:rPr>
                              <m:t>𝐴𝐵𝐶</m:t>
                            </m:r>
                          </m:sub>
                        </m:sSub>
                      </m:e>
                    </m:d>
                  </m:oMath>
                </a14:m>
                <a:endParaRPr lang="en-US" dirty="0">
                  <a:latin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3426280" y="637190"/>
                <a:ext cx="2274212" cy="369332"/>
              </a:xfrm>
              <a:prstGeom prst="rect">
                <a:avLst/>
              </a:prstGeom>
              <a:blipFill>
                <a:blip r:embed="rId2"/>
                <a:stretch>
                  <a:fillRect b="-1667"/>
                </a:stretch>
              </a:blipFill>
            </p:spPr>
            <p:txBody>
              <a:bodyPr/>
              <a:lstStyle/>
              <a:p>
                <a:r>
                  <a:rPr lang="en-US">
                    <a:noFill/>
                  </a:rPr>
                  <a:t> </a:t>
                </a:r>
              </a:p>
            </p:txBody>
          </p:sp>
        </mc:Fallback>
      </mc:AlternateContent>
      <p:sp>
        <p:nvSpPr>
          <p:cNvPr id="12" name="TextBox 11"/>
          <p:cNvSpPr txBox="1"/>
          <p:nvPr/>
        </p:nvSpPr>
        <p:spPr>
          <a:xfrm>
            <a:off x="8127031" y="1143000"/>
            <a:ext cx="569387" cy="369332"/>
          </a:xfrm>
          <a:prstGeom prst="rect">
            <a:avLst/>
          </a:prstGeom>
          <a:noFill/>
        </p:spPr>
        <p:txBody>
          <a:bodyPr wrap="none" rtlCol="0">
            <a:spAutoFit/>
          </a:bodyPr>
          <a:lstStyle/>
          <a:p>
            <a:r>
              <a:rPr lang="en-US" dirty="0">
                <a:latin typeface="Times New Roman" panose="02020603050405020304" pitchFamily="18" charset="0"/>
              </a:rPr>
              <a:t>(33)</a:t>
            </a:r>
          </a:p>
        </p:txBody>
      </p:sp>
      <mc:AlternateContent xmlns:mc="http://schemas.openxmlformats.org/markup-compatibility/2006" xmlns:a14="http://schemas.microsoft.com/office/drawing/2010/main">
        <mc:Choice Requires="a14">
          <p:sp>
            <p:nvSpPr>
              <p:cNvPr id="10" name="Rectangle 9"/>
              <p:cNvSpPr/>
              <p:nvPr/>
            </p:nvSpPr>
            <p:spPr>
              <a:xfrm>
                <a:off x="3306683" y="1006522"/>
                <a:ext cx="2417457"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𝐷</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1</m:t>
                                </m:r>
                              </m:e>
                              <m:e>
                                <m:r>
                                  <a:rPr lang="en-US" i="1">
                                    <a:latin typeface="Cambria Math" panose="02040503050406030204" pitchFamily="18" charset="0"/>
                                  </a:rPr>
                                  <m:t>−1</m:t>
                                </m:r>
                              </m:e>
                            </m:m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1</m:t>
                                </m:r>
                              </m:e>
                            </m:mr>
                          </m:m>
                        </m:e>
                      </m:d>
                    </m:oMath>
                  </m:oMathPara>
                </a14:m>
                <a:endParaRPr lang="en-US" dirty="0">
                  <a:latin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306683" y="1006522"/>
                <a:ext cx="2417457" cy="82490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3300791" y="1905000"/>
                <a:ext cx="2361544"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𝐴𝐼</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1</m:t>
                                </m:r>
                              </m:e>
                            </m:mr>
                          </m:m>
                        </m:e>
                      </m:d>
                    </m:oMath>
                  </m:oMathPara>
                </a14:m>
                <a:endParaRPr lang="en-US" dirty="0">
                  <a:latin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3300791" y="1905000"/>
                <a:ext cx="2361544" cy="824906"/>
              </a:xfrm>
              <a:prstGeom prst="rect">
                <a:avLst/>
              </a:prstGeom>
              <a:blipFill>
                <a:blip r:embed="rId4"/>
                <a:stretch>
                  <a:fillRect/>
                </a:stretch>
              </a:blipFill>
            </p:spPr>
            <p:txBody>
              <a:bodyPr/>
              <a:lstStyle/>
              <a:p>
                <a:r>
                  <a:rPr lang="en-US">
                    <a:noFill/>
                  </a:rPr>
                  <a:t> </a:t>
                </a:r>
              </a:p>
            </p:txBody>
          </p:sp>
        </mc:Fallback>
      </mc:AlternateContent>
      <p:sp>
        <p:nvSpPr>
          <p:cNvPr id="20" name="TextBox 19"/>
          <p:cNvSpPr txBox="1"/>
          <p:nvPr/>
        </p:nvSpPr>
        <p:spPr>
          <a:xfrm>
            <a:off x="8127030" y="2132787"/>
            <a:ext cx="569387" cy="369332"/>
          </a:xfrm>
          <a:prstGeom prst="rect">
            <a:avLst/>
          </a:prstGeom>
          <a:noFill/>
        </p:spPr>
        <p:txBody>
          <a:bodyPr wrap="none" rtlCol="0">
            <a:spAutoFit/>
          </a:bodyPr>
          <a:lstStyle/>
          <a:p>
            <a:r>
              <a:rPr lang="en-US" dirty="0">
                <a:latin typeface="Times New Roman" panose="02020603050405020304" pitchFamily="18" charset="0"/>
              </a:rPr>
              <a:t>(35)</a:t>
            </a:r>
          </a:p>
        </p:txBody>
      </p:sp>
      <p:sp>
        <p:nvSpPr>
          <p:cNvPr id="2" name="Rectangle 1"/>
          <p:cNvSpPr/>
          <p:nvPr/>
        </p:nvSpPr>
        <p:spPr>
          <a:xfrm>
            <a:off x="0" y="2729906"/>
            <a:ext cx="4253921" cy="369332"/>
          </a:xfrm>
          <a:prstGeom prst="rect">
            <a:avLst/>
          </a:prstGeom>
        </p:spPr>
        <p:txBody>
          <a:bodyPr wrap="none">
            <a:spAutoFit/>
          </a:bodyPr>
          <a:lstStyle/>
          <a:p>
            <a:r>
              <a:rPr lang="en-US" dirty="0">
                <a:solidFill>
                  <a:srgbClr val="000000"/>
                </a:solidFill>
                <a:latin typeface="Times New Roman" panose="02020603050405020304" pitchFamily="18" charset="0"/>
              </a:rPr>
              <a:t>Substitute Equation (35) into Equation (33):</a:t>
            </a:r>
          </a:p>
        </p:txBody>
      </p:sp>
      <mc:AlternateContent xmlns:mc="http://schemas.openxmlformats.org/markup-compatibility/2006" xmlns:a14="http://schemas.microsoft.com/office/drawing/2010/main">
        <mc:Choice Requires="a14">
          <p:sp>
            <p:nvSpPr>
              <p:cNvPr id="21" name="Rectangle 20"/>
              <p:cNvSpPr/>
              <p:nvPr/>
            </p:nvSpPr>
            <p:spPr>
              <a:xfrm>
                <a:off x="2057400" y="3235404"/>
                <a:ext cx="5748690"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𝐴</m:t>
                            </m:r>
                            <m:r>
                              <a:rPr lang="en-US" b="0" i="1" smtClean="0">
                                <a:latin typeface="Cambria Math" panose="02040503050406030204" pitchFamily="18" charset="0"/>
                              </a:rPr>
                              <m:t>𝐵𝐶</m:t>
                            </m:r>
                          </m:sub>
                        </m:sSub>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smtClean="0">
                            <a:latin typeface="Cambria Math" panose="02040503050406030204" pitchFamily="18" charset="0"/>
                          </a:rPr>
                          <m:t>𝐷</m:t>
                        </m:r>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smtClean="0">
                            <a:latin typeface="Cambria Math" panose="02040503050406030204" pitchFamily="18" charset="0"/>
                          </a:rPr>
                          <m:t>𝐴</m:t>
                        </m:r>
                        <m:r>
                          <a:rPr lang="en-US" b="0" i="1" smtClean="0">
                            <a:latin typeface="Cambria Math" panose="02040503050406030204" pitchFamily="18" charset="0"/>
                          </a:rPr>
                          <m:t>𝐼</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𝑉𝐿𝐺</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2057400" y="3235404"/>
                <a:ext cx="5748690" cy="369332"/>
              </a:xfrm>
              <a:prstGeom prst="rect">
                <a:avLst/>
              </a:prstGeom>
              <a:blipFill>
                <a:blip r:embed="rId5"/>
                <a:stretch>
                  <a:fillRect b="-1667"/>
                </a:stretch>
              </a:blipFill>
            </p:spPr>
            <p:txBody>
              <a:bodyPr/>
              <a:lstStyle/>
              <a:p>
                <a:r>
                  <a:rPr lang="en-US">
                    <a:noFill/>
                  </a:rPr>
                  <a:t> </a:t>
                </a:r>
              </a:p>
            </p:txBody>
          </p:sp>
        </mc:Fallback>
      </mc:AlternateContent>
      <p:sp>
        <p:nvSpPr>
          <p:cNvPr id="22" name="TextBox 21"/>
          <p:cNvSpPr txBox="1"/>
          <p:nvPr/>
        </p:nvSpPr>
        <p:spPr>
          <a:xfrm>
            <a:off x="8127030" y="3245914"/>
            <a:ext cx="569387" cy="369332"/>
          </a:xfrm>
          <a:prstGeom prst="rect">
            <a:avLst/>
          </a:prstGeom>
          <a:noFill/>
        </p:spPr>
        <p:txBody>
          <a:bodyPr wrap="none" rtlCol="0">
            <a:spAutoFit/>
          </a:bodyPr>
          <a:lstStyle/>
          <a:p>
            <a:r>
              <a:rPr lang="en-US" dirty="0">
                <a:latin typeface="Times New Roman" panose="02020603050405020304" pitchFamily="18" charset="0"/>
              </a:rPr>
              <a:t>(36)</a:t>
            </a:r>
          </a:p>
        </p:txBody>
      </p:sp>
      <p:sp>
        <p:nvSpPr>
          <p:cNvPr id="23" name="TextBox 22"/>
          <p:cNvSpPr txBox="1"/>
          <p:nvPr/>
        </p:nvSpPr>
        <p:spPr>
          <a:xfrm>
            <a:off x="8127030" y="4611211"/>
            <a:ext cx="569387" cy="369332"/>
          </a:xfrm>
          <a:prstGeom prst="rect">
            <a:avLst/>
          </a:prstGeom>
          <a:noFill/>
        </p:spPr>
        <p:txBody>
          <a:bodyPr wrap="none" rtlCol="0">
            <a:spAutoFit/>
          </a:bodyPr>
          <a:lstStyle/>
          <a:p>
            <a:r>
              <a:rPr lang="en-US" dirty="0">
                <a:latin typeface="Times New Roman" panose="02020603050405020304" pitchFamily="18" charset="0"/>
              </a:rPr>
              <a:t>(37)</a:t>
            </a:r>
          </a:p>
        </p:txBody>
      </p:sp>
      <p:sp>
        <p:nvSpPr>
          <p:cNvPr id="24" name="Rectangle 23"/>
          <p:cNvSpPr/>
          <p:nvPr/>
        </p:nvSpPr>
        <p:spPr>
          <a:xfrm>
            <a:off x="13138" y="3768647"/>
            <a:ext cx="811441" cy="400110"/>
          </a:xfrm>
          <a:prstGeom prst="rect">
            <a:avLst/>
          </a:prstGeom>
        </p:spPr>
        <p:txBody>
          <a:bodyPr wrap="none">
            <a:spAutoFit/>
          </a:bodyPr>
          <a:lstStyle/>
          <a:p>
            <a:r>
              <a:rPr lang="en-US" sz="2000" dirty="0">
                <a:solidFill>
                  <a:srgbClr val="000000"/>
                </a:solidFill>
                <a:latin typeface="Times New Roman" panose="02020603050405020304" pitchFamily="18" charset="0"/>
              </a:rPr>
              <a:t>where</a:t>
            </a:r>
            <a:endParaRPr lang="en-US"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5" name="Rectangle 24"/>
              <p:cNvSpPr/>
              <p:nvPr/>
            </p:nvSpPr>
            <p:spPr>
              <a:xfrm>
                <a:off x="2498488" y="4315920"/>
                <a:ext cx="4167423"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𝑡</m:t>
                              </m:r>
                            </m:sub>
                          </m:sSub>
                        </m:e>
                      </m:d>
                      <m:r>
                        <m:rPr>
                          <m:nor/>
                        </m:rPr>
                        <a:rPr lang="en-US" dirty="0">
                          <a:latin typeface="Times New Roman" panose="02020603050405020304" pitchFamily="18" charset="0"/>
                        </a:rPr>
                        <m:t> </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𝐷</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𝐴𝐼</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1</m:t>
                                </m:r>
                              </m:e>
                              <m:e>
                                <m:r>
                                  <a:rPr lang="en-US" i="1">
                                    <a:latin typeface="Cambria Math" panose="02040503050406030204" pitchFamily="18" charset="0"/>
                                  </a:rPr>
                                  <m:t>−1</m:t>
                                </m:r>
                              </m:e>
                            </m:m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1</m:t>
                                </m:r>
                              </m:e>
                            </m:mr>
                          </m:m>
                        </m:e>
                      </m:d>
                    </m:oMath>
                  </m:oMathPara>
                </a14:m>
                <a:endParaRPr lang="en-US" dirty="0">
                  <a:latin typeface="Times New Roman" panose="02020603050405020304" pitchFamily="18"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2498488" y="4315920"/>
                <a:ext cx="4167423" cy="824906"/>
              </a:xfrm>
              <a:prstGeom prst="rect">
                <a:avLst/>
              </a:prstGeom>
              <a:blipFill>
                <a:blip r:embed="rId6"/>
                <a:stretch>
                  <a:fillRect/>
                </a:stretch>
              </a:blipFill>
            </p:spPr>
            <p:txBody>
              <a:bodyPr/>
              <a:lstStyle/>
              <a:p>
                <a:r>
                  <a:rPr lang="en-US">
                    <a:noFill/>
                  </a:rPr>
                  <a:t> </a:t>
                </a:r>
              </a:p>
            </p:txBody>
          </p:sp>
        </mc:Fallback>
      </mc:AlternateContent>
      <p:sp>
        <p:nvSpPr>
          <p:cNvPr id="26" name="TextBox 25"/>
          <p:cNvSpPr txBox="1"/>
          <p:nvPr/>
        </p:nvSpPr>
        <p:spPr>
          <a:xfrm>
            <a:off x="8127030" y="5607176"/>
            <a:ext cx="569387" cy="369332"/>
          </a:xfrm>
          <a:prstGeom prst="rect">
            <a:avLst/>
          </a:prstGeom>
          <a:noFill/>
        </p:spPr>
        <p:txBody>
          <a:bodyPr wrap="none" rtlCol="0">
            <a:spAutoFit/>
          </a:bodyPr>
          <a:lstStyle/>
          <a:p>
            <a:r>
              <a:rPr lang="en-US" dirty="0">
                <a:latin typeface="Times New Roman" panose="02020603050405020304" pitchFamily="18" charset="0"/>
              </a:rPr>
              <a:t>(38)</a:t>
            </a:r>
          </a:p>
        </p:txBody>
      </p:sp>
      <mc:AlternateContent xmlns:mc="http://schemas.openxmlformats.org/markup-compatibility/2006" xmlns:a14="http://schemas.microsoft.com/office/drawing/2010/main">
        <mc:Choice Requires="a14">
          <p:sp>
            <p:nvSpPr>
              <p:cNvPr id="27" name="Rectangle 26"/>
              <p:cNvSpPr/>
              <p:nvPr/>
            </p:nvSpPr>
            <p:spPr>
              <a:xfrm>
                <a:off x="3687230" y="5248076"/>
                <a:ext cx="1971885"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𝑡</m:t>
                              </m:r>
                            </m:sub>
                          </m:sSub>
                        </m:e>
                      </m:d>
                      <m:r>
                        <m:rPr>
                          <m:nor/>
                        </m:rPr>
                        <a:rPr lang="en-US" dirty="0">
                          <a:latin typeface="Times New Roman" panose="02020603050405020304" pitchFamily="18" charset="0"/>
                        </a:rPr>
                        <m:t> </m:t>
                      </m:r>
                      <m:r>
                        <a:rPr lang="en-US" i="1">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i="1">
                                    <a:latin typeface="Cambria Math" panose="02040503050406030204" pitchFamily="18" charset="0"/>
                                  </a:rPr>
                                  <m:t>0</m:t>
                                </m:r>
                              </m:e>
                              <m:e>
                                <m:r>
                                  <a:rPr lang="en-US" b="0" i="1" smtClean="0">
                                    <a:latin typeface="Cambria Math" panose="02040503050406030204" pitchFamily="18" charset="0"/>
                                  </a:rPr>
                                  <m:t>0</m:t>
                                </m:r>
                              </m:e>
                            </m:mr>
                          </m:m>
                        </m:e>
                      </m:d>
                    </m:oMath>
                  </m:oMathPara>
                </a14:m>
                <a:endParaRPr lang="en-US" dirty="0">
                  <a:latin typeface="Times New Roman" panose="02020603050405020304" pitchFamily="18" charset="0"/>
                </a:endParaRPr>
              </a:p>
            </p:txBody>
          </p:sp>
        </mc:Choice>
        <mc:Fallback xmlns="">
          <p:sp>
            <p:nvSpPr>
              <p:cNvPr id="27" name="Rectangle 26"/>
              <p:cNvSpPr>
                <a:spLocks noRot="1" noChangeAspect="1" noMove="1" noResize="1" noEditPoints="1" noAdjustHandles="1" noChangeArrowheads="1" noChangeShapeType="1" noTextEdit="1"/>
              </p:cNvSpPr>
              <p:nvPr/>
            </p:nvSpPr>
            <p:spPr>
              <a:xfrm>
                <a:off x="3687230" y="5248076"/>
                <a:ext cx="1971885" cy="824906"/>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49108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454694" cy="584775"/>
          </a:xfrm>
          <a:prstGeom prst="rect">
            <a:avLst/>
          </a:prstGeom>
        </p:spPr>
        <p:txBody>
          <a:bodyPr wrap="none">
            <a:spAutoFit/>
          </a:bodyPr>
          <a:lstStyle/>
          <a:p>
            <a:r>
              <a:rPr lang="en-US" sz="3200" dirty="0">
                <a:solidFill>
                  <a:srgbClr val="C8102E"/>
                </a:solidFill>
                <a:latin typeface="+mj-lt"/>
                <a:ea typeface="+mj-ea"/>
                <a:cs typeface="+mj-cs"/>
              </a:rPr>
              <a:t>Current</a:t>
            </a:r>
          </a:p>
        </p:txBody>
      </p:sp>
      <mc:AlternateContent xmlns:mc="http://schemas.openxmlformats.org/markup-compatibility/2006" xmlns:a14="http://schemas.microsoft.com/office/drawing/2010/main">
        <mc:Choice Requires="a14">
          <p:sp>
            <p:nvSpPr>
              <p:cNvPr id="21" name="Rectangle 20"/>
              <p:cNvSpPr/>
              <p:nvPr/>
            </p:nvSpPr>
            <p:spPr>
              <a:xfrm>
                <a:off x="1676400" y="762000"/>
                <a:ext cx="5748690"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𝐴</m:t>
                            </m:r>
                            <m:r>
                              <a:rPr lang="en-US" b="0" i="1" smtClean="0">
                                <a:latin typeface="Cambria Math" panose="02040503050406030204" pitchFamily="18" charset="0"/>
                              </a:rPr>
                              <m:t>𝐵𝐶</m:t>
                            </m:r>
                          </m:sub>
                        </m:sSub>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smtClean="0">
                            <a:latin typeface="Cambria Math" panose="02040503050406030204" pitchFamily="18" charset="0"/>
                          </a:rPr>
                          <m:t>𝐷</m:t>
                        </m:r>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smtClean="0">
                            <a:latin typeface="Cambria Math" panose="02040503050406030204" pitchFamily="18" charset="0"/>
                          </a:rPr>
                          <m:t>𝐴</m:t>
                        </m:r>
                        <m:r>
                          <a:rPr lang="en-US" b="0" i="1" smtClean="0">
                            <a:latin typeface="Cambria Math" panose="02040503050406030204" pitchFamily="18" charset="0"/>
                          </a:rPr>
                          <m:t>𝐼</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𝑉𝐿𝐺</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1676400" y="762000"/>
                <a:ext cx="5748690" cy="369332"/>
              </a:xfrm>
              <a:prstGeom prst="rect">
                <a:avLst/>
              </a:prstGeom>
              <a:blipFill>
                <a:blip r:embed="rId2"/>
                <a:stretch>
                  <a:fillRect/>
                </a:stretch>
              </a:blipFill>
            </p:spPr>
            <p:txBody>
              <a:bodyPr/>
              <a:lstStyle/>
              <a:p>
                <a:r>
                  <a:rPr lang="en-US">
                    <a:noFill/>
                  </a:rPr>
                  <a:t> </a:t>
                </a:r>
              </a:p>
            </p:txBody>
          </p:sp>
        </mc:Fallback>
      </mc:AlternateContent>
      <p:sp>
        <p:nvSpPr>
          <p:cNvPr id="22" name="TextBox 21"/>
          <p:cNvSpPr txBox="1"/>
          <p:nvPr/>
        </p:nvSpPr>
        <p:spPr>
          <a:xfrm>
            <a:off x="7746030" y="772510"/>
            <a:ext cx="569387" cy="369332"/>
          </a:xfrm>
          <a:prstGeom prst="rect">
            <a:avLst/>
          </a:prstGeom>
          <a:noFill/>
        </p:spPr>
        <p:txBody>
          <a:bodyPr wrap="none" rtlCol="0">
            <a:spAutoFit/>
          </a:bodyPr>
          <a:lstStyle/>
          <a:p>
            <a:r>
              <a:rPr lang="en-US" dirty="0">
                <a:latin typeface="Times New Roman" panose="02020603050405020304" pitchFamily="18" charset="0"/>
              </a:rPr>
              <a:t>(36)</a:t>
            </a:r>
          </a:p>
        </p:txBody>
      </p:sp>
      <p:sp>
        <p:nvSpPr>
          <p:cNvPr id="6" name="Rectangle 5"/>
          <p:cNvSpPr/>
          <p:nvPr/>
        </p:nvSpPr>
        <p:spPr>
          <a:xfrm>
            <a:off x="609600" y="1295400"/>
            <a:ext cx="8109083" cy="2862322"/>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Equation (36) (referred to as the “backward sweep current equations”) provides a direct method of computing the phase line currents at node </a:t>
            </a:r>
            <a:r>
              <a:rPr lang="en-US" sz="2000" b="1" i="1" dirty="0">
                <a:solidFill>
                  <a:srgbClr val="000000"/>
                </a:solidFill>
                <a:latin typeface="Times New Roman" panose="02020603050405020304" pitchFamily="18" charset="0"/>
              </a:rPr>
              <a:t>n</a:t>
            </a:r>
            <a:r>
              <a:rPr lang="en-US" sz="2000" dirty="0">
                <a:solidFill>
                  <a:srgbClr val="000000"/>
                </a:solidFill>
                <a:latin typeface="Times New Roman" panose="02020603050405020304" pitchFamily="18" charset="0"/>
              </a:rPr>
              <a:t> knowing the phase line currents at node </a:t>
            </a:r>
            <a:r>
              <a:rPr lang="en-US" sz="2000" b="1" i="1" dirty="0">
                <a:solidFill>
                  <a:srgbClr val="000000"/>
                </a:solidFill>
                <a:latin typeface="Times New Roman" panose="02020603050405020304" pitchFamily="18" charset="0"/>
              </a:rPr>
              <a:t>m</a:t>
            </a:r>
            <a:r>
              <a:rPr lang="en-US" sz="2000" dirty="0">
                <a:solidFill>
                  <a:srgbClr val="000000"/>
                </a:solidFill>
                <a:latin typeface="Times New Roman" panose="02020603050405020304" pitchFamily="18" charset="0"/>
              </a:rPr>
              <a:t>. Again, this equation is in the same form as that previously derived for three-phase line segments and three-phase step-voltage regulators.</a:t>
            </a:r>
          </a:p>
          <a:p>
            <a:pPr algn="just"/>
            <a:endParaRPr lang="en-US" sz="2000" dirty="0">
              <a:solidFill>
                <a:srgbClr val="000000"/>
              </a:solidFill>
              <a:latin typeface="Times New Roman" panose="02020603050405020304" pitchFamily="18" charset="0"/>
            </a:endParaRPr>
          </a:p>
          <a:p>
            <a:pPr algn="just"/>
            <a:r>
              <a:rPr lang="en-US" sz="2000" dirty="0">
                <a:solidFill>
                  <a:srgbClr val="000000"/>
                </a:solidFill>
                <a:latin typeface="Times New Roman" panose="02020603050405020304" pitchFamily="18" charset="0"/>
              </a:rPr>
              <a:t>The equations derived in this section are for the step-down connection. Section 8.4 summarizes the matrices for the delta–grounded wye step-up connection.</a:t>
            </a:r>
          </a:p>
        </p:txBody>
      </p:sp>
    </p:spTree>
    <p:extLst>
      <p:ext uri="{BB962C8B-B14F-4D97-AF65-F5344CB8AC3E}">
        <p14:creationId xmlns:p14="http://schemas.microsoft.com/office/powerpoint/2010/main" val="1245684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897251" cy="584775"/>
          </a:xfrm>
          <a:prstGeom prst="rect">
            <a:avLst/>
          </a:prstGeom>
        </p:spPr>
        <p:txBody>
          <a:bodyPr wrap="none">
            <a:spAutoFit/>
          </a:bodyPr>
          <a:lstStyle/>
          <a:p>
            <a:r>
              <a:rPr lang="en-US" sz="3200" dirty="0">
                <a:solidFill>
                  <a:srgbClr val="C8102E"/>
                </a:solidFill>
                <a:latin typeface="+mj-lt"/>
                <a:ea typeface="+mj-ea"/>
                <a:cs typeface="+mj-cs"/>
              </a:rPr>
              <a:t>Example 1</a:t>
            </a:r>
          </a:p>
        </p:txBody>
      </p:sp>
      <mc:AlternateContent xmlns:mc="http://schemas.openxmlformats.org/markup-compatibility/2006" xmlns:a14="http://schemas.microsoft.com/office/drawing/2010/main">
        <mc:Choice Requires="a14">
          <p:sp>
            <p:nvSpPr>
              <p:cNvPr id="2" name="Rectangle 1"/>
              <p:cNvSpPr/>
              <p:nvPr/>
            </p:nvSpPr>
            <p:spPr>
              <a:xfrm>
                <a:off x="152400" y="647700"/>
                <a:ext cx="8839200" cy="1754326"/>
              </a:xfrm>
              <a:prstGeom prst="rect">
                <a:avLst/>
              </a:prstGeom>
            </p:spPr>
            <p:txBody>
              <a:bodyPr wrap="square">
                <a:spAutoFit/>
              </a:bodyPr>
              <a:lstStyle/>
              <a:p>
                <a:pPr algn="just"/>
                <a:r>
                  <a:rPr lang="en-US" dirty="0">
                    <a:solidFill>
                      <a:srgbClr val="000000"/>
                    </a:solidFill>
                    <a:latin typeface="Times New Roman" panose="02020603050405020304" pitchFamily="18" charset="0"/>
                  </a:rPr>
                  <a:t>In the example system of Figure 4, an unbalanced constant impedance load is being served at the end of a 1 mile section of a three-phase line. The 1 mile long line is being fed from a substation transformer rated 5000 kVA, 115 kV delta–12.47 kV grounded wye with a per-unit impedance of 0.085</a:t>
                </a:r>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 </m:t>
                    </m:r>
                  </m:oMath>
                </a14:m>
                <a:r>
                  <a:rPr lang="en-US" dirty="0">
                    <a:solidFill>
                      <a:srgbClr val="000000"/>
                    </a:solidFill>
                    <a:latin typeface="Times New Roman" panose="02020603050405020304" pitchFamily="18" charset="0"/>
                  </a:rPr>
                  <a:t>85. </a:t>
                </a:r>
              </a:p>
              <a:p>
                <a:pPr algn="just"/>
                <a:endParaRPr lang="en-US" dirty="0">
                  <a:solidFill>
                    <a:srgbClr val="000000"/>
                  </a:solidFill>
                  <a:latin typeface="Times New Roman" panose="02020603050405020304" pitchFamily="18" charset="0"/>
                </a:endParaRPr>
              </a:p>
              <a:p>
                <a:pPr algn="just"/>
                <a:endParaRPr lang="en-US" dirty="0">
                  <a:solidFill>
                    <a:srgbClr val="000000"/>
                  </a:solidFill>
                  <a:latin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52400" y="647700"/>
                <a:ext cx="8839200" cy="1754326"/>
              </a:xfrm>
              <a:prstGeom prst="rect">
                <a:avLst/>
              </a:prstGeom>
              <a:blipFill>
                <a:blip r:embed="rId2"/>
                <a:stretch>
                  <a:fillRect l="-552" t="-1736" r="-552"/>
                </a:stretch>
              </a:blipFill>
            </p:spPr>
            <p:txBody>
              <a:bodyPr/>
              <a:lstStyle/>
              <a:p>
                <a:r>
                  <a:rPr lang="en-US">
                    <a:noFill/>
                  </a:rPr>
                  <a:t> </a:t>
                </a:r>
              </a:p>
            </p:txBody>
          </p:sp>
        </mc:Fallback>
      </mc:AlternateContent>
      <p:pic>
        <p:nvPicPr>
          <p:cNvPr id="5" name="Picture 4"/>
          <p:cNvPicPr>
            <a:picLocks noChangeAspect="1"/>
          </p:cNvPicPr>
          <p:nvPr/>
        </p:nvPicPr>
        <p:blipFill>
          <a:blip r:embed="rId3"/>
          <a:stretch>
            <a:fillRect/>
          </a:stretch>
        </p:blipFill>
        <p:spPr>
          <a:xfrm>
            <a:off x="2438400" y="1827153"/>
            <a:ext cx="4857750" cy="1666875"/>
          </a:xfrm>
          <a:prstGeom prst="rect">
            <a:avLst/>
          </a:prstGeom>
        </p:spPr>
      </p:pic>
      <p:sp>
        <p:nvSpPr>
          <p:cNvPr id="7" name="Rectangle 6"/>
          <p:cNvSpPr/>
          <p:nvPr/>
        </p:nvSpPr>
        <p:spPr>
          <a:xfrm>
            <a:off x="52552" y="4105870"/>
            <a:ext cx="8915400" cy="923330"/>
          </a:xfrm>
          <a:prstGeom prst="rect">
            <a:avLst/>
          </a:prstGeom>
        </p:spPr>
        <p:txBody>
          <a:bodyPr wrap="square">
            <a:spAutoFit/>
          </a:bodyPr>
          <a:lstStyle/>
          <a:p>
            <a:pPr algn="just"/>
            <a:r>
              <a:rPr lang="en-US" dirty="0">
                <a:solidFill>
                  <a:srgbClr val="000000"/>
                </a:solidFill>
                <a:latin typeface="Times New Roman" panose="02020603050405020304" pitchFamily="18" charset="0"/>
              </a:rPr>
              <a:t>The phase conductors of the line are 336,400 26/7 ACSR with a neutral conductor 4/0 ACSR. The configuration and computation of the phase impedance matrix are given in Example 4.1. From that example, the phase impedance matrix was computed to be</a:t>
            </a:r>
          </a:p>
        </p:txBody>
      </p:sp>
      <p:sp>
        <p:nvSpPr>
          <p:cNvPr id="10" name="TextBox 9"/>
          <p:cNvSpPr txBox="1"/>
          <p:nvPr/>
        </p:nvSpPr>
        <p:spPr>
          <a:xfrm>
            <a:off x="1981200" y="3512640"/>
            <a:ext cx="5881665" cy="369332"/>
          </a:xfrm>
          <a:prstGeom prst="rect">
            <a:avLst/>
          </a:prstGeom>
          <a:noFill/>
        </p:spPr>
        <p:txBody>
          <a:bodyPr wrap="square" rtlCol="0">
            <a:spAutoFit/>
          </a:bodyPr>
          <a:lstStyle/>
          <a:p>
            <a:pPr algn="ctr"/>
            <a:r>
              <a:rPr lang="en-US" dirty="0">
                <a:latin typeface="Times New Roman" panose="02020603050405020304" pitchFamily="18" charset="0"/>
              </a:rPr>
              <a:t>Fig.4 Example system</a:t>
            </a:r>
          </a:p>
        </p:txBody>
      </p:sp>
      <mc:AlternateContent xmlns:mc="http://schemas.openxmlformats.org/markup-compatibility/2006" xmlns:a14="http://schemas.microsoft.com/office/drawing/2010/main">
        <mc:Choice Requires="a14">
          <p:sp>
            <p:nvSpPr>
              <p:cNvPr id="11" name="TextBox 10"/>
              <p:cNvSpPr txBox="1"/>
              <p:nvPr/>
            </p:nvSpPr>
            <p:spPr>
              <a:xfrm>
                <a:off x="685800" y="5181600"/>
                <a:ext cx="8033353" cy="880369"/>
              </a:xfrm>
              <a:prstGeom prst="rect">
                <a:avLst/>
              </a:prstGeom>
              <a:noFill/>
            </p:spPr>
            <p:txBody>
              <a:bodyPr wrap="none" lIns="0" tIns="0" rIns="0" bIns="0" rtlCol="0">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𝑍𝑙𝑖𝑛𝑒</m:t>
                            </m:r>
                          </m:e>
                          <m:sub>
                            <m:r>
                              <a:rPr lang="en-US" b="0" i="1" smtClean="0">
                                <a:latin typeface="Cambria Math" panose="02040503050406030204" pitchFamily="18" charset="0"/>
                              </a:rPr>
                              <m:t>𝑎𝑏𝑐</m:t>
                            </m:r>
                          </m:sub>
                        </m:sSub>
                      </m:e>
                    </m:d>
                    <m:r>
                      <a:rPr lang="en-US" b="0" i="0" smtClean="0">
                        <a:latin typeface="Cambria Math" panose="02040503050406030204" pitchFamily="18" charset="0"/>
                      </a:rPr>
                      <m:t>=</m:t>
                    </m:r>
                    <m:d>
                      <m:dPr>
                        <m:begChr m:val="["/>
                        <m:endChr m:val="]"/>
                        <m:ctrlPr>
                          <a:rPr lang="en-US" i="1" smtClean="0">
                            <a:latin typeface="Cambria Math" panose="02040503050406030204" pitchFamily="18" charset="0"/>
                          </a:rPr>
                        </m:ctrlPr>
                      </m:dPr>
                      <m:e>
                        <m:m>
                          <m:mPr>
                            <m:plcHide m:val="on"/>
                            <m:mcs>
                              <m:mc>
                                <m:mcPr>
                                  <m:count m:val="3"/>
                                  <m:mcJc m:val="center"/>
                                </m:mcPr>
                              </m:mc>
                            </m:mcs>
                            <m:ctrlPr>
                              <a:rPr lang="en-US" i="1" smtClean="0">
                                <a:latin typeface="Cambria Math" panose="02040503050406030204" pitchFamily="18" charset="0"/>
                              </a:rPr>
                            </m:ctrlPr>
                          </m:mPr>
                          <m:mr>
                            <m:e>
                              <m:r>
                                <a:rPr lang="en-US" b="0" i="1" smtClean="0">
                                  <a:latin typeface="Cambria Math" panose="02040503050406030204" pitchFamily="18" charset="0"/>
                                </a:rPr>
                                <m:t>0.4576+</m:t>
                              </m:r>
                              <m:r>
                                <a:rPr lang="en-US" b="0" i="1" smtClean="0">
                                  <a:latin typeface="Cambria Math" panose="02040503050406030204" pitchFamily="18" charset="0"/>
                                </a:rPr>
                                <m:t>𝑗</m:t>
                              </m:r>
                              <m:r>
                                <a:rPr lang="en-US" b="0" i="1" smtClean="0">
                                  <a:latin typeface="Cambria Math" panose="02040503050406030204" pitchFamily="18" charset="0"/>
                                </a:rPr>
                                <m:t>1.0780</m:t>
                              </m:r>
                            </m:e>
                            <m:e>
                              <m:r>
                                <a:rPr lang="en-US" i="1">
                                  <a:latin typeface="Cambria Math" panose="02040503050406030204" pitchFamily="18" charset="0"/>
                                </a:rPr>
                                <m:t>0.1560+</m:t>
                              </m:r>
                              <m:r>
                                <a:rPr lang="en-US" i="1">
                                  <a:latin typeface="Cambria Math" panose="02040503050406030204" pitchFamily="18" charset="0"/>
                                </a:rPr>
                                <m:t>𝑗</m:t>
                              </m:r>
                              <m:r>
                                <a:rPr lang="en-US" i="1">
                                  <a:latin typeface="Cambria Math" panose="02040503050406030204" pitchFamily="18" charset="0"/>
                                </a:rPr>
                                <m:t>0.5017</m:t>
                              </m:r>
                            </m:e>
                            <m:e>
                              <m:r>
                                <a:rPr lang="en-US" i="1">
                                  <a:latin typeface="Cambria Math" panose="02040503050406030204" pitchFamily="18" charset="0"/>
                                </a:rPr>
                                <m:t>0.</m:t>
                              </m:r>
                              <m:r>
                                <a:rPr lang="en-US" b="0" i="1" smtClean="0">
                                  <a:latin typeface="Cambria Math" panose="02040503050406030204" pitchFamily="18" charset="0"/>
                                </a:rPr>
                                <m:t>1535</m:t>
                              </m:r>
                              <m:r>
                                <a:rPr lang="en-US" i="1">
                                  <a:latin typeface="Cambria Math" panose="02040503050406030204" pitchFamily="18" charset="0"/>
                                </a:rPr>
                                <m:t>+</m:t>
                              </m:r>
                              <m:r>
                                <a:rPr lang="en-US" i="1">
                                  <a:latin typeface="Cambria Math" panose="02040503050406030204" pitchFamily="18" charset="0"/>
                                </a:rPr>
                                <m:t>𝑗</m:t>
                              </m:r>
                              <m:r>
                                <a:rPr lang="en-US" b="0" i="1" smtClean="0">
                                  <a:latin typeface="Cambria Math" panose="02040503050406030204" pitchFamily="18" charset="0"/>
                                </a:rPr>
                                <m:t>0</m:t>
                              </m:r>
                              <m:r>
                                <a:rPr lang="en-US" i="1">
                                  <a:latin typeface="Cambria Math" panose="02040503050406030204" pitchFamily="18" charset="0"/>
                                </a:rPr>
                                <m:t>.</m:t>
                              </m:r>
                              <m:r>
                                <a:rPr lang="en-US" b="0" i="1" smtClean="0">
                                  <a:latin typeface="Cambria Math" panose="02040503050406030204" pitchFamily="18" charset="0"/>
                                </a:rPr>
                                <m:t>3849</m:t>
                              </m:r>
                            </m:e>
                          </m:mr>
                          <m:mr>
                            <m:e>
                              <m:r>
                                <a:rPr lang="en-US" i="1">
                                  <a:latin typeface="Cambria Math" panose="02040503050406030204" pitchFamily="18" charset="0"/>
                                </a:rPr>
                                <m:t>0.</m:t>
                              </m:r>
                              <m:r>
                                <a:rPr lang="en-US" b="0" i="1" smtClean="0">
                                  <a:latin typeface="Cambria Math" panose="02040503050406030204" pitchFamily="18" charset="0"/>
                                </a:rPr>
                                <m:t>1560</m:t>
                              </m:r>
                              <m:r>
                                <a:rPr lang="en-US" i="1">
                                  <a:latin typeface="Cambria Math" panose="02040503050406030204" pitchFamily="18" charset="0"/>
                                </a:rPr>
                                <m:t>+</m:t>
                              </m:r>
                              <m:r>
                                <a:rPr lang="en-US" i="1">
                                  <a:latin typeface="Cambria Math" panose="02040503050406030204" pitchFamily="18" charset="0"/>
                                </a:rPr>
                                <m:t>𝑗</m:t>
                              </m:r>
                              <m:r>
                                <a:rPr lang="en-US" b="0" i="1" smtClean="0">
                                  <a:latin typeface="Cambria Math" panose="02040503050406030204" pitchFamily="18" charset="0"/>
                                </a:rPr>
                                <m:t>0</m:t>
                              </m:r>
                              <m:r>
                                <a:rPr lang="en-US" i="1">
                                  <a:latin typeface="Cambria Math" panose="02040503050406030204" pitchFamily="18" charset="0"/>
                                </a:rPr>
                                <m:t>.</m:t>
                              </m:r>
                              <m:r>
                                <a:rPr lang="en-US" b="0" i="1" smtClean="0">
                                  <a:latin typeface="Cambria Math" panose="02040503050406030204" pitchFamily="18" charset="0"/>
                                </a:rPr>
                                <m:t>5017</m:t>
                              </m:r>
                            </m:e>
                            <m:e>
                              <m:r>
                                <a:rPr lang="en-US" i="1">
                                  <a:latin typeface="Cambria Math" panose="02040503050406030204" pitchFamily="18" charset="0"/>
                                </a:rPr>
                                <m:t>0.4</m:t>
                              </m:r>
                              <m:r>
                                <a:rPr lang="en-US" b="0" i="1" smtClean="0">
                                  <a:latin typeface="Cambria Math" panose="02040503050406030204" pitchFamily="18" charset="0"/>
                                </a:rPr>
                                <m:t>666</m:t>
                              </m:r>
                              <m:r>
                                <a:rPr lang="en-US" i="1">
                                  <a:latin typeface="Cambria Math" panose="02040503050406030204" pitchFamily="18" charset="0"/>
                                </a:rPr>
                                <m:t>+</m:t>
                              </m:r>
                              <m:r>
                                <a:rPr lang="en-US" i="1">
                                  <a:latin typeface="Cambria Math" panose="02040503050406030204" pitchFamily="18" charset="0"/>
                                </a:rPr>
                                <m:t>𝑗</m:t>
                              </m:r>
                              <m:r>
                                <a:rPr lang="en-US" b="0" i="1" smtClean="0">
                                  <a:latin typeface="Cambria Math" panose="02040503050406030204" pitchFamily="18" charset="0"/>
                                </a:rPr>
                                <m:t>1</m:t>
                              </m:r>
                              <m:r>
                                <a:rPr lang="en-US" i="1">
                                  <a:latin typeface="Cambria Math" panose="02040503050406030204" pitchFamily="18" charset="0"/>
                                </a:rPr>
                                <m:t>.</m:t>
                              </m:r>
                              <m:r>
                                <a:rPr lang="en-US" b="0" i="1" smtClean="0">
                                  <a:latin typeface="Cambria Math" panose="02040503050406030204" pitchFamily="18" charset="0"/>
                                </a:rPr>
                                <m:t>0482</m:t>
                              </m:r>
                            </m:e>
                            <m:e>
                              <m:r>
                                <a:rPr lang="en-US" i="1">
                                  <a:latin typeface="Cambria Math" panose="02040503050406030204" pitchFamily="18" charset="0"/>
                                </a:rPr>
                                <m:t>0.</m:t>
                              </m:r>
                              <m:r>
                                <a:rPr lang="en-US" b="0" i="1" smtClean="0">
                                  <a:latin typeface="Cambria Math" panose="02040503050406030204" pitchFamily="18" charset="0"/>
                                </a:rPr>
                                <m:t>1</m:t>
                              </m:r>
                              <m:r>
                                <a:rPr lang="en-US" i="1">
                                  <a:latin typeface="Cambria Math" panose="02040503050406030204" pitchFamily="18" charset="0"/>
                                </a:rPr>
                                <m:t>5</m:t>
                              </m:r>
                              <m:r>
                                <a:rPr lang="en-US" b="0" i="1" smtClean="0">
                                  <a:latin typeface="Cambria Math" panose="02040503050406030204" pitchFamily="18" charset="0"/>
                                </a:rPr>
                                <m:t>80</m:t>
                              </m:r>
                              <m:r>
                                <a:rPr lang="en-US" i="1">
                                  <a:latin typeface="Cambria Math" panose="02040503050406030204" pitchFamily="18" charset="0"/>
                                </a:rPr>
                                <m:t>+</m:t>
                              </m:r>
                              <m:r>
                                <a:rPr lang="en-US" i="1">
                                  <a:latin typeface="Cambria Math" panose="02040503050406030204" pitchFamily="18" charset="0"/>
                                </a:rPr>
                                <m:t>𝑗</m:t>
                              </m:r>
                              <m:r>
                                <a:rPr lang="en-US" b="0" i="1" smtClean="0">
                                  <a:latin typeface="Cambria Math" panose="02040503050406030204" pitchFamily="18" charset="0"/>
                                </a:rPr>
                                <m:t>0</m:t>
                              </m:r>
                              <m:r>
                                <a:rPr lang="en-US" i="1">
                                  <a:latin typeface="Cambria Math" panose="02040503050406030204" pitchFamily="18" charset="0"/>
                                </a:rPr>
                                <m:t>.</m:t>
                              </m:r>
                              <m:r>
                                <a:rPr lang="en-US" b="0" i="1" smtClean="0">
                                  <a:latin typeface="Cambria Math" panose="02040503050406030204" pitchFamily="18" charset="0"/>
                                </a:rPr>
                                <m:t>4236</m:t>
                              </m:r>
                            </m:e>
                          </m:mr>
                          <m:mr>
                            <m:e>
                              <m:r>
                                <a:rPr lang="en-US" i="1">
                                  <a:latin typeface="Cambria Math" panose="02040503050406030204" pitchFamily="18" charset="0"/>
                                </a:rPr>
                                <m:t>0.</m:t>
                              </m:r>
                              <m:r>
                                <a:rPr lang="en-US" b="0" i="1" smtClean="0">
                                  <a:latin typeface="Cambria Math" panose="02040503050406030204" pitchFamily="18" charset="0"/>
                                </a:rPr>
                                <m:t>1535</m:t>
                              </m:r>
                              <m:r>
                                <a:rPr lang="en-US" i="1">
                                  <a:latin typeface="Cambria Math" panose="02040503050406030204" pitchFamily="18" charset="0"/>
                                </a:rPr>
                                <m:t>+</m:t>
                              </m:r>
                              <m:r>
                                <a:rPr lang="en-US" i="1">
                                  <a:latin typeface="Cambria Math" panose="02040503050406030204" pitchFamily="18" charset="0"/>
                                </a:rPr>
                                <m:t>𝑗</m:t>
                              </m:r>
                              <m:r>
                                <a:rPr lang="en-US" b="0" i="1" smtClean="0">
                                  <a:latin typeface="Cambria Math" panose="02040503050406030204" pitchFamily="18" charset="0"/>
                                </a:rPr>
                                <m:t>0.3849</m:t>
                              </m:r>
                            </m:e>
                            <m:e>
                              <m:r>
                                <a:rPr lang="en-US" i="1">
                                  <a:latin typeface="Cambria Math" panose="02040503050406030204" pitchFamily="18" charset="0"/>
                                </a:rPr>
                                <m:t>0.</m:t>
                              </m:r>
                              <m:r>
                                <a:rPr lang="en-US" b="0" i="1" smtClean="0">
                                  <a:latin typeface="Cambria Math" panose="02040503050406030204" pitchFamily="18" charset="0"/>
                                </a:rPr>
                                <m:t>1580</m:t>
                              </m:r>
                              <m:r>
                                <a:rPr lang="en-US" i="1">
                                  <a:latin typeface="Cambria Math" panose="02040503050406030204" pitchFamily="18" charset="0"/>
                                </a:rPr>
                                <m:t>+</m:t>
                              </m:r>
                              <m:r>
                                <a:rPr lang="en-US" i="1">
                                  <a:latin typeface="Cambria Math" panose="02040503050406030204" pitchFamily="18" charset="0"/>
                                </a:rPr>
                                <m:t>𝑗</m:t>
                              </m:r>
                              <m:r>
                                <a:rPr lang="en-US" b="0" i="1" smtClean="0">
                                  <a:latin typeface="Cambria Math" panose="02040503050406030204" pitchFamily="18" charset="0"/>
                                </a:rPr>
                                <m:t>0</m:t>
                              </m:r>
                              <m:r>
                                <a:rPr lang="en-US" i="1">
                                  <a:latin typeface="Cambria Math" panose="02040503050406030204" pitchFamily="18" charset="0"/>
                                </a:rPr>
                                <m:t>.</m:t>
                              </m:r>
                              <m:r>
                                <a:rPr lang="en-US" b="0" i="1" smtClean="0">
                                  <a:latin typeface="Cambria Math" panose="02040503050406030204" pitchFamily="18" charset="0"/>
                                </a:rPr>
                                <m:t>4236</m:t>
                              </m:r>
                            </m:e>
                            <m:e>
                              <m:r>
                                <a:rPr lang="en-US" i="1">
                                  <a:latin typeface="Cambria Math" panose="02040503050406030204" pitchFamily="18" charset="0"/>
                                </a:rPr>
                                <m:t>0.4</m:t>
                              </m:r>
                              <m:r>
                                <a:rPr lang="en-US" b="0" i="1" smtClean="0">
                                  <a:latin typeface="Cambria Math" panose="02040503050406030204" pitchFamily="18" charset="0"/>
                                </a:rPr>
                                <m:t>615</m:t>
                              </m:r>
                              <m:r>
                                <a:rPr lang="en-US" i="1">
                                  <a:latin typeface="Cambria Math" panose="02040503050406030204" pitchFamily="18" charset="0"/>
                                </a:rPr>
                                <m:t>+</m:t>
                              </m:r>
                              <m:r>
                                <a:rPr lang="en-US" i="1">
                                  <a:latin typeface="Cambria Math" panose="02040503050406030204" pitchFamily="18" charset="0"/>
                                </a:rPr>
                                <m:t>𝑗</m:t>
                              </m:r>
                              <m:r>
                                <a:rPr lang="en-US" b="0" i="1" smtClean="0">
                                  <a:latin typeface="Cambria Math" panose="02040503050406030204" pitchFamily="18" charset="0"/>
                                </a:rPr>
                                <m:t>1</m:t>
                              </m:r>
                              <m:r>
                                <a:rPr lang="en-US" i="1">
                                  <a:latin typeface="Cambria Math" panose="02040503050406030204" pitchFamily="18" charset="0"/>
                                </a:rPr>
                                <m:t>.</m:t>
                              </m:r>
                              <m:r>
                                <a:rPr lang="en-US" b="0" i="1" smtClean="0">
                                  <a:latin typeface="Cambria Math" panose="02040503050406030204" pitchFamily="18" charset="0"/>
                                </a:rPr>
                                <m:t>0651</m:t>
                              </m:r>
                            </m:e>
                          </m:mr>
                        </m:m>
                      </m:e>
                    </m:d>
                  </m:oMath>
                </a14:m>
                <a:r>
                  <a:rPr lang="en-US" dirty="0">
                    <a:latin typeface="Times New Roman" panose="02020603050405020304" pitchFamily="18" charset="0"/>
                  </a:rPr>
                  <a:t> </a:t>
                </a:r>
                <a14:m>
                  <m:oMath xmlns:m="http://schemas.openxmlformats.org/officeDocument/2006/math">
                    <m:r>
                      <m:rPr>
                        <m:sty m:val="p"/>
                      </m:rPr>
                      <a:rPr lang="el-GR" b="0" i="1" dirty="0" smtClean="0">
                        <a:latin typeface="Cambria Math" panose="02040503050406030204" pitchFamily="18" charset="0"/>
                        <a:ea typeface="Cambria Math" panose="02040503050406030204" pitchFamily="18" charset="0"/>
                      </a:rPr>
                      <m:t>Ω</m:t>
                    </m:r>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𝑚𝑖𝑙𝑒</m:t>
                    </m:r>
                  </m:oMath>
                </a14:m>
                <a:endParaRPr lang="en-US" dirty="0">
                  <a:latin typeface="Times New Roman" panose="020206030504050203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685800" y="5181600"/>
                <a:ext cx="8033353" cy="880369"/>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556056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897251" cy="584775"/>
          </a:xfrm>
          <a:prstGeom prst="rect">
            <a:avLst/>
          </a:prstGeom>
        </p:spPr>
        <p:txBody>
          <a:bodyPr wrap="none">
            <a:spAutoFit/>
          </a:bodyPr>
          <a:lstStyle/>
          <a:p>
            <a:r>
              <a:rPr lang="en-US" sz="3200" dirty="0">
                <a:solidFill>
                  <a:srgbClr val="C8102E"/>
                </a:solidFill>
                <a:latin typeface="+mj-lt"/>
                <a:ea typeface="+mj-ea"/>
                <a:cs typeface="+mj-cs"/>
              </a:rPr>
              <a:t>Example 1</a:t>
            </a:r>
          </a:p>
        </p:txBody>
      </p:sp>
      <mc:AlternateContent xmlns:mc="http://schemas.openxmlformats.org/markup-compatibility/2006" xmlns:a14="http://schemas.microsoft.com/office/drawing/2010/main">
        <mc:Choice Requires="a14">
          <p:sp>
            <p:nvSpPr>
              <p:cNvPr id="9" name="Rectangle 8"/>
              <p:cNvSpPr/>
              <p:nvPr/>
            </p:nvSpPr>
            <p:spPr>
              <a:xfrm>
                <a:off x="1524000" y="1219200"/>
                <a:ext cx="2263440"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𝑙𝑖𝑛𝑒</m:t>
                              </m:r>
                            </m:sub>
                          </m:sSub>
                        </m:e>
                      </m:d>
                      <m:r>
                        <m:rPr>
                          <m:nor/>
                        </m:rPr>
                        <a:rPr lang="en-US" dirty="0">
                          <a:latin typeface="Times New Roman" panose="02020603050405020304" pitchFamily="18" charset="0"/>
                        </a:rPr>
                        <m:t> </m:t>
                      </m:r>
                      <m:r>
                        <a:rPr lang="en-US" i="1">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smtClean="0">
                                  <a:latin typeface="Cambria Math" panose="02040503050406030204" pitchFamily="18" charset="0"/>
                                </a:rPr>
                              </m:ctrlPr>
                            </m:mP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i="1">
                                    <a:latin typeface="Cambria Math" panose="02040503050406030204" pitchFamily="18" charset="0"/>
                                  </a:rPr>
                                  <m:t>0</m:t>
                                </m:r>
                              </m:e>
                              <m:e>
                                <m:r>
                                  <a:rPr lang="en-US" b="0" i="1" smtClean="0">
                                    <a:latin typeface="Cambria Math" panose="02040503050406030204" pitchFamily="18" charset="0"/>
                                  </a:rPr>
                                  <m:t>1</m:t>
                                </m:r>
                              </m:e>
                            </m:mr>
                          </m:m>
                        </m:e>
                      </m:d>
                    </m:oMath>
                  </m:oMathPara>
                </a14:m>
                <a:endParaRPr lang="en-US" dirty="0">
                  <a:latin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524000" y="1219200"/>
                <a:ext cx="2263440" cy="824906"/>
              </a:xfrm>
              <a:prstGeom prst="rect">
                <a:avLst/>
              </a:prstGeom>
              <a:blipFill>
                <a:blip r:embed="rId3"/>
                <a:stretch>
                  <a:fillRect/>
                </a:stretch>
              </a:blipFill>
            </p:spPr>
            <p:txBody>
              <a:bodyPr/>
              <a:lstStyle/>
              <a:p>
                <a:r>
                  <a:rPr lang="en-US">
                    <a:noFill/>
                  </a:rPr>
                  <a:t> </a:t>
                </a:r>
              </a:p>
            </p:txBody>
          </p:sp>
        </mc:Fallback>
      </mc:AlternateContent>
      <p:sp>
        <p:nvSpPr>
          <p:cNvPr id="6" name="Rectangle 5"/>
          <p:cNvSpPr/>
          <p:nvPr/>
        </p:nvSpPr>
        <p:spPr>
          <a:xfrm>
            <a:off x="128752" y="647700"/>
            <a:ext cx="8760372" cy="400110"/>
          </a:xfrm>
          <a:prstGeom prst="rect">
            <a:avLst/>
          </a:prstGeom>
        </p:spPr>
        <p:txBody>
          <a:bodyPr wrap="square">
            <a:spAutoFit/>
          </a:bodyPr>
          <a:lstStyle/>
          <a:p>
            <a:r>
              <a:rPr lang="en-US" sz="2000" dirty="0">
                <a:solidFill>
                  <a:srgbClr val="000000"/>
                </a:solidFill>
                <a:latin typeface="Times New Roman" panose="02020603050405020304" pitchFamily="18" charset="0"/>
              </a:rPr>
              <a:t>The general matrices for the line are</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4038600" y="1446987"/>
                <a:ext cx="221964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𝐵</m:t>
                              </m:r>
                            </m:e>
                            <m:sub>
                              <m:r>
                                <a:rPr lang="en-US" i="1">
                                  <a:latin typeface="Cambria Math" panose="02040503050406030204" pitchFamily="18" charset="0"/>
                                </a:rPr>
                                <m:t>𝑙𝑖𝑛𝑒</m:t>
                              </m:r>
                            </m:sub>
                          </m:sSub>
                        </m:e>
                      </m:d>
                      <m:r>
                        <m:rPr>
                          <m:nor/>
                        </m:rPr>
                        <a:rPr lang="en-US" dirty="0">
                          <a:latin typeface="Times New Roman" panose="02020603050405020304" pitchFamily="18" charset="0"/>
                        </a:rPr>
                        <m:t> </m:t>
                      </m:r>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𝑍𝑙𝑖𝑛𝑒</m:t>
                              </m:r>
                            </m:e>
                            <m:sub>
                              <m:r>
                                <a:rPr lang="en-US" b="0" i="1" smtClean="0">
                                  <a:latin typeface="Cambria Math" panose="02040503050406030204" pitchFamily="18" charset="0"/>
                                </a:rPr>
                                <m:t>𝑎𝑏𝑐</m:t>
                              </m:r>
                            </m:sub>
                          </m:sSub>
                        </m:e>
                      </m:d>
                    </m:oMath>
                  </m:oMathPara>
                </a14:m>
                <a:endParaRPr lang="en-US" dirty="0">
                  <a:latin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4038600" y="1446987"/>
                <a:ext cx="2219647" cy="369332"/>
              </a:xfrm>
              <a:prstGeom prst="rect">
                <a:avLst/>
              </a:prstGeom>
              <a:blipFill>
                <a:blip r:embed="rId4"/>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6423360" y="1219200"/>
                <a:ext cx="1924309"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i="1" smtClean="0">
                              <a:latin typeface="Cambria Math" panose="02040503050406030204" pitchFamily="18" charset="0"/>
                            </a:rPr>
                            <m:t>𝑑</m:t>
                          </m:r>
                        </m:e>
                      </m:d>
                      <m:r>
                        <m:rPr>
                          <m:nor/>
                        </m:rPr>
                        <a:rPr lang="en-US" dirty="0">
                          <a:latin typeface="Times New Roman" panose="02020603050405020304" pitchFamily="18" charset="0"/>
                        </a:rPr>
                        <m:t> </m:t>
                      </m:r>
                      <m:r>
                        <a:rPr lang="en-US" i="1">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smtClean="0">
                                  <a:latin typeface="Cambria Math" panose="02040503050406030204" pitchFamily="18" charset="0"/>
                                </a:rPr>
                              </m:ctrlPr>
                            </m:mP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i="1">
                                    <a:latin typeface="Cambria Math" panose="02040503050406030204" pitchFamily="18" charset="0"/>
                                  </a:rPr>
                                  <m:t>0</m:t>
                                </m:r>
                              </m:e>
                              <m:e>
                                <m:r>
                                  <a:rPr lang="en-US" b="0" i="1" smtClean="0">
                                    <a:latin typeface="Cambria Math" panose="02040503050406030204" pitchFamily="18" charset="0"/>
                                  </a:rPr>
                                  <m:t>1</m:t>
                                </m:r>
                              </m:e>
                            </m:mr>
                          </m:m>
                        </m:e>
                      </m:d>
                    </m:oMath>
                  </m:oMathPara>
                </a14:m>
                <a:endParaRPr lang="en-US" dirty="0">
                  <a:latin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6423360" y="1219200"/>
                <a:ext cx="1924309" cy="824906"/>
              </a:xfrm>
              <a:prstGeom prst="rect">
                <a:avLst/>
              </a:prstGeom>
              <a:blipFill>
                <a:blip r:embed="rId5"/>
                <a:stretch>
                  <a:fillRect/>
                </a:stretch>
              </a:blipFill>
            </p:spPr>
            <p:txBody>
              <a:bodyPr/>
              <a:lstStyle/>
              <a:p>
                <a:r>
                  <a:rPr lang="en-US">
                    <a:noFill/>
                  </a:rPr>
                  <a:t> </a:t>
                </a:r>
              </a:p>
            </p:txBody>
          </p:sp>
        </mc:Fallback>
      </mc:AlternateContent>
      <p:sp>
        <p:nvSpPr>
          <p:cNvPr id="13" name="Rectangle 12"/>
          <p:cNvSpPr/>
          <p:nvPr/>
        </p:nvSpPr>
        <p:spPr>
          <a:xfrm>
            <a:off x="152400" y="2133600"/>
            <a:ext cx="8915400" cy="707886"/>
          </a:xfrm>
          <a:prstGeom prst="rect">
            <a:avLst/>
          </a:prstGeom>
        </p:spPr>
        <p:txBody>
          <a:bodyPr wrap="square">
            <a:spAutoFit/>
          </a:bodyPr>
          <a:lstStyle/>
          <a:p>
            <a:r>
              <a:rPr lang="en-US" sz="2000" dirty="0">
                <a:solidFill>
                  <a:srgbClr val="000000"/>
                </a:solidFill>
                <a:latin typeface="Times New Roman" panose="02020603050405020304" pitchFamily="18" charset="0"/>
              </a:rPr>
              <a:t>The transformer impedance needs to be converted to per unit referenced to the low-voltage side of the transformer. The base impedance is</a:t>
            </a:r>
            <a:endParaRPr lang="en-US" sz="2000" dirty="0">
              <a:solidFill>
                <a:srgbClr val="000000"/>
              </a:solidFill>
              <a:effectLst/>
              <a:latin typeface="Times New Roman" panose="02020603050405020304" pitchFamily="18" charset="0"/>
            </a:endParaRPr>
          </a:p>
        </p:txBody>
      </p:sp>
      <mc:AlternateContent xmlns:mc="http://schemas.openxmlformats.org/markup-compatibility/2006">
        <mc:Choice xmlns:a14="http://schemas.microsoft.com/office/drawing/2010/main" Requires="a14">
          <p:sp>
            <p:nvSpPr>
              <p:cNvPr id="14" name="TextBox 13"/>
              <p:cNvSpPr txBox="1"/>
              <p:nvPr/>
            </p:nvSpPr>
            <p:spPr>
              <a:xfrm>
                <a:off x="3296089" y="2902109"/>
                <a:ext cx="3124060" cy="5558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𝑏𝑎𝑠𝑒</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12.47</m:t>
                              </m:r>
                            </m:e>
                            <m:sup>
                              <m:r>
                                <a:rPr lang="en-US" b="0" i="1" smtClean="0">
                                  <a:latin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∙1000</m:t>
                          </m:r>
                        </m:num>
                        <m:den>
                          <m:r>
                            <a:rPr lang="en-US" b="0" i="1" smtClean="0">
                              <a:latin typeface="Cambria Math" panose="02040503050406030204" pitchFamily="18" charset="0"/>
                            </a:rPr>
                            <m:t>5000</m:t>
                          </m:r>
                        </m:den>
                      </m:f>
                      <m:r>
                        <a:rPr lang="en-US" b="0" i="1" smtClean="0">
                          <a:latin typeface="Cambria Math" panose="02040503050406030204" pitchFamily="18" charset="0"/>
                        </a:rPr>
                        <m:t>=31.1</m:t>
                      </m:r>
                      <m:r>
                        <m:rPr>
                          <m:sty m:val="p"/>
                        </m:rPr>
                        <a:rPr lang="el-GR" i="1" dirty="0">
                          <a:latin typeface="Cambria Math" panose="02040503050406030204" pitchFamily="18" charset="0"/>
                          <a:ea typeface="Cambria Math" panose="02040503050406030204" pitchFamily="18" charset="0"/>
                        </a:rPr>
                        <m:t>Ω</m:t>
                      </m:r>
                    </m:oMath>
                  </m:oMathPara>
                </a14:m>
                <a:endParaRPr lang="en-US" dirty="0">
                  <a:latin typeface="Times New Roman" panose="02020603050405020304" pitchFamily="18" charset="0"/>
                </a:endParaRPr>
              </a:p>
            </p:txBody>
          </p:sp>
        </mc:Choice>
        <mc:Fallback>
          <p:sp>
            <p:nvSpPr>
              <p:cNvPr id="14" name="TextBox 13"/>
              <p:cNvSpPr txBox="1">
                <a:spLocks noRot="1" noChangeAspect="1" noMove="1" noResize="1" noEditPoints="1" noAdjustHandles="1" noChangeArrowheads="1" noChangeShapeType="1" noTextEdit="1"/>
              </p:cNvSpPr>
              <p:nvPr/>
            </p:nvSpPr>
            <p:spPr>
              <a:xfrm>
                <a:off x="3296089" y="2902109"/>
                <a:ext cx="3124060" cy="555858"/>
              </a:xfrm>
              <a:prstGeom prst="rect">
                <a:avLst/>
              </a:prstGeom>
              <a:blipFill>
                <a:blip r:embed="rId6"/>
                <a:stretch>
                  <a:fillRect l="-1215" r="-810" b="-13636"/>
                </a:stretch>
              </a:blipFill>
            </p:spPr>
            <p:txBody>
              <a:bodyPr/>
              <a:lstStyle/>
              <a:p>
                <a:r>
                  <a:rPr lang="en-US">
                    <a:noFill/>
                  </a:rPr>
                  <a:t> </a:t>
                </a:r>
              </a:p>
            </p:txBody>
          </p:sp>
        </mc:Fallback>
      </mc:AlternateContent>
      <p:sp>
        <p:nvSpPr>
          <p:cNvPr id="15" name="Rectangle 14"/>
          <p:cNvSpPr/>
          <p:nvPr/>
        </p:nvSpPr>
        <p:spPr>
          <a:xfrm>
            <a:off x="128752" y="3444756"/>
            <a:ext cx="8939048" cy="400110"/>
          </a:xfrm>
          <a:prstGeom prst="rect">
            <a:avLst/>
          </a:prstGeom>
        </p:spPr>
        <p:txBody>
          <a:bodyPr wrap="square">
            <a:spAutoFit/>
          </a:bodyPr>
          <a:lstStyle/>
          <a:p>
            <a:r>
              <a:rPr lang="en-US" sz="2000" dirty="0">
                <a:solidFill>
                  <a:srgbClr val="000000"/>
                </a:solidFill>
                <a:latin typeface="Times New Roman" panose="02020603050405020304" pitchFamily="18" charset="0"/>
              </a:rPr>
              <a:t>The transformer impedance referenced to the low-voltage side is</a:t>
            </a:r>
            <a:endParaRPr lang="en-US" sz="2000" dirty="0">
              <a:solidFill>
                <a:srgbClr val="000000"/>
              </a:solidFill>
              <a:effectLst/>
              <a:latin typeface="Times New Roman" panose="02020603050405020304" pitchFamily="18" charset="0"/>
            </a:endParaRPr>
          </a:p>
        </p:txBody>
      </p:sp>
      <mc:AlternateContent xmlns:mc="http://schemas.openxmlformats.org/markup-compatibility/2006">
        <mc:Choice xmlns:a14="http://schemas.microsoft.com/office/drawing/2010/main" Requires="a14">
          <p:sp>
            <p:nvSpPr>
              <p:cNvPr id="16" name="Rectangle 15"/>
              <p:cNvSpPr/>
              <p:nvPr/>
            </p:nvSpPr>
            <p:spPr>
              <a:xfrm>
                <a:off x="2743200" y="3927276"/>
                <a:ext cx="4283673" cy="369332"/>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𝑍</m:t>
                        </m:r>
                      </m:e>
                      <m:sub>
                        <m:r>
                          <a:rPr lang="en-US" b="0" i="1" smtClean="0">
                            <a:latin typeface="Cambria Math" panose="02040503050406030204" pitchFamily="18" charset="0"/>
                          </a:rPr>
                          <m:t>𝑡</m:t>
                        </m:r>
                      </m:sub>
                    </m:sSub>
                    <m:r>
                      <a:rPr lang="en-US" i="1">
                        <a:latin typeface="Cambria Math" panose="02040503050406030204" pitchFamily="18" charset="0"/>
                      </a:rPr>
                      <m:t>=</m:t>
                    </m:r>
                    <m:d>
                      <m:dPr>
                        <m:ctrlPr>
                          <a:rPr lang="en-US" i="1" smtClean="0">
                            <a:latin typeface="Cambria Math" panose="02040503050406030204" pitchFamily="18" charset="0"/>
                          </a:rPr>
                        </m:ctrlPr>
                      </m:dPr>
                      <m:e>
                        <m:r>
                          <a:rPr lang="en-US" b="0" i="1" smtClean="0">
                            <a:latin typeface="Cambria Math" panose="02040503050406030204" pitchFamily="18" charset="0"/>
                          </a:rPr>
                          <m:t>0.085</m:t>
                        </m:r>
                        <m:r>
                          <a:rPr lang="en-US" b="0" i="1" smtClean="0">
                            <a:latin typeface="Cambria Math" panose="02040503050406030204" pitchFamily="18" charset="0"/>
                            <a:ea typeface="Cambria Math" panose="02040503050406030204" pitchFamily="18" charset="0"/>
                          </a:rPr>
                          <m:t>∠85</m:t>
                        </m:r>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latin typeface="Times New Roman" panose="02020603050405020304" pitchFamily="18" charset="0"/>
                  </a:rPr>
                  <a:t>31.1 </a:t>
                </a:r>
                <a14:m>
                  <m:oMath xmlns:m="http://schemas.openxmlformats.org/officeDocument/2006/math">
                    <m:r>
                      <a:rPr lang="en-US" i="1">
                        <a:latin typeface="Cambria Math" panose="02040503050406030204" pitchFamily="18" charset="0"/>
                      </a:rPr>
                      <m:t>=</m:t>
                    </m:r>
                  </m:oMath>
                </a14:m>
                <a:r>
                  <a:rPr lang="en-US" dirty="0">
                    <a:latin typeface="Times New Roman" panose="02020603050405020304" pitchFamily="18" charset="0"/>
                  </a:rPr>
                  <a:t>0.2304+j2.6335 </a:t>
                </a:r>
                <a14:m>
                  <m:oMath xmlns:m="http://schemas.openxmlformats.org/officeDocument/2006/math">
                    <m:r>
                      <m:rPr>
                        <m:sty m:val="p"/>
                      </m:rPr>
                      <a:rPr lang="el-GR" i="1" dirty="0">
                        <a:latin typeface="Cambria Math" panose="02040503050406030204" pitchFamily="18" charset="0"/>
                        <a:ea typeface="Cambria Math" panose="02040503050406030204" pitchFamily="18" charset="0"/>
                      </a:rPr>
                      <m:t>Ω</m:t>
                    </m:r>
                  </m:oMath>
                </a14:m>
                <a:endParaRPr lang="en-US" dirty="0">
                  <a:latin typeface="Times New Roman" panose="02020603050405020304" pitchFamily="18" charset="0"/>
                </a:endParaRPr>
              </a:p>
            </p:txBody>
          </p:sp>
        </mc:Choice>
        <mc:Fallback>
          <p:sp>
            <p:nvSpPr>
              <p:cNvPr id="16" name="Rectangle 15"/>
              <p:cNvSpPr>
                <a:spLocks noRot="1" noChangeAspect="1" noMove="1" noResize="1" noEditPoints="1" noAdjustHandles="1" noChangeArrowheads="1" noChangeShapeType="1" noTextEdit="1"/>
              </p:cNvSpPr>
              <p:nvPr/>
            </p:nvSpPr>
            <p:spPr>
              <a:xfrm>
                <a:off x="2743200" y="3927276"/>
                <a:ext cx="4283673" cy="369332"/>
              </a:xfrm>
              <a:prstGeom prst="rect">
                <a:avLst/>
              </a:prstGeom>
              <a:blipFill>
                <a:blip r:embed="rId7"/>
                <a:stretch>
                  <a:fillRect t="-3333" b="-23333"/>
                </a:stretch>
              </a:blipFill>
            </p:spPr>
            <p:txBody>
              <a:bodyPr/>
              <a:lstStyle/>
              <a:p>
                <a:r>
                  <a:rPr lang="en-US">
                    <a:noFill/>
                  </a:rPr>
                  <a:t> </a:t>
                </a:r>
              </a:p>
            </p:txBody>
          </p:sp>
        </mc:Fallback>
      </mc:AlternateContent>
      <p:sp>
        <p:nvSpPr>
          <p:cNvPr id="17" name="Rectangle 16"/>
          <p:cNvSpPr/>
          <p:nvPr/>
        </p:nvSpPr>
        <p:spPr>
          <a:xfrm>
            <a:off x="128752" y="4296608"/>
            <a:ext cx="8939048" cy="400110"/>
          </a:xfrm>
          <a:prstGeom prst="rect">
            <a:avLst/>
          </a:prstGeom>
        </p:spPr>
        <p:txBody>
          <a:bodyPr wrap="square">
            <a:spAutoFit/>
          </a:bodyPr>
          <a:lstStyle/>
          <a:p>
            <a:r>
              <a:rPr lang="en-US" sz="2000" dirty="0">
                <a:solidFill>
                  <a:srgbClr val="000000"/>
                </a:solidFill>
                <a:latin typeface="Times New Roman" panose="02020603050405020304" pitchFamily="18" charset="0"/>
              </a:rPr>
              <a:t>The transformer phase impedance matrix is</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TextBox 17"/>
              <p:cNvSpPr txBox="1"/>
              <p:nvPr/>
            </p:nvSpPr>
            <p:spPr>
              <a:xfrm>
                <a:off x="1283776" y="4876800"/>
                <a:ext cx="7066935" cy="880369"/>
              </a:xfrm>
              <a:prstGeom prst="rect">
                <a:avLst/>
              </a:prstGeom>
              <a:noFill/>
            </p:spPr>
            <p:txBody>
              <a:bodyPr wrap="none" lIns="0" tIns="0" rIns="0" bIns="0" rtlCol="0">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𝑍𝑡</m:t>
                            </m:r>
                          </m:e>
                          <m:sub>
                            <m:r>
                              <a:rPr lang="en-US" b="0" i="1" smtClean="0">
                                <a:latin typeface="Cambria Math" panose="02040503050406030204" pitchFamily="18" charset="0"/>
                              </a:rPr>
                              <m:t>𝑎𝑏𝑐</m:t>
                            </m:r>
                          </m:sub>
                        </m:sSub>
                      </m:e>
                    </m:d>
                    <m:r>
                      <a:rPr lang="en-US" b="0" i="0" smtClean="0">
                        <a:latin typeface="Cambria Math" panose="02040503050406030204" pitchFamily="18" charset="0"/>
                      </a:rPr>
                      <m:t>=</m:t>
                    </m:r>
                    <m:d>
                      <m:dPr>
                        <m:begChr m:val="["/>
                        <m:endChr m:val="]"/>
                        <m:ctrlPr>
                          <a:rPr lang="en-US" i="1" smtClean="0">
                            <a:latin typeface="Cambria Math" panose="02040503050406030204" pitchFamily="18" charset="0"/>
                          </a:rPr>
                        </m:ctrlPr>
                      </m:dPr>
                      <m:e>
                        <m:m>
                          <m:mPr>
                            <m:plcHide m:val="on"/>
                            <m:mcs>
                              <m:mc>
                                <m:mcPr>
                                  <m:count m:val="3"/>
                                  <m:mcJc m:val="center"/>
                                </m:mcPr>
                              </m:mc>
                            </m:mcs>
                            <m:ctrlPr>
                              <a:rPr lang="en-US" i="1" smtClean="0">
                                <a:latin typeface="Cambria Math" panose="02040503050406030204" pitchFamily="18" charset="0"/>
                              </a:rPr>
                            </m:ctrlPr>
                          </m:mPr>
                          <m:mr>
                            <m:e>
                              <m:r>
                                <a:rPr lang="en-US" b="0" i="1" smtClean="0">
                                  <a:latin typeface="Cambria Math" panose="02040503050406030204" pitchFamily="18" charset="0"/>
                                </a:rPr>
                                <m:t>0.2304+</m:t>
                              </m:r>
                              <m:r>
                                <a:rPr lang="en-US" b="0" i="1" smtClean="0">
                                  <a:latin typeface="Cambria Math" panose="02040503050406030204" pitchFamily="18" charset="0"/>
                                </a:rPr>
                                <m:t>𝑗</m:t>
                              </m:r>
                              <m:r>
                                <a:rPr lang="en-US" b="0" i="1" smtClean="0">
                                  <a:latin typeface="Cambria Math" panose="02040503050406030204" pitchFamily="18" charset="0"/>
                                </a:rPr>
                                <m:t>2.6335</m:t>
                              </m:r>
                            </m:e>
                            <m:e>
                              <m:r>
                                <a:rPr lang="en-US" b="0" i="1" smtClean="0">
                                  <a:latin typeface="Cambria Math" panose="02040503050406030204" pitchFamily="18" charset="0"/>
                                </a:rPr>
                                <m:t>0</m:t>
                              </m:r>
                            </m:e>
                            <m:e>
                              <m:r>
                                <a:rPr lang="en-US" i="1" smtClean="0">
                                  <a:latin typeface="Cambria Math" panose="02040503050406030204" pitchFamily="18" charset="0"/>
                                </a:rPr>
                                <m:t>0</m:t>
                              </m:r>
                            </m:e>
                          </m:mr>
                          <m:mr>
                            <m:e>
                              <m:r>
                                <a:rPr lang="en-US" i="1" smtClean="0">
                                  <a:latin typeface="Cambria Math" panose="02040503050406030204" pitchFamily="18" charset="0"/>
                                </a:rPr>
                                <m:t>0</m:t>
                              </m:r>
                            </m:e>
                            <m:e>
                              <m:r>
                                <a:rPr lang="en-US" i="1">
                                  <a:latin typeface="Cambria Math" panose="02040503050406030204" pitchFamily="18" charset="0"/>
                                </a:rPr>
                                <m:t>0.</m:t>
                              </m:r>
                              <m:r>
                                <a:rPr lang="en-US" i="1" smtClean="0">
                                  <a:latin typeface="Cambria Math" panose="02040503050406030204" pitchFamily="18" charset="0"/>
                                </a:rPr>
                                <m:t>2</m:t>
                              </m:r>
                              <m:r>
                                <a:rPr lang="en-US" b="0" i="1" smtClean="0">
                                  <a:latin typeface="Cambria Math" panose="02040503050406030204" pitchFamily="18" charset="0"/>
                                </a:rPr>
                                <m:t>304</m:t>
                              </m:r>
                              <m:r>
                                <a:rPr lang="en-US" i="1">
                                  <a:latin typeface="Cambria Math" panose="02040503050406030204" pitchFamily="18" charset="0"/>
                                </a:rPr>
                                <m:t>+</m:t>
                              </m:r>
                              <m:r>
                                <a:rPr lang="en-US" i="1">
                                  <a:latin typeface="Cambria Math" panose="02040503050406030204" pitchFamily="18" charset="0"/>
                                </a:rPr>
                                <m:t>𝑗</m:t>
                              </m:r>
                              <m:r>
                                <a:rPr lang="en-US" b="0" i="1" smtClean="0">
                                  <a:latin typeface="Cambria Math" panose="02040503050406030204" pitchFamily="18" charset="0"/>
                                </a:rPr>
                                <m:t>2.6335</m:t>
                              </m:r>
                            </m:e>
                            <m:e>
                              <m:r>
                                <a:rPr lang="en-US" i="1" smtClean="0">
                                  <a:latin typeface="Cambria Math" panose="02040503050406030204" pitchFamily="18" charset="0"/>
                                </a:rPr>
                                <m:t>0</m:t>
                              </m:r>
                            </m:e>
                          </m:mr>
                          <m:mr>
                            <m:e>
                              <m:r>
                                <a:rPr lang="en-US" i="1" smtClean="0">
                                  <a:latin typeface="Cambria Math" panose="02040503050406030204" pitchFamily="18" charset="0"/>
                                </a:rPr>
                                <m:t>0</m:t>
                              </m:r>
                            </m:e>
                            <m:e>
                              <m:r>
                                <a:rPr lang="en-US" i="1" smtClean="0">
                                  <a:latin typeface="Cambria Math" panose="02040503050406030204" pitchFamily="18" charset="0"/>
                                </a:rPr>
                                <m:t>0</m:t>
                              </m:r>
                            </m:e>
                            <m:e>
                              <m:r>
                                <a:rPr lang="en-US" i="1">
                                  <a:latin typeface="Cambria Math" panose="02040503050406030204" pitchFamily="18" charset="0"/>
                                </a:rPr>
                                <m:t>0.</m:t>
                              </m:r>
                              <m:r>
                                <a:rPr lang="en-US" i="1" smtClean="0">
                                  <a:latin typeface="Cambria Math" panose="02040503050406030204" pitchFamily="18" charset="0"/>
                                </a:rPr>
                                <m:t>2</m:t>
                              </m:r>
                              <m:r>
                                <a:rPr lang="en-US" b="0" i="1" smtClean="0">
                                  <a:latin typeface="Cambria Math" panose="02040503050406030204" pitchFamily="18" charset="0"/>
                                </a:rPr>
                                <m:t>304</m:t>
                              </m:r>
                              <m:r>
                                <a:rPr lang="en-US" i="1">
                                  <a:latin typeface="Cambria Math" panose="02040503050406030204" pitchFamily="18" charset="0"/>
                                </a:rPr>
                                <m:t>+</m:t>
                              </m:r>
                              <m:r>
                                <a:rPr lang="en-US" i="1">
                                  <a:latin typeface="Cambria Math" panose="02040503050406030204" pitchFamily="18" charset="0"/>
                                </a:rPr>
                                <m:t>𝑗</m:t>
                              </m:r>
                              <m:r>
                                <a:rPr lang="en-US" b="0" i="1" smtClean="0">
                                  <a:latin typeface="Cambria Math" panose="02040503050406030204" pitchFamily="18" charset="0"/>
                                </a:rPr>
                                <m:t>2.6335</m:t>
                              </m:r>
                            </m:e>
                          </m:mr>
                        </m:m>
                      </m:e>
                    </m:d>
                  </m:oMath>
                </a14:m>
                <a:r>
                  <a:rPr lang="en-US" dirty="0">
                    <a:latin typeface="Times New Roman" panose="02020603050405020304" pitchFamily="18" charset="0"/>
                  </a:rPr>
                  <a:t> </a:t>
                </a:r>
                <a14:m>
                  <m:oMath xmlns:m="http://schemas.openxmlformats.org/officeDocument/2006/math">
                    <m:r>
                      <m:rPr>
                        <m:sty m:val="p"/>
                      </m:rPr>
                      <a:rPr lang="el-GR" b="0" i="1" dirty="0" smtClean="0">
                        <a:latin typeface="Cambria Math" panose="02040503050406030204" pitchFamily="18" charset="0"/>
                        <a:ea typeface="Cambria Math" panose="02040503050406030204" pitchFamily="18" charset="0"/>
                      </a:rPr>
                      <m:t>Ω</m:t>
                    </m:r>
                  </m:oMath>
                </a14:m>
                <a:endParaRPr lang="en-US" dirty="0">
                  <a:latin typeface="Times New Roman" panose="02020603050405020304" pitchFamily="18"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283776" y="4876800"/>
                <a:ext cx="7066935" cy="880369"/>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74601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5717912" cy="584775"/>
          </a:xfrm>
          <a:prstGeom prst="rect">
            <a:avLst/>
          </a:prstGeom>
        </p:spPr>
        <p:txBody>
          <a:bodyPr wrap="none">
            <a:spAutoFit/>
          </a:bodyPr>
          <a:lstStyle/>
          <a:p>
            <a:r>
              <a:rPr lang="en-US" sz="3200" dirty="0">
                <a:solidFill>
                  <a:srgbClr val="C8102E"/>
                </a:solidFill>
                <a:latin typeface="+mj-lt"/>
                <a:ea typeface="+mj-ea"/>
                <a:cs typeface="+mj-cs"/>
              </a:rPr>
              <a:t>Three-Phase Transformer Models</a:t>
            </a:r>
          </a:p>
        </p:txBody>
      </p:sp>
      <p:sp>
        <p:nvSpPr>
          <p:cNvPr id="2" name="Rectangle 1"/>
          <p:cNvSpPr/>
          <p:nvPr/>
        </p:nvSpPr>
        <p:spPr>
          <a:xfrm>
            <a:off x="228600" y="1219200"/>
            <a:ext cx="8763000" cy="4401205"/>
          </a:xfrm>
          <a:prstGeom prst="rect">
            <a:avLst/>
          </a:prstGeom>
        </p:spPr>
        <p:txBody>
          <a:bodyPr wrap="square">
            <a:spAutoFit/>
          </a:bodyPr>
          <a:lstStyle/>
          <a:p>
            <a:pPr marL="342900" indent="-342900" algn="just">
              <a:buFont typeface="Arial" panose="020B0604020202020204" pitchFamily="34" charset="0"/>
              <a:buChar char="•"/>
            </a:pPr>
            <a:r>
              <a:rPr lang="en-US" sz="2000" dirty="0">
                <a:latin typeface="Times New Roman" panose="02020603050405020304" pitchFamily="18" charset="0"/>
              </a:rPr>
              <a:t>Three-phase transformer banks are found in the distribution substation where the voltage is transformed from the transmission or </a:t>
            </a:r>
            <a:r>
              <a:rPr lang="en-US" sz="2000" dirty="0" err="1">
                <a:latin typeface="Times New Roman" panose="02020603050405020304" pitchFamily="18" charset="0"/>
              </a:rPr>
              <a:t>subtransmission</a:t>
            </a:r>
            <a:r>
              <a:rPr lang="en-US" sz="2000" dirty="0">
                <a:latin typeface="Times New Roman" panose="02020603050405020304" pitchFamily="18" charset="0"/>
              </a:rPr>
              <a:t> level to the distribution feeder level. </a:t>
            </a:r>
          </a:p>
          <a:p>
            <a:pPr marL="342900" indent="-342900" algn="just">
              <a:buFont typeface="Arial" panose="020B0604020202020204" pitchFamily="34" charset="0"/>
              <a:buChar char="•"/>
            </a:pPr>
            <a:r>
              <a:rPr lang="en-US" sz="2000" dirty="0">
                <a:latin typeface="Times New Roman" panose="02020603050405020304" pitchFamily="18" charset="0"/>
              </a:rPr>
              <a:t>In most cases, the substation transformer will be a three-phase unit perhaps with high-voltage no-load taps and, perhaps, low-voltage load tap changing (LTC). </a:t>
            </a:r>
          </a:p>
          <a:p>
            <a:pPr marL="342900" indent="-342900" algn="just">
              <a:buFont typeface="Arial" panose="020B0604020202020204" pitchFamily="34" charset="0"/>
              <a:buChar char="•"/>
            </a:pPr>
            <a:r>
              <a:rPr lang="en-US" sz="2000" dirty="0">
                <a:latin typeface="Times New Roman" panose="02020603050405020304" pitchFamily="18" charset="0"/>
              </a:rPr>
              <a:t>For a four-wire wye feeder, the most common substation transformer connection is the delta–grounded wye. A three-wire delta feeder will typically have a delta–delta transformer connection in the substation. Three-phase transformer banks out on the feeder will provide the final voltage transformation to the customer's load. A variety of transformer connections can be applied. The load can be pure three-phase or a combination of single-phase lighting load and a three-phase load such as an induction motor. In the analysis of a distribution feeder, it is important that the various three-phase transformer connections be modeled correctly.</a:t>
            </a:r>
          </a:p>
        </p:txBody>
      </p:sp>
    </p:spTree>
    <p:extLst>
      <p:ext uri="{BB962C8B-B14F-4D97-AF65-F5344CB8AC3E}">
        <p14:creationId xmlns:p14="http://schemas.microsoft.com/office/powerpoint/2010/main" val="2297970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897251" cy="584775"/>
          </a:xfrm>
          <a:prstGeom prst="rect">
            <a:avLst/>
          </a:prstGeom>
        </p:spPr>
        <p:txBody>
          <a:bodyPr wrap="none">
            <a:spAutoFit/>
          </a:bodyPr>
          <a:lstStyle/>
          <a:p>
            <a:r>
              <a:rPr lang="en-US" sz="3200" dirty="0">
                <a:solidFill>
                  <a:srgbClr val="C8102E"/>
                </a:solidFill>
                <a:latin typeface="+mj-lt"/>
                <a:ea typeface="+mj-ea"/>
                <a:cs typeface="+mj-cs"/>
              </a:rPr>
              <a:t>Example 1</a:t>
            </a:r>
          </a:p>
        </p:txBody>
      </p:sp>
      <p:sp>
        <p:nvSpPr>
          <p:cNvPr id="17" name="Rectangle 16"/>
          <p:cNvSpPr/>
          <p:nvPr/>
        </p:nvSpPr>
        <p:spPr>
          <a:xfrm>
            <a:off x="152400" y="652955"/>
            <a:ext cx="8939048" cy="707886"/>
          </a:xfrm>
          <a:prstGeom prst="rect">
            <a:avLst/>
          </a:prstGeom>
        </p:spPr>
        <p:txBody>
          <a:bodyPr wrap="square">
            <a:spAutoFit/>
          </a:bodyPr>
          <a:lstStyle/>
          <a:p>
            <a:pPr algn="just"/>
            <a:r>
              <a:rPr lang="en-US" sz="2000" dirty="0">
                <a:latin typeface="Times New Roman" panose="02020603050405020304" pitchFamily="18" charset="0"/>
              </a:rPr>
              <a:t>The unbalanced constant impedance load is connected in grounded wye. The load impedance matrix is specified to be</a:t>
            </a:r>
          </a:p>
        </p:txBody>
      </p:sp>
      <mc:AlternateContent xmlns:mc="http://schemas.openxmlformats.org/markup-compatibility/2006" xmlns:a14="http://schemas.microsoft.com/office/drawing/2010/main">
        <mc:Choice Requires="a14">
          <p:sp>
            <p:nvSpPr>
              <p:cNvPr id="18" name="TextBox 17"/>
              <p:cNvSpPr txBox="1"/>
              <p:nvPr/>
            </p:nvSpPr>
            <p:spPr>
              <a:xfrm>
                <a:off x="2394807" y="1360841"/>
                <a:ext cx="4454233" cy="880369"/>
              </a:xfrm>
              <a:prstGeom prst="rect">
                <a:avLst/>
              </a:prstGeom>
              <a:noFill/>
            </p:spPr>
            <p:txBody>
              <a:bodyPr wrap="none" lIns="0" tIns="0" rIns="0" bIns="0" rtlCol="0">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𝑍𝑙𝑜𝑎𝑑</m:t>
                            </m:r>
                          </m:e>
                          <m:sub>
                            <m:r>
                              <a:rPr lang="en-US" b="0" i="1" smtClean="0">
                                <a:latin typeface="Cambria Math" panose="02040503050406030204" pitchFamily="18" charset="0"/>
                              </a:rPr>
                              <m:t>𝑎𝑏𝑐</m:t>
                            </m:r>
                          </m:sub>
                        </m:sSub>
                      </m:e>
                    </m:d>
                    <m:r>
                      <a:rPr lang="en-US" b="0" i="0" smtClean="0">
                        <a:latin typeface="Cambria Math" panose="02040503050406030204" pitchFamily="18" charset="0"/>
                      </a:rPr>
                      <m:t>=</m:t>
                    </m:r>
                    <m:d>
                      <m:dPr>
                        <m:begChr m:val="["/>
                        <m:endChr m:val="]"/>
                        <m:ctrlPr>
                          <a:rPr lang="en-US" i="1" smtClean="0">
                            <a:latin typeface="Cambria Math" panose="02040503050406030204" pitchFamily="18" charset="0"/>
                          </a:rPr>
                        </m:ctrlPr>
                      </m:dPr>
                      <m:e>
                        <m:m>
                          <m:mPr>
                            <m:plcHide m:val="on"/>
                            <m:mcs>
                              <m:mc>
                                <m:mcPr>
                                  <m:count m:val="3"/>
                                  <m:mcJc m:val="center"/>
                                </m:mcPr>
                              </m:mc>
                            </m:mcs>
                            <m:ctrlPr>
                              <a:rPr lang="en-US" i="1" smtClean="0">
                                <a:latin typeface="Cambria Math" panose="02040503050406030204" pitchFamily="18" charset="0"/>
                              </a:rPr>
                            </m:ctrlPr>
                          </m:mPr>
                          <m:mr>
                            <m:e>
                              <m:r>
                                <a:rPr lang="en-US" b="0" i="1" smtClean="0">
                                  <a:latin typeface="Cambria Math" panose="02040503050406030204" pitchFamily="18" charset="0"/>
                                </a:rPr>
                                <m:t>12+</m:t>
                              </m:r>
                              <m:r>
                                <a:rPr lang="en-US" b="0" i="1" smtClean="0">
                                  <a:latin typeface="Cambria Math" panose="02040503050406030204" pitchFamily="18" charset="0"/>
                                </a:rPr>
                                <m:t>𝑗</m:t>
                              </m:r>
                              <m:r>
                                <a:rPr lang="en-US" b="0" i="1" smtClean="0">
                                  <a:latin typeface="Cambria Math" panose="02040503050406030204" pitchFamily="18" charset="0"/>
                                </a:rPr>
                                <m:t>6</m:t>
                              </m:r>
                            </m:e>
                            <m:e>
                              <m:r>
                                <a:rPr lang="en-US" b="0" i="1" smtClean="0">
                                  <a:latin typeface="Cambria Math" panose="02040503050406030204" pitchFamily="18" charset="0"/>
                                </a:rPr>
                                <m:t>0</m:t>
                              </m:r>
                            </m:e>
                            <m:e>
                              <m:r>
                                <a:rPr lang="en-US" i="1" smtClean="0">
                                  <a:latin typeface="Cambria Math" panose="02040503050406030204" pitchFamily="18" charset="0"/>
                                </a:rPr>
                                <m:t>0</m:t>
                              </m:r>
                            </m:e>
                          </m:mr>
                          <m:mr>
                            <m:e>
                              <m:r>
                                <a:rPr lang="en-US" i="1" smtClean="0">
                                  <a:latin typeface="Cambria Math" panose="02040503050406030204" pitchFamily="18" charset="0"/>
                                </a:rPr>
                                <m:t>0</m:t>
                              </m:r>
                            </m:e>
                            <m:e>
                              <m:r>
                                <a:rPr lang="en-US" i="1" smtClean="0">
                                  <a:latin typeface="Cambria Math" panose="02040503050406030204" pitchFamily="18" charset="0"/>
                                </a:rPr>
                                <m:t>1</m:t>
                              </m:r>
                              <m:r>
                                <a:rPr lang="en-US" b="0" i="1" smtClean="0">
                                  <a:latin typeface="Cambria Math" panose="02040503050406030204" pitchFamily="18" charset="0"/>
                                </a:rPr>
                                <m:t>3</m:t>
                              </m:r>
                              <m:r>
                                <a:rPr lang="en-US" i="1">
                                  <a:latin typeface="Cambria Math" panose="02040503050406030204" pitchFamily="18" charset="0"/>
                                </a:rPr>
                                <m:t>+</m:t>
                              </m:r>
                              <m:r>
                                <a:rPr lang="en-US" i="1">
                                  <a:latin typeface="Cambria Math" panose="02040503050406030204" pitchFamily="18" charset="0"/>
                                </a:rPr>
                                <m:t>𝑗</m:t>
                              </m:r>
                              <m:r>
                                <a:rPr lang="en-US" b="0" i="1" smtClean="0">
                                  <a:latin typeface="Cambria Math" panose="02040503050406030204" pitchFamily="18" charset="0"/>
                                </a:rPr>
                                <m:t>4</m:t>
                              </m:r>
                            </m:e>
                            <m:e>
                              <m:r>
                                <a:rPr lang="en-US" i="1" smtClean="0">
                                  <a:latin typeface="Cambria Math" panose="02040503050406030204" pitchFamily="18" charset="0"/>
                                </a:rPr>
                                <m:t>0</m:t>
                              </m:r>
                            </m:e>
                          </m:mr>
                          <m:mr>
                            <m:e>
                              <m:r>
                                <a:rPr lang="en-US" i="1" smtClean="0">
                                  <a:latin typeface="Cambria Math" panose="02040503050406030204" pitchFamily="18" charset="0"/>
                                </a:rPr>
                                <m:t>0</m:t>
                              </m:r>
                            </m:e>
                            <m:e>
                              <m:r>
                                <a:rPr lang="en-US" i="1" smtClean="0">
                                  <a:latin typeface="Cambria Math" panose="02040503050406030204" pitchFamily="18" charset="0"/>
                                </a:rPr>
                                <m:t>0</m:t>
                              </m:r>
                            </m:e>
                            <m:e>
                              <m:r>
                                <a:rPr lang="en-US" i="1" smtClean="0">
                                  <a:latin typeface="Cambria Math" panose="02040503050406030204" pitchFamily="18" charset="0"/>
                                </a:rPr>
                                <m:t>1</m:t>
                              </m:r>
                              <m:r>
                                <a:rPr lang="en-US" b="0" i="1" smtClean="0">
                                  <a:latin typeface="Cambria Math" panose="02040503050406030204" pitchFamily="18" charset="0"/>
                                </a:rPr>
                                <m:t>4</m:t>
                              </m:r>
                              <m:r>
                                <a:rPr lang="en-US" i="1">
                                  <a:latin typeface="Cambria Math" panose="02040503050406030204" pitchFamily="18" charset="0"/>
                                </a:rPr>
                                <m:t>+</m:t>
                              </m:r>
                              <m:r>
                                <a:rPr lang="en-US" i="1">
                                  <a:latin typeface="Cambria Math" panose="02040503050406030204" pitchFamily="18" charset="0"/>
                                </a:rPr>
                                <m:t>𝑗</m:t>
                              </m:r>
                              <m:r>
                                <a:rPr lang="en-US" b="0" i="1" smtClean="0">
                                  <a:latin typeface="Cambria Math" panose="02040503050406030204" pitchFamily="18" charset="0"/>
                                </a:rPr>
                                <m:t>5</m:t>
                              </m:r>
                            </m:e>
                          </m:mr>
                        </m:m>
                      </m:e>
                    </m:d>
                  </m:oMath>
                </a14:m>
                <a:r>
                  <a:rPr lang="en-US" dirty="0">
                    <a:latin typeface="Times New Roman" panose="02020603050405020304" pitchFamily="18" charset="0"/>
                  </a:rPr>
                  <a:t> </a:t>
                </a:r>
                <a14:m>
                  <m:oMath xmlns:m="http://schemas.openxmlformats.org/officeDocument/2006/math">
                    <m:r>
                      <m:rPr>
                        <m:sty m:val="p"/>
                      </m:rPr>
                      <a:rPr lang="el-GR" b="0" i="1" dirty="0" smtClean="0">
                        <a:latin typeface="Cambria Math" panose="02040503050406030204" pitchFamily="18" charset="0"/>
                        <a:ea typeface="Cambria Math" panose="02040503050406030204" pitchFamily="18" charset="0"/>
                      </a:rPr>
                      <m:t>Ω</m:t>
                    </m:r>
                  </m:oMath>
                </a14:m>
                <a:endParaRPr lang="en-US" dirty="0">
                  <a:latin typeface="Times New Roman" panose="02020603050405020304" pitchFamily="18"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2394807" y="1360841"/>
                <a:ext cx="4454233" cy="880369"/>
              </a:xfrm>
              <a:prstGeom prst="rect">
                <a:avLst/>
              </a:prstGeom>
              <a:blipFill>
                <a:blip r:embed="rId3"/>
                <a:stretch>
                  <a:fillRect/>
                </a:stretch>
              </a:blipFill>
            </p:spPr>
            <p:txBody>
              <a:bodyPr/>
              <a:lstStyle/>
              <a:p>
                <a:r>
                  <a:rPr lang="en-US">
                    <a:noFill/>
                  </a:rPr>
                  <a:t> </a:t>
                </a:r>
              </a:p>
            </p:txBody>
          </p:sp>
        </mc:Fallback>
      </mc:AlternateContent>
      <p:sp>
        <p:nvSpPr>
          <p:cNvPr id="2" name="Rectangle 1"/>
          <p:cNvSpPr/>
          <p:nvPr/>
        </p:nvSpPr>
        <p:spPr>
          <a:xfrm>
            <a:off x="152400" y="2356582"/>
            <a:ext cx="8939048" cy="707886"/>
          </a:xfrm>
          <a:prstGeom prst="rect">
            <a:avLst/>
          </a:prstGeom>
        </p:spPr>
        <p:txBody>
          <a:bodyPr wrap="square">
            <a:spAutoFit/>
          </a:bodyPr>
          <a:lstStyle/>
          <a:p>
            <a:r>
              <a:rPr lang="en-US" sz="2000" dirty="0">
                <a:solidFill>
                  <a:srgbClr val="000000"/>
                </a:solidFill>
                <a:latin typeface="Times New Roman" panose="02020603050405020304" pitchFamily="18" charset="0"/>
              </a:rPr>
              <a:t>The unbalanced line-to-line voltages at node 1 serving the substation transformer are given as</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TextBox 18"/>
              <p:cNvSpPr txBox="1"/>
              <p:nvPr/>
            </p:nvSpPr>
            <p:spPr>
              <a:xfrm>
                <a:off x="2930242" y="2853224"/>
                <a:ext cx="3383362" cy="767454"/>
              </a:xfrm>
              <a:prstGeom prst="rect">
                <a:avLst/>
              </a:prstGeom>
              <a:noFill/>
            </p:spPr>
            <p:txBody>
              <a:bodyPr wrap="none" lIns="0" tIns="0" rIns="0" bIns="0" rtlCol="0">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𝑉𝐿𝐿</m:t>
                            </m:r>
                          </m:e>
                          <m:sub>
                            <m:r>
                              <a:rPr lang="en-US" b="0" i="1" smtClean="0">
                                <a:latin typeface="Cambria Math" panose="02040503050406030204" pitchFamily="18" charset="0"/>
                              </a:rPr>
                              <m:t>𝐴𝐵𝐶</m:t>
                            </m:r>
                          </m:sub>
                        </m:sSub>
                      </m:e>
                    </m:d>
                    <m:r>
                      <a:rPr lang="en-US" b="0" i="0" smtClean="0">
                        <a:latin typeface="Cambria Math" panose="02040503050406030204" pitchFamily="18" charset="0"/>
                      </a:rPr>
                      <m:t>=</m:t>
                    </m:r>
                    <m:d>
                      <m:dPr>
                        <m:begChr m:val="["/>
                        <m:endChr m:val="]"/>
                        <m:ctrlPr>
                          <a:rPr lang="en-US"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115,000</m:t>
                            </m:r>
                            <m:r>
                              <a:rPr lang="en-US" b="0" i="1" smtClean="0">
                                <a:latin typeface="Cambria Math" panose="02040503050406030204" pitchFamily="18" charset="0"/>
                                <a:ea typeface="Cambria Math" panose="02040503050406030204" pitchFamily="18" charset="0"/>
                              </a:rPr>
                              <m:t>∠0</m:t>
                            </m:r>
                          </m:e>
                          <m:e>
                            <m:r>
                              <a:rPr lang="en-US" i="1">
                                <a:latin typeface="Cambria Math" panose="02040503050406030204" pitchFamily="18" charset="0"/>
                              </a:rPr>
                              <m:t>11</m:t>
                            </m:r>
                            <m:r>
                              <a:rPr lang="en-US" b="0" i="1" smtClean="0">
                                <a:latin typeface="Cambria Math" panose="02040503050406030204" pitchFamily="18" charset="0"/>
                              </a:rPr>
                              <m:t>6</m:t>
                            </m:r>
                            <m:r>
                              <a:rPr lang="en-US" i="1">
                                <a:latin typeface="Cambria Math" panose="02040503050406030204" pitchFamily="18" charset="0"/>
                              </a:rPr>
                              <m:t>,</m:t>
                            </m:r>
                            <m:r>
                              <a:rPr lang="en-US" b="0" i="1" smtClean="0">
                                <a:latin typeface="Cambria Math" panose="02040503050406030204" pitchFamily="18" charset="0"/>
                              </a:rPr>
                              <m:t>5</m:t>
                            </m:r>
                            <m:r>
                              <a:rPr lang="en-US" i="1">
                                <a:latin typeface="Cambria Math" panose="02040503050406030204" pitchFamily="18" charset="0"/>
                              </a:rPr>
                              <m:t>00</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−115.5</m:t>
                            </m:r>
                          </m:e>
                          <m:e>
                            <m:r>
                              <a:rPr lang="en-US" b="0" i="1" smtClean="0">
                                <a:latin typeface="Cambria Math" panose="02040503050406030204" pitchFamily="18" charset="0"/>
                              </a:rPr>
                              <m:t>123</m:t>
                            </m:r>
                            <m:r>
                              <a:rPr lang="en-US" i="1">
                                <a:latin typeface="Cambria Math" panose="02040503050406030204" pitchFamily="18" charset="0"/>
                              </a:rPr>
                              <m:t>,</m:t>
                            </m:r>
                            <m:r>
                              <a:rPr lang="en-US" b="0" i="1" smtClean="0">
                                <a:latin typeface="Cambria Math" panose="02040503050406030204" pitchFamily="18" charset="0"/>
                              </a:rPr>
                              <m:t>538</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121.7</m:t>
                            </m:r>
                          </m:e>
                        </m:eqArr>
                      </m:e>
                    </m:d>
                  </m:oMath>
                </a14:m>
                <a:r>
                  <a:rPr lang="en-US" dirty="0">
                    <a:latin typeface="Times New Roman" panose="02020603050405020304" pitchFamily="18" charset="0"/>
                  </a:rPr>
                  <a:t> </a:t>
                </a:r>
                <a14:m>
                  <m:oMath xmlns:m="http://schemas.openxmlformats.org/officeDocument/2006/math">
                    <m:r>
                      <a:rPr lang="en-US" b="0" i="1" dirty="0" smtClean="0">
                        <a:latin typeface="Cambria Math" panose="02040503050406030204" pitchFamily="18" charset="0"/>
                      </a:rPr>
                      <m:t>𝑉</m:t>
                    </m:r>
                  </m:oMath>
                </a14:m>
                <a:endParaRPr lang="en-US" dirty="0">
                  <a:latin typeface="Times New Roman" panose="02020603050405020304"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2930242" y="2853224"/>
                <a:ext cx="3383362" cy="767454"/>
              </a:xfrm>
              <a:prstGeom prst="rect">
                <a:avLst/>
              </a:prstGeom>
              <a:blipFill>
                <a:blip r:embed="rId4"/>
                <a:stretch>
                  <a:fillRect/>
                </a:stretch>
              </a:blipFill>
            </p:spPr>
            <p:txBody>
              <a:bodyPr/>
              <a:lstStyle/>
              <a:p>
                <a:r>
                  <a:rPr lang="en-US">
                    <a:noFill/>
                  </a:rPr>
                  <a:t> </a:t>
                </a:r>
              </a:p>
            </p:txBody>
          </p:sp>
        </mc:Fallback>
      </mc:AlternateContent>
      <p:sp>
        <p:nvSpPr>
          <p:cNvPr id="5" name="Rectangle 4"/>
          <p:cNvSpPr/>
          <p:nvPr/>
        </p:nvSpPr>
        <p:spPr>
          <a:xfrm>
            <a:off x="152400" y="3886200"/>
            <a:ext cx="8939048" cy="707886"/>
          </a:xfrm>
          <a:prstGeom prst="rect">
            <a:avLst/>
          </a:prstGeom>
        </p:spPr>
        <p:txBody>
          <a:bodyPr wrap="square">
            <a:spAutoFit/>
          </a:bodyPr>
          <a:lstStyle/>
          <a:p>
            <a:r>
              <a:rPr lang="en-US" sz="2000" dirty="0">
                <a:solidFill>
                  <a:srgbClr val="000000"/>
                </a:solidFill>
                <a:latin typeface="Times New Roman" panose="02020603050405020304" pitchFamily="18" charset="0"/>
              </a:rPr>
              <a:t>A. Determine the generalized matrices for the transformer. The “transformer turn's” ratio is</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TextBox 6"/>
              <p:cNvSpPr txBox="1"/>
              <p:nvPr/>
            </p:nvSpPr>
            <p:spPr>
              <a:xfrm>
                <a:off x="2819400" y="4604596"/>
                <a:ext cx="3992568" cy="6112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𝑡</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𝐾𝑉𝐿𝐿</m:t>
                              </m:r>
                            </m:e>
                            <m:sub>
                              <m:r>
                                <a:rPr lang="en-US" b="0" i="1" smtClean="0">
                                  <a:latin typeface="Cambria Math" panose="02040503050406030204" pitchFamily="18" charset="0"/>
                                </a:rPr>
                                <m:t>h𝑖𝑔h</m:t>
                              </m:r>
                            </m:sub>
                          </m:sSub>
                        </m:num>
                        <m:den>
                          <m:sSub>
                            <m:sSubPr>
                              <m:ctrlPr>
                                <a:rPr lang="en-US" i="1">
                                  <a:latin typeface="Cambria Math" panose="02040503050406030204" pitchFamily="18" charset="0"/>
                                </a:rPr>
                              </m:ctrlPr>
                            </m:sSubPr>
                            <m:e>
                              <m:r>
                                <a:rPr lang="en-US" i="1">
                                  <a:latin typeface="Cambria Math" panose="02040503050406030204" pitchFamily="18" charset="0"/>
                                </a:rPr>
                                <m:t>𝐾𝑉𝐿</m:t>
                              </m:r>
                              <m:r>
                                <a:rPr lang="en-US" b="0" i="1" smtClean="0">
                                  <a:latin typeface="Cambria Math" panose="02040503050406030204" pitchFamily="18" charset="0"/>
                                </a:rPr>
                                <m:t>𝑁</m:t>
                              </m:r>
                            </m:e>
                            <m:sub>
                              <m:r>
                                <a:rPr lang="en-US" b="0" i="1" smtClean="0">
                                  <a:latin typeface="Cambria Math" panose="02040503050406030204" pitchFamily="18" charset="0"/>
                                </a:rPr>
                                <m:t>𝑙𝑜𝑤</m:t>
                              </m:r>
                            </m:sub>
                          </m:sSub>
                        </m:den>
                      </m:f>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115</m:t>
                          </m:r>
                        </m:num>
                        <m:den>
                          <m:f>
                            <m:fPr>
                              <m:type m:val="lin"/>
                              <m:ctrlPr>
                                <a:rPr lang="en-US" i="1" smtClean="0">
                                  <a:latin typeface="Cambria Math" panose="02040503050406030204" pitchFamily="18" charset="0"/>
                                </a:rPr>
                              </m:ctrlPr>
                            </m:fPr>
                            <m:num>
                              <m:r>
                                <a:rPr lang="en-US" i="1">
                                  <a:latin typeface="Cambria Math" panose="02040503050406030204" pitchFamily="18" charset="0"/>
                                </a:rPr>
                                <m:t>12.47</m:t>
                              </m:r>
                            </m:num>
                            <m:den>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3</m:t>
                                  </m:r>
                                </m:e>
                              </m:rad>
                            </m:den>
                          </m:f>
                        </m:den>
                      </m:f>
                      <m:r>
                        <a:rPr lang="en-US" b="0" i="1" smtClean="0">
                          <a:latin typeface="Cambria Math" panose="02040503050406030204" pitchFamily="18" charset="0"/>
                        </a:rPr>
                        <m:t>=15.9732</m:t>
                      </m:r>
                    </m:oMath>
                  </m:oMathPara>
                </a14:m>
                <a:endParaRPr lang="en-US" dirty="0">
                  <a:latin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819400" y="4604596"/>
                <a:ext cx="3992568" cy="611258"/>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279753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897251" cy="584775"/>
          </a:xfrm>
          <a:prstGeom prst="rect">
            <a:avLst/>
          </a:prstGeom>
        </p:spPr>
        <p:txBody>
          <a:bodyPr wrap="none">
            <a:spAutoFit/>
          </a:bodyPr>
          <a:lstStyle/>
          <a:p>
            <a:r>
              <a:rPr lang="en-US" sz="3200" dirty="0">
                <a:solidFill>
                  <a:srgbClr val="C8102E"/>
                </a:solidFill>
                <a:latin typeface="+mj-lt"/>
                <a:ea typeface="+mj-ea"/>
                <a:cs typeface="+mj-cs"/>
              </a:rPr>
              <a:t>Example 1</a:t>
            </a:r>
          </a:p>
        </p:txBody>
      </p:sp>
      <p:sp>
        <p:nvSpPr>
          <p:cNvPr id="6" name="Rectangle 5"/>
          <p:cNvSpPr/>
          <p:nvPr/>
        </p:nvSpPr>
        <p:spPr>
          <a:xfrm>
            <a:off x="183870" y="647700"/>
            <a:ext cx="2218877" cy="400110"/>
          </a:xfrm>
          <a:prstGeom prst="rect">
            <a:avLst/>
          </a:prstGeom>
        </p:spPr>
        <p:txBody>
          <a:bodyPr wrap="none">
            <a:spAutoFit/>
          </a:bodyPr>
          <a:lstStyle/>
          <a:p>
            <a:r>
              <a:rPr lang="en-US" sz="2000" dirty="0">
                <a:solidFill>
                  <a:srgbClr val="000000"/>
                </a:solidFill>
                <a:latin typeface="Times New Roman" panose="02020603050405020304" pitchFamily="18" charset="0"/>
              </a:rPr>
              <a:t>From Equation (19)</a:t>
            </a:r>
            <a:endParaRPr lang="en-US" sz="2000"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Rectangle 10"/>
              <p:cNvSpPr/>
              <p:nvPr/>
            </p:nvSpPr>
            <p:spPr>
              <a:xfrm>
                <a:off x="2593462" y="1066800"/>
                <a:ext cx="3959738"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𝑡</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𝑊</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𝐴𝑉</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i="1">
                                  <a:latin typeface="Cambria Math" panose="02040503050406030204" pitchFamily="18" charset="0"/>
                                </a:rPr>
                                <m:t>𝑡</m:t>
                              </m:r>
                            </m:sub>
                          </m:sSub>
                        </m:num>
                        <m:den>
                          <m:r>
                            <a:rPr lang="en-US" b="0" i="1" smtClean="0">
                              <a:latin typeface="Cambria Math" panose="02040503050406030204" pitchFamily="18" charset="0"/>
                            </a:rPr>
                            <m:t>3</m:t>
                          </m:r>
                        </m:den>
                      </m:f>
                      <m:r>
                        <a:rPr lang="en-US" i="1">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0</m:t>
                                </m:r>
                              </m:e>
                              <m:e>
                                <m:r>
                                  <a:rPr lang="en-US" b="0" i="1" smtClean="0">
                                    <a:latin typeface="Cambria Math" panose="02040503050406030204" pitchFamily="18" charset="0"/>
                                  </a:rPr>
                                  <m:t>2</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2</m:t>
                                </m:r>
                              </m:e>
                            </m:mr>
                            <m:mr>
                              <m:e>
                                <m:r>
                                  <a:rPr lang="en-US" b="0" i="1" smtClean="0">
                                    <a:latin typeface="Cambria Math" panose="02040503050406030204" pitchFamily="18" charset="0"/>
                                  </a:rPr>
                                  <m:t>2</m:t>
                                </m:r>
                              </m:e>
                              <m:e>
                                <m:r>
                                  <a:rPr lang="en-US" b="0" i="1" smtClean="0">
                                    <a:latin typeface="Cambria Math" panose="02040503050406030204" pitchFamily="18" charset="0"/>
                                  </a:rPr>
                                  <m:t>1</m:t>
                                </m:r>
                              </m:e>
                              <m:e>
                                <m:r>
                                  <a:rPr lang="en-US" b="0" i="1" smtClean="0">
                                    <a:latin typeface="Cambria Math" panose="02040503050406030204" pitchFamily="18" charset="0"/>
                                  </a:rPr>
                                  <m:t>0</m:t>
                                </m:r>
                              </m:e>
                            </m:mr>
                          </m:m>
                        </m:e>
                      </m:d>
                    </m:oMath>
                  </m:oMathPara>
                </a14:m>
                <a:endParaRPr lang="en-US" dirty="0">
                  <a:latin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2593462" y="1066800"/>
                <a:ext cx="3959738" cy="824906"/>
              </a:xfrm>
              <a:prstGeom prst="rect">
                <a:avLst/>
              </a:prstGeom>
              <a:blipFill>
                <a:blip r:embed="rId3"/>
                <a:stretch>
                  <a:fillRect/>
                </a:stretch>
              </a:blipFill>
            </p:spPr>
            <p:txBody>
              <a:bodyPr/>
              <a:lstStyle/>
              <a:p>
                <a:r>
                  <a:rPr lang="en-US">
                    <a:noFill/>
                  </a:rPr>
                  <a:t> </a:t>
                </a:r>
              </a:p>
            </p:txBody>
          </p:sp>
        </mc:Fallback>
      </mc:AlternateContent>
      <p:sp>
        <p:nvSpPr>
          <p:cNvPr id="12" name="TextBox 11"/>
          <p:cNvSpPr txBox="1"/>
          <p:nvPr/>
        </p:nvSpPr>
        <p:spPr>
          <a:xfrm>
            <a:off x="8311864" y="1340231"/>
            <a:ext cx="569387" cy="369332"/>
          </a:xfrm>
          <a:prstGeom prst="rect">
            <a:avLst/>
          </a:prstGeom>
          <a:noFill/>
        </p:spPr>
        <p:txBody>
          <a:bodyPr wrap="none" rtlCol="0">
            <a:spAutoFit/>
          </a:bodyPr>
          <a:lstStyle/>
          <a:p>
            <a:r>
              <a:rPr lang="en-US" dirty="0">
                <a:latin typeface="Times New Roman" panose="02020603050405020304" pitchFamily="18" charset="0"/>
              </a:rPr>
              <a:t>(19)</a:t>
            </a:r>
          </a:p>
        </p:txBody>
      </p:sp>
      <mc:AlternateContent xmlns:mc="http://schemas.openxmlformats.org/markup-compatibility/2006" xmlns:a14="http://schemas.microsoft.com/office/drawing/2010/main">
        <mc:Choice Requires="a14">
          <p:sp>
            <p:nvSpPr>
              <p:cNvPr id="8" name="Rectangle 7"/>
              <p:cNvSpPr/>
              <p:nvPr/>
            </p:nvSpPr>
            <p:spPr>
              <a:xfrm>
                <a:off x="1709150" y="2078998"/>
                <a:ext cx="6273962" cy="830548"/>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𝑡</m:t>
                            </m:r>
                          </m:sub>
                        </m:sSub>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num>
                      <m:den>
                        <m:r>
                          <a:rPr lang="en-US" i="1">
                            <a:latin typeface="Cambria Math" panose="02040503050406030204" pitchFamily="18" charset="0"/>
                          </a:rPr>
                          <m:t>3</m:t>
                        </m:r>
                      </m:den>
                    </m:f>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0</m:t>
                              </m:r>
                            </m:e>
                            <m:e>
                              <m:r>
                                <a:rPr lang="en-US" i="1">
                                  <a:latin typeface="Cambria Math" panose="02040503050406030204" pitchFamily="18" charset="0"/>
                                </a:rPr>
                                <m:t>2</m:t>
                              </m:r>
                            </m:e>
                            <m:e>
                              <m:r>
                                <a:rPr lang="en-US" i="1">
                                  <a:latin typeface="Cambria Math" panose="02040503050406030204" pitchFamily="18" charset="0"/>
                                </a:rPr>
                                <m:t>1</m:t>
                              </m:r>
                            </m:e>
                          </m:m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2</m:t>
                              </m:r>
                            </m:e>
                          </m:mr>
                          <m:mr>
                            <m:e>
                              <m:r>
                                <a:rPr lang="en-US" i="1">
                                  <a:latin typeface="Cambria Math" panose="02040503050406030204" pitchFamily="18" charset="0"/>
                                </a:rPr>
                                <m:t>2</m:t>
                              </m:r>
                            </m:e>
                            <m:e>
                              <m:r>
                                <a:rPr lang="en-US" i="1">
                                  <a:latin typeface="Cambria Math" panose="02040503050406030204" pitchFamily="18" charset="0"/>
                                </a:rPr>
                                <m:t>1</m:t>
                              </m:r>
                            </m:e>
                            <m:e>
                              <m:r>
                                <a:rPr lang="en-US" i="1">
                                  <a:latin typeface="Cambria Math" panose="02040503050406030204" pitchFamily="18" charset="0"/>
                                </a:rPr>
                                <m:t>0</m:t>
                              </m:r>
                            </m:e>
                          </m:mr>
                        </m:m>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0</m:t>
                              </m:r>
                            </m:e>
                            <m:e>
                              <m:r>
                                <a:rPr lang="en-US" b="0" i="1" smtClean="0">
                                  <a:latin typeface="Cambria Math" panose="02040503050406030204" pitchFamily="18" charset="0"/>
                                </a:rPr>
                                <m:t>−10.6488</m:t>
                              </m:r>
                            </m:e>
                            <m:e>
                              <m:r>
                                <a:rPr lang="en-US" b="0" i="1" smtClean="0">
                                  <a:latin typeface="Cambria Math" panose="02040503050406030204" pitchFamily="18" charset="0"/>
                                </a:rPr>
                                <m:t>−5.3244</m:t>
                              </m:r>
                            </m:e>
                          </m:mr>
                          <m:mr>
                            <m:e>
                              <m:r>
                                <a:rPr lang="en-US" i="1">
                                  <a:latin typeface="Cambria Math" panose="02040503050406030204" pitchFamily="18" charset="0"/>
                                </a:rPr>
                                <m:t>−5.3244</m:t>
                              </m:r>
                            </m:e>
                            <m:e>
                              <m:r>
                                <a:rPr lang="en-US" i="1">
                                  <a:latin typeface="Cambria Math" panose="02040503050406030204" pitchFamily="18" charset="0"/>
                                </a:rPr>
                                <m:t>0</m:t>
                              </m:r>
                            </m:e>
                            <m:e>
                              <m:r>
                                <a:rPr lang="en-US" i="1">
                                  <a:latin typeface="Cambria Math" panose="02040503050406030204" pitchFamily="18" charset="0"/>
                                </a:rPr>
                                <m:t>−10.6488</m:t>
                              </m:r>
                            </m:e>
                          </m:mr>
                          <m:mr>
                            <m:e>
                              <m:r>
                                <a:rPr lang="en-US" i="1">
                                  <a:latin typeface="Cambria Math" panose="02040503050406030204" pitchFamily="18" charset="0"/>
                                </a:rPr>
                                <m:t>−10.6488</m:t>
                              </m:r>
                            </m:e>
                            <m:e>
                              <m:r>
                                <a:rPr lang="en-US" i="1">
                                  <a:latin typeface="Cambria Math" panose="02040503050406030204" pitchFamily="18" charset="0"/>
                                </a:rPr>
                                <m:t>−5.3244</m:t>
                              </m:r>
                            </m:e>
                            <m:e>
                              <m:r>
                                <a:rPr lang="en-US" i="1">
                                  <a:latin typeface="Cambria Math" panose="02040503050406030204" pitchFamily="18" charset="0"/>
                                </a:rPr>
                                <m:t>0</m:t>
                              </m:r>
                            </m:e>
                          </m:mr>
                        </m:m>
                      </m:e>
                    </m:d>
                  </m:oMath>
                </a14:m>
                <a:endParaRPr lang="en-US" dirty="0">
                  <a:latin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709150" y="2078998"/>
                <a:ext cx="6273962" cy="830548"/>
              </a:xfrm>
              <a:prstGeom prst="rect">
                <a:avLst/>
              </a:prstGeom>
              <a:blipFill>
                <a:blip r:embed="rId4"/>
                <a:stretch>
                  <a:fillRect/>
                </a:stretch>
              </a:blipFill>
            </p:spPr>
            <p:txBody>
              <a:bodyPr/>
              <a:lstStyle/>
              <a:p>
                <a:r>
                  <a:rPr lang="en-US">
                    <a:noFill/>
                  </a:rPr>
                  <a:t> </a:t>
                </a:r>
              </a:p>
            </p:txBody>
          </p:sp>
        </mc:Fallback>
      </mc:AlternateContent>
      <p:sp>
        <p:nvSpPr>
          <p:cNvPr id="14" name="Rectangle 13"/>
          <p:cNvSpPr/>
          <p:nvPr/>
        </p:nvSpPr>
        <p:spPr>
          <a:xfrm>
            <a:off x="152400" y="3096838"/>
            <a:ext cx="2218877" cy="400110"/>
          </a:xfrm>
          <a:prstGeom prst="rect">
            <a:avLst/>
          </a:prstGeom>
        </p:spPr>
        <p:txBody>
          <a:bodyPr wrap="none">
            <a:spAutoFit/>
          </a:bodyPr>
          <a:lstStyle/>
          <a:p>
            <a:r>
              <a:rPr lang="en-US" sz="2000" dirty="0">
                <a:solidFill>
                  <a:srgbClr val="000000"/>
                </a:solidFill>
                <a:latin typeface="Times New Roman" panose="02020603050405020304" pitchFamily="18" charset="0"/>
              </a:rPr>
              <a:t>From Equation (23)</a:t>
            </a:r>
            <a:endParaRPr lang="en-US" sz="2000"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Rectangle 14"/>
              <p:cNvSpPr/>
              <p:nvPr/>
            </p:nvSpPr>
            <p:spPr>
              <a:xfrm>
                <a:off x="1711778" y="3608153"/>
                <a:ext cx="5674502" cy="972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𝑡</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𝑎</m:t>
                              </m:r>
                            </m:e>
                            <m:sub>
                              <m:r>
                                <a:rPr lang="en-US" i="1">
                                  <a:latin typeface="Cambria Math" panose="02040503050406030204" pitchFamily="18" charset="0"/>
                                </a:rPr>
                                <m:t>𝑡</m:t>
                              </m:r>
                            </m:sub>
                          </m:sSub>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𝑍𝑡</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i="1">
                                  <a:latin typeface="Cambria Math" panose="02040503050406030204" pitchFamily="18" charset="0"/>
                                </a:rPr>
                                <m:t>𝑡</m:t>
                              </m:r>
                            </m:sub>
                          </m:sSub>
                        </m:num>
                        <m:den>
                          <m:r>
                            <a:rPr lang="en-US" b="0" i="1" smtClean="0">
                              <a:latin typeface="Cambria Math" panose="02040503050406030204" pitchFamily="18" charset="0"/>
                            </a:rPr>
                            <m:t>3</m:t>
                          </m:r>
                        </m:den>
                      </m:f>
                      <m:r>
                        <a:rPr lang="en-US" i="1">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0</m:t>
                                </m:r>
                              </m:e>
                              <m:e>
                                <m:sSub>
                                  <m:sSubPr>
                                    <m:ctrlPr>
                                      <a:rPr lang="en-US" i="1">
                                        <a:latin typeface="Cambria Math" panose="02040503050406030204" pitchFamily="18" charset="0"/>
                                      </a:rPr>
                                    </m:ctrlPr>
                                  </m:sSubPr>
                                  <m:e>
                                    <m:r>
                                      <a:rPr lang="en-US" b="0" i="1" smtClean="0">
                                        <a:latin typeface="Cambria Math" panose="02040503050406030204" pitchFamily="18" charset="0"/>
                                      </a:rPr>
                                      <m:t>2</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i="1">
                                        <a:latin typeface="Cambria Math" panose="02040503050406030204" pitchFamily="18" charset="0"/>
                                      </a:rPr>
                                      <m:t>𝑏</m:t>
                                    </m:r>
                                  </m:sub>
                                </m:sSub>
                              </m:e>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b="0" i="1" smtClean="0">
                                        <a:latin typeface="Cambria Math" panose="02040503050406030204" pitchFamily="18" charset="0"/>
                                      </a:rPr>
                                      <m:t>𝑐</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m:t>
                                    </m:r>
                                  </m:sub>
                                </m:sSub>
                              </m:e>
                              <m:e>
                                <m:r>
                                  <a:rPr lang="en-US" b="0" i="1" smtClean="0">
                                    <a:latin typeface="Cambria Math" panose="02040503050406030204" pitchFamily="18" charset="0"/>
                                  </a:rPr>
                                  <m:t>0</m:t>
                                </m:r>
                              </m:e>
                              <m:e>
                                <m:r>
                                  <a:rPr lang="en-US" b="0" i="1" smtClean="0">
                                    <a:latin typeface="Cambria Math" panose="02040503050406030204" pitchFamily="18" charset="0"/>
                                  </a:rPr>
                                  <m:t>2</m:t>
                                </m:r>
                                <m:r>
                                  <a:rPr lang="en-US" i="1">
                                    <a:latin typeface="Cambria Math" panose="02040503050406030204" pitchFamily="18" charset="0"/>
                                    <a:ea typeface="Cambria Math" panose="02040503050406030204" pitchFamily="18" charset="0"/>
                                  </a:rPr>
                                  <m:t>∙</m:t>
                                </m:r>
                              </m:e>
                            </m:mr>
                            <m:mr>
                              <m:e>
                                <m:r>
                                  <a:rPr lang="en-US" b="0" i="1" smtClean="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i="1">
                                        <a:latin typeface="Cambria Math" panose="02040503050406030204" pitchFamily="18" charset="0"/>
                                      </a:rPr>
                                      <m:t>𝑎</m:t>
                                    </m:r>
                                  </m:sub>
                                </m:sSub>
                              </m:e>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b="0" i="1" smtClean="0">
                                        <a:latin typeface="Cambria Math" panose="02040503050406030204" pitchFamily="18" charset="0"/>
                                      </a:rPr>
                                      <m:t>𝑏</m:t>
                                    </m:r>
                                  </m:sub>
                                </m:sSub>
                              </m:e>
                              <m:e>
                                <m:r>
                                  <a:rPr lang="en-US" b="0" i="1" smtClean="0">
                                    <a:latin typeface="Cambria Math" panose="02040503050406030204" pitchFamily="18" charset="0"/>
                                  </a:rPr>
                                  <m:t>0</m:t>
                                </m:r>
                              </m:e>
                            </m:mr>
                          </m:m>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b="0" i="1" smtClean="0">
                                  <a:latin typeface="Cambria Math" panose="02040503050406030204" pitchFamily="18" charset="0"/>
                                </a:rPr>
                                <m:t>𝑐</m:t>
                              </m:r>
                            </m:sub>
                          </m:sSub>
                        </m:e>
                      </m:d>
                    </m:oMath>
                  </m:oMathPara>
                </a14:m>
                <a:endParaRPr lang="en-US" dirty="0">
                  <a:latin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711778" y="3608153"/>
                <a:ext cx="5674502" cy="972702"/>
              </a:xfrm>
              <a:prstGeom prst="rect">
                <a:avLst/>
              </a:prstGeom>
              <a:blipFill>
                <a:blip r:embed="rId5"/>
                <a:stretch>
                  <a:fillRect/>
                </a:stretch>
              </a:blipFill>
            </p:spPr>
            <p:txBody>
              <a:bodyPr/>
              <a:lstStyle/>
              <a:p>
                <a:r>
                  <a:rPr lang="en-US">
                    <a:noFill/>
                  </a:rPr>
                  <a:t> </a:t>
                </a:r>
              </a:p>
            </p:txBody>
          </p:sp>
        </mc:Fallback>
      </mc:AlternateContent>
      <p:sp>
        <p:nvSpPr>
          <p:cNvPr id="16" name="TextBox 15"/>
          <p:cNvSpPr txBox="1"/>
          <p:nvPr/>
        </p:nvSpPr>
        <p:spPr>
          <a:xfrm>
            <a:off x="8311865" y="3865370"/>
            <a:ext cx="569387" cy="369332"/>
          </a:xfrm>
          <a:prstGeom prst="rect">
            <a:avLst/>
          </a:prstGeom>
          <a:noFill/>
        </p:spPr>
        <p:txBody>
          <a:bodyPr wrap="none" rtlCol="0">
            <a:spAutoFit/>
          </a:bodyPr>
          <a:lstStyle/>
          <a:p>
            <a:r>
              <a:rPr lang="en-US" dirty="0">
                <a:latin typeface="Times New Roman" panose="02020603050405020304" pitchFamily="18" charset="0"/>
              </a:rPr>
              <a:t>(23)</a:t>
            </a:r>
          </a:p>
        </p:txBody>
      </p:sp>
      <mc:AlternateContent xmlns:mc="http://schemas.openxmlformats.org/markup-compatibility/2006" xmlns:a14="http://schemas.microsoft.com/office/drawing/2010/main">
        <mc:Choice Requires="a14">
          <p:sp>
            <p:nvSpPr>
              <p:cNvPr id="9" name="Rectangle 8"/>
              <p:cNvSpPr/>
              <p:nvPr/>
            </p:nvSpPr>
            <p:spPr>
              <a:xfrm>
                <a:off x="948259" y="4872333"/>
                <a:ext cx="7673254" cy="972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𝑡</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0</m:t>
                                </m:r>
                              </m:e>
                              <m:e>
                                <m:r>
                                  <a:rPr lang="en-US" i="1">
                                    <a:latin typeface="Cambria Math" panose="02040503050406030204" pitchFamily="18" charset="0"/>
                                  </a:rPr>
                                  <m:t>−</m:t>
                                </m:r>
                                <m:r>
                                  <a:rPr lang="en-US" b="0" i="1" smtClean="0">
                                    <a:latin typeface="Cambria Math" panose="02040503050406030204" pitchFamily="18" charset="0"/>
                                  </a:rPr>
                                  <m:t>2.4535−</m:t>
                                </m:r>
                                <m:r>
                                  <a:rPr lang="en-US" b="0" i="1" smtClean="0">
                                    <a:latin typeface="Cambria Math" panose="02040503050406030204" pitchFamily="18" charset="0"/>
                                  </a:rPr>
                                  <m:t>𝑗</m:t>
                                </m:r>
                                <m:r>
                                  <a:rPr lang="en-US" b="0" i="1" smtClean="0">
                                    <a:latin typeface="Cambria Math" panose="02040503050406030204" pitchFamily="18" charset="0"/>
                                  </a:rPr>
                                  <m:t>28.0432</m:t>
                                </m:r>
                              </m:e>
                              <m:e>
                                <m:r>
                                  <a:rPr lang="en-US" i="1">
                                    <a:latin typeface="Cambria Math" panose="02040503050406030204" pitchFamily="18" charset="0"/>
                                  </a:rPr>
                                  <m:t>−1.2267−</m:t>
                                </m:r>
                                <m:r>
                                  <a:rPr lang="en-US" i="1">
                                    <a:latin typeface="Cambria Math" panose="02040503050406030204" pitchFamily="18" charset="0"/>
                                  </a:rPr>
                                  <m:t>𝑗</m:t>
                                </m:r>
                                <m:r>
                                  <a:rPr lang="en-US" i="1">
                                    <a:latin typeface="Cambria Math" panose="02040503050406030204" pitchFamily="18" charset="0"/>
                                  </a:rPr>
                                  <m:t>14.0216</m:t>
                                </m:r>
                              </m:e>
                            </m:mr>
                            <m:mr>
                              <m:e>
                                <m:r>
                                  <a:rPr lang="en-US" i="1">
                                    <a:latin typeface="Cambria Math" panose="02040503050406030204" pitchFamily="18" charset="0"/>
                                  </a:rPr>
                                  <m:t>−</m:t>
                                </m:r>
                                <m:r>
                                  <a:rPr lang="en-US" b="0" i="1" smtClean="0">
                                    <a:latin typeface="Cambria Math" panose="02040503050406030204" pitchFamily="18" charset="0"/>
                                  </a:rPr>
                                  <m:t>1</m:t>
                                </m:r>
                                <m:r>
                                  <a:rPr lang="en-US" i="1">
                                    <a:latin typeface="Cambria Math" panose="02040503050406030204" pitchFamily="18" charset="0"/>
                                  </a:rPr>
                                  <m:t>.</m:t>
                                </m:r>
                                <m:r>
                                  <a:rPr lang="en-US" b="0" i="1" smtClean="0">
                                    <a:latin typeface="Cambria Math" panose="02040503050406030204" pitchFamily="18" charset="0"/>
                                  </a:rPr>
                                  <m:t>2267</m:t>
                                </m:r>
                                <m:r>
                                  <a:rPr lang="en-US" i="1">
                                    <a:latin typeface="Cambria Math" panose="02040503050406030204" pitchFamily="18" charset="0"/>
                                  </a:rPr>
                                  <m:t>−</m:t>
                                </m:r>
                                <m:r>
                                  <a:rPr lang="en-US" i="1">
                                    <a:latin typeface="Cambria Math" panose="02040503050406030204" pitchFamily="18" charset="0"/>
                                  </a:rPr>
                                  <m:t>𝑗</m:t>
                                </m:r>
                                <m:r>
                                  <a:rPr lang="en-US" b="0" i="1" smtClean="0">
                                    <a:latin typeface="Cambria Math" panose="02040503050406030204" pitchFamily="18" charset="0"/>
                                  </a:rPr>
                                  <m:t>14.0216</m:t>
                                </m:r>
                              </m:e>
                              <m:e>
                                <m:r>
                                  <a:rPr lang="en-US" i="1">
                                    <a:latin typeface="Cambria Math" panose="02040503050406030204" pitchFamily="18" charset="0"/>
                                  </a:rPr>
                                  <m:t>0</m:t>
                                </m:r>
                              </m:e>
                              <m:e>
                                <m:r>
                                  <a:rPr lang="en-US" i="1">
                                    <a:latin typeface="Cambria Math" panose="02040503050406030204" pitchFamily="18" charset="0"/>
                                  </a:rPr>
                                  <m:t>−2.4535−</m:t>
                                </m:r>
                                <m:r>
                                  <a:rPr lang="en-US" i="1">
                                    <a:latin typeface="Cambria Math" panose="02040503050406030204" pitchFamily="18" charset="0"/>
                                  </a:rPr>
                                  <m:t>𝑗</m:t>
                                </m:r>
                                <m:r>
                                  <a:rPr lang="en-US" i="1">
                                    <a:latin typeface="Cambria Math" panose="02040503050406030204" pitchFamily="18" charset="0"/>
                                  </a:rPr>
                                  <m:t>28.0432</m:t>
                                </m:r>
                              </m:e>
                            </m:mr>
                            <m:mr>
                              <m:e>
                                <m:r>
                                  <a:rPr lang="en-US" i="1">
                                    <a:latin typeface="Cambria Math" panose="02040503050406030204" pitchFamily="18" charset="0"/>
                                  </a:rPr>
                                  <m:t>−2.4535−</m:t>
                                </m:r>
                                <m:r>
                                  <a:rPr lang="en-US" i="1">
                                    <a:latin typeface="Cambria Math" panose="02040503050406030204" pitchFamily="18" charset="0"/>
                                  </a:rPr>
                                  <m:t>𝑗</m:t>
                                </m:r>
                                <m:r>
                                  <a:rPr lang="en-US" i="1">
                                    <a:latin typeface="Cambria Math" panose="02040503050406030204" pitchFamily="18" charset="0"/>
                                  </a:rPr>
                                  <m:t>28.0432</m:t>
                                </m:r>
                              </m:e>
                              <m:e>
                                <m:r>
                                  <a:rPr lang="en-US" i="1">
                                    <a:latin typeface="Cambria Math" panose="02040503050406030204" pitchFamily="18" charset="0"/>
                                  </a:rPr>
                                  <m:t>−1.2267−</m:t>
                                </m:r>
                                <m:r>
                                  <a:rPr lang="en-US" i="1">
                                    <a:latin typeface="Cambria Math" panose="02040503050406030204" pitchFamily="18" charset="0"/>
                                  </a:rPr>
                                  <m:t>𝑗</m:t>
                                </m:r>
                                <m:r>
                                  <a:rPr lang="en-US" i="1">
                                    <a:latin typeface="Cambria Math" panose="02040503050406030204" pitchFamily="18" charset="0"/>
                                  </a:rPr>
                                  <m:t>14.0216</m:t>
                                </m:r>
                              </m:e>
                              <m:e>
                                <m:r>
                                  <a:rPr lang="en-US" i="1">
                                    <a:latin typeface="Cambria Math" panose="02040503050406030204" pitchFamily="18" charset="0"/>
                                  </a:rPr>
                                  <m:t>0</m:t>
                                </m:r>
                              </m:e>
                            </m:mr>
                          </m:m>
                        </m:e>
                      </m:d>
                    </m:oMath>
                  </m:oMathPara>
                </a14:m>
                <a:endParaRPr lang="en-US" dirty="0">
                  <a:latin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948259" y="4872333"/>
                <a:ext cx="7673254" cy="972702"/>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422782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897251" cy="584775"/>
          </a:xfrm>
          <a:prstGeom prst="rect">
            <a:avLst/>
          </a:prstGeom>
        </p:spPr>
        <p:txBody>
          <a:bodyPr wrap="none">
            <a:spAutoFit/>
          </a:bodyPr>
          <a:lstStyle/>
          <a:p>
            <a:r>
              <a:rPr lang="en-US" sz="3200" dirty="0">
                <a:solidFill>
                  <a:srgbClr val="C8102E"/>
                </a:solidFill>
                <a:latin typeface="+mj-lt"/>
                <a:ea typeface="+mj-ea"/>
                <a:cs typeface="+mj-cs"/>
              </a:rPr>
              <a:t>Example 1</a:t>
            </a:r>
          </a:p>
        </p:txBody>
      </p:sp>
      <p:sp>
        <p:nvSpPr>
          <p:cNvPr id="6" name="Rectangle 5"/>
          <p:cNvSpPr/>
          <p:nvPr/>
        </p:nvSpPr>
        <p:spPr>
          <a:xfrm>
            <a:off x="183870" y="647700"/>
            <a:ext cx="2218877" cy="400110"/>
          </a:xfrm>
          <a:prstGeom prst="rect">
            <a:avLst/>
          </a:prstGeom>
        </p:spPr>
        <p:txBody>
          <a:bodyPr wrap="none">
            <a:spAutoFit/>
          </a:bodyPr>
          <a:lstStyle/>
          <a:p>
            <a:r>
              <a:rPr lang="en-US" sz="2000" dirty="0">
                <a:solidFill>
                  <a:srgbClr val="000000"/>
                </a:solidFill>
                <a:latin typeface="Times New Roman" panose="02020603050405020304" pitchFamily="18" charset="0"/>
              </a:rPr>
              <a:t>From Equation (37)</a:t>
            </a:r>
            <a:endParaRPr lang="en-US" sz="2000" dirty="0">
              <a:latin typeface="Times New Roman" panose="02020603050405020304" pitchFamily="18" charset="0"/>
            </a:endParaRPr>
          </a:p>
        </p:txBody>
      </p:sp>
      <p:sp>
        <p:nvSpPr>
          <p:cNvPr id="14" name="Rectangle 13"/>
          <p:cNvSpPr/>
          <p:nvPr/>
        </p:nvSpPr>
        <p:spPr>
          <a:xfrm>
            <a:off x="152400" y="3096838"/>
            <a:ext cx="2218877" cy="400110"/>
          </a:xfrm>
          <a:prstGeom prst="rect">
            <a:avLst/>
          </a:prstGeom>
        </p:spPr>
        <p:txBody>
          <a:bodyPr wrap="none">
            <a:spAutoFit/>
          </a:bodyPr>
          <a:lstStyle/>
          <a:p>
            <a:r>
              <a:rPr lang="en-US" sz="2000" dirty="0">
                <a:solidFill>
                  <a:srgbClr val="000000"/>
                </a:solidFill>
                <a:latin typeface="Times New Roman" panose="02020603050405020304" pitchFamily="18" charset="0"/>
              </a:rPr>
              <a:t>From Equation (28)</a:t>
            </a:r>
            <a:endParaRPr lang="en-US" sz="2000" dirty="0">
              <a:latin typeface="Times New Roman" panose="02020603050405020304" pitchFamily="18" charset="0"/>
            </a:endParaRPr>
          </a:p>
        </p:txBody>
      </p:sp>
      <p:sp>
        <p:nvSpPr>
          <p:cNvPr id="13" name="TextBox 12"/>
          <p:cNvSpPr txBox="1"/>
          <p:nvPr/>
        </p:nvSpPr>
        <p:spPr>
          <a:xfrm>
            <a:off x="8055308" y="1209691"/>
            <a:ext cx="569387" cy="369332"/>
          </a:xfrm>
          <a:prstGeom prst="rect">
            <a:avLst/>
          </a:prstGeom>
          <a:noFill/>
        </p:spPr>
        <p:txBody>
          <a:bodyPr wrap="none" rtlCol="0">
            <a:spAutoFit/>
          </a:bodyPr>
          <a:lstStyle/>
          <a:p>
            <a:r>
              <a:rPr lang="en-US" dirty="0">
                <a:latin typeface="Times New Roman" panose="02020603050405020304" pitchFamily="18" charset="0"/>
              </a:rPr>
              <a:t>(37)</a:t>
            </a:r>
          </a:p>
        </p:txBody>
      </p:sp>
      <mc:AlternateContent xmlns:mc="http://schemas.openxmlformats.org/markup-compatibility/2006" xmlns:a14="http://schemas.microsoft.com/office/drawing/2010/main">
        <mc:Choice Requires="a14">
          <p:sp>
            <p:nvSpPr>
              <p:cNvPr id="17" name="Rectangle 16"/>
              <p:cNvSpPr/>
              <p:nvPr/>
            </p:nvSpPr>
            <p:spPr>
              <a:xfrm>
                <a:off x="2426766" y="914400"/>
                <a:ext cx="4167423"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𝑡</m:t>
                              </m:r>
                            </m:sub>
                          </m:sSub>
                        </m:e>
                      </m:d>
                      <m:r>
                        <m:rPr>
                          <m:nor/>
                        </m:rPr>
                        <a:rPr lang="en-US" dirty="0">
                          <a:latin typeface="Times New Roman" panose="02020603050405020304" pitchFamily="18" charset="0"/>
                        </a:rPr>
                        <m:t> </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𝐷</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𝐴𝐼</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1</m:t>
                                </m:r>
                              </m:e>
                              <m:e>
                                <m:r>
                                  <a:rPr lang="en-US" i="1">
                                    <a:latin typeface="Cambria Math" panose="02040503050406030204" pitchFamily="18" charset="0"/>
                                  </a:rPr>
                                  <m:t>−1</m:t>
                                </m:r>
                              </m:e>
                            </m:m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1</m:t>
                                </m:r>
                              </m:e>
                            </m:mr>
                          </m:m>
                        </m:e>
                      </m:d>
                    </m:oMath>
                  </m:oMathPara>
                </a14:m>
                <a:endParaRPr lang="en-US" dirty="0">
                  <a:latin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2426766" y="914400"/>
                <a:ext cx="4167423" cy="82490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2426766" y="1981200"/>
                <a:ext cx="4207306"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𝑡</m:t>
                              </m:r>
                            </m:sub>
                          </m:sSub>
                        </m:e>
                      </m:d>
                      <m:r>
                        <m:rPr>
                          <m:nor/>
                        </m:rPr>
                        <a:rPr lang="en-US" dirty="0">
                          <a:latin typeface="Times New Roman" panose="02020603050405020304" pitchFamily="18" charset="0"/>
                        </a:rPr>
                        <m:t> </m:t>
                      </m:r>
                      <m:r>
                        <a:rPr lang="en-US" i="1">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0.0626</m:t>
                                </m:r>
                              </m:e>
                              <m:e>
                                <m:r>
                                  <a:rPr lang="en-US" i="1">
                                    <a:latin typeface="Cambria Math" panose="02040503050406030204" pitchFamily="18" charset="0"/>
                                  </a:rPr>
                                  <m:t>−0.0626</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0.0626</m:t>
                                </m:r>
                              </m:e>
                              <m:e>
                                <m:r>
                                  <a:rPr lang="en-US" i="1">
                                    <a:latin typeface="Cambria Math" panose="02040503050406030204" pitchFamily="18" charset="0"/>
                                  </a:rPr>
                                  <m:t>−0.0626</m:t>
                                </m:r>
                              </m:e>
                            </m:mr>
                            <m:mr>
                              <m:e>
                                <m:r>
                                  <a:rPr lang="en-US" i="1">
                                    <a:latin typeface="Cambria Math" panose="02040503050406030204" pitchFamily="18" charset="0"/>
                                  </a:rPr>
                                  <m:t>−0.0626</m:t>
                                </m:r>
                              </m:e>
                              <m:e>
                                <m:r>
                                  <a:rPr lang="en-US" i="1">
                                    <a:latin typeface="Cambria Math" panose="02040503050406030204" pitchFamily="18" charset="0"/>
                                  </a:rPr>
                                  <m:t>0</m:t>
                                </m:r>
                              </m:e>
                              <m:e>
                                <m:r>
                                  <a:rPr lang="en-US" i="1">
                                    <a:latin typeface="Cambria Math" panose="02040503050406030204" pitchFamily="18" charset="0"/>
                                  </a:rPr>
                                  <m:t>0.0626</m:t>
                                </m:r>
                              </m:e>
                            </m:mr>
                          </m:m>
                        </m:e>
                      </m:d>
                    </m:oMath>
                  </m:oMathPara>
                </a14:m>
                <a:endParaRPr lang="en-US" dirty="0">
                  <a:latin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426766" y="1981200"/>
                <a:ext cx="4207306" cy="82490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2340178" y="3338680"/>
                <a:ext cx="4359720" cy="823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e>
                      </m:d>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rPr>
                                <m:t>𝐴𝑉</m:t>
                              </m:r>
                            </m:e>
                          </m:d>
                        </m:e>
                        <m:sup>
                          <m:r>
                            <a:rPr lang="en-US" i="1">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𝐷</m:t>
                          </m:r>
                        </m:e>
                      </m:d>
                      <m:r>
                        <a:rPr lang="en-US" b="0" i="1" smtClean="0">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1</m:t>
                                </m:r>
                              </m:e>
                            </m:mr>
                          </m:m>
                        </m:e>
                      </m:d>
                    </m:oMath>
                  </m:oMathPara>
                </a14:m>
                <a:endParaRPr lang="en-US" dirty="0">
                  <a:latin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2340178" y="3338680"/>
                <a:ext cx="4359720" cy="823110"/>
              </a:xfrm>
              <a:prstGeom prst="rect">
                <a:avLst/>
              </a:prstGeom>
              <a:blipFill>
                <a:blip r:embed="rId5"/>
                <a:stretch>
                  <a:fillRect/>
                </a:stretch>
              </a:blipFill>
            </p:spPr>
            <p:txBody>
              <a:bodyPr/>
              <a:lstStyle/>
              <a:p>
                <a:r>
                  <a:rPr lang="en-US">
                    <a:noFill/>
                  </a:rPr>
                  <a:t> </a:t>
                </a:r>
              </a:p>
            </p:txBody>
          </p:sp>
        </mc:Fallback>
      </mc:AlternateContent>
      <p:sp>
        <p:nvSpPr>
          <p:cNvPr id="19" name="TextBox 18"/>
          <p:cNvSpPr txBox="1"/>
          <p:nvPr/>
        </p:nvSpPr>
        <p:spPr>
          <a:xfrm>
            <a:off x="8055308" y="3496948"/>
            <a:ext cx="569387" cy="369332"/>
          </a:xfrm>
          <a:prstGeom prst="rect">
            <a:avLst/>
          </a:prstGeom>
          <a:noFill/>
        </p:spPr>
        <p:txBody>
          <a:bodyPr wrap="none" rtlCol="0">
            <a:spAutoFit/>
          </a:bodyPr>
          <a:lstStyle/>
          <a:p>
            <a:r>
              <a:rPr lang="en-US" dirty="0">
                <a:latin typeface="Times New Roman" panose="02020603050405020304" pitchFamily="18" charset="0"/>
              </a:rPr>
              <a:t>(28)</a:t>
            </a:r>
          </a:p>
        </p:txBody>
      </p:sp>
      <mc:AlternateContent xmlns:mc="http://schemas.openxmlformats.org/markup-compatibility/2006" xmlns:a14="http://schemas.microsoft.com/office/drawing/2010/main">
        <mc:Choice Requires="a14">
          <p:sp>
            <p:nvSpPr>
              <p:cNvPr id="5" name="Rectangle 4"/>
              <p:cNvSpPr/>
              <p:nvPr/>
            </p:nvSpPr>
            <p:spPr>
              <a:xfrm>
                <a:off x="2446803" y="4444792"/>
                <a:ext cx="4167231"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0.0626</m:t>
                                </m:r>
                              </m:e>
                              <m:e>
                                <m:r>
                                  <a:rPr lang="en-US" i="1">
                                    <a:latin typeface="Cambria Math" panose="02040503050406030204" pitchFamily="18" charset="0"/>
                                  </a:rPr>
                                  <m:t>0</m:t>
                                </m:r>
                              </m:e>
                              <m:e>
                                <m:r>
                                  <a:rPr lang="en-US" i="1">
                                    <a:latin typeface="Cambria Math" panose="02040503050406030204" pitchFamily="18" charset="0"/>
                                  </a:rPr>
                                  <m:t>−0.0626</m:t>
                                </m:r>
                              </m:e>
                            </m:mr>
                            <m:mr>
                              <m:e>
                                <m:r>
                                  <a:rPr lang="en-US" i="1">
                                    <a:latin typeface="Cambria Math" panose="02040503050406030204" pitchFamily="18" charset="0"/>
                                  </a:rPr>
                                  <m:t>−0.0626</m:t>
                                </m:r>
                              </m:e>
                              <m:e>
                                <m:r>
                                  <a:rPr lang="en-US" i="1">
                                    <a:latin typeface="Cambria Math" panose="02040503050406030204" pitchFamily="18" charset="0"/>
                                  </a:rPr>
                                  <m:t>0.0626</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−0.0626</m:t>
                                </m:r>
                              </m:e>
                              <m:e>
                                <m:r>
                                  <a:rPr lang="en-US" i="1">
                                    <a:latin typeface="Cambria Math" panose="02040503050406030204" pitchFamily="18" charset="0"/>
                                  </a:rPr>
                                  <m:t>0.0626</m:t>
                                </m:r>
                              </m:e>
                            </m:mr>
                          </m:m>
                        </m:e>
                      </m:d>
                    </m:oMath>
                  </m:oMathPara>
                </a14:m>
                <a:endParaRPr lang="en-US" dirty="0">
                  <a:latin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446803" y="4444792"/>
                <a:ext cx="4167231" cy="824906"/>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342556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897251" cy="584775"/>
          </a:xfrm>
          <a:prstGeom prst="rect">
            <a:avLst/>
          </a:prstGeom>
        </p:spPr>
        <p:txBody>
          <a:bodyPr wrap="none">
            <a:spAutoFit/>
          </a:bodyPr>
          <a:lstStyle/>
          <a:p>
            <a:r>
              <a:rPr lang="en-US" sz="3200" dirty="0">
                <a:solidFill>
                  <a:srgbClr val="C8102E"/>
                </a:solidFill>
                <a:latin typeface="+mj-lt"/>
                <a:ea typeface="+mj-ea"/>
                <a:cs typeface="+mj-cs"/>
              </a:rPr>
              <a:t>Example 1</a:t>
            </a:r>
          </a:p>
        </p:txBody>
      </p:sp>
      <p:sp>
        <p:nvSpPr>
          <p:cNvPr id="6" name="Rectangle 5"/>
          <p:cNvSpPr/>
          <p:nvPr/>
        </p:nvSpPr>
        <p:spPr>
          <a:xfrm>
            <a:off x="183870" y="647700"/>
            <a:ext cx="2218877" cy="400110"/>
          </a:xfrm>
          <a:prstGeom prst="rect">
            <a:avLst/>
          </a:prstGeom>
        </p:spPr>
        <p:txBody>
          <a:bodyPr wrap="none">
            <a:spAutoFit/>
          </a:bodyPr>
          <a:lstStyle/>
          <a:p>
            <a:r>
              <a:rPr lang="en-US" sz="2000" dirty="0">
                <a:solidFill>
                  <a:srgbClr val="000000"/>
                </a:solidFill>
                <a:latin typeface="Times New Roman" panose="02020603050405020304" pitchFamily="18" charset="0"/>
              </a:rPr>
              <a:t>From Equation (31)</a:t>
            </a:r>
            <a:endParaRPr lang="en-US" sz="2000"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Rectangle 11"/>
              <p:cNvSpPr/>
              <p:nvPr/>
            </p:nvSpPr>
            <p:spPr>
              <a:xfrm>
                <a:off x="2667000" y="1034672"/>
                <a:ext cx="3605474" cy="972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𝑍𝑡</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m:t>
                                    </m:r>
                                  </m:sub>
                                </m:sSub>
                              </m:e>
                              <m:e>
                                <m: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m:t>
                                    </m:r>
                                  </m:sub>
                                </m:sSub>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m:t>
                                    </m:r>
                                  </m:sub>
                                </m:sSub>
                              </m:e>
                            </m:mr>
                          </m:m>
                        </m:e>
                      </m:d>
                    </m:oMath>
                  </m:oMathPara>
                </a14:m>
                <a:endParaRPr lang="en-US" dirty="0">
                  <a:latin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2667000" y="1034672"/>
                <a:ext cx="3605474" cy="972702"/>
              </a:xfrm>
              <a:prstGeom prst="rect">
                <a:avLst/>
              </a:prstGeom>
              <a:blipFill>
                <a:blip r:embed="rId3"/>
                <a:stretch>
                  <a:fillRect/>
                </a:stretch>
              </a:blipFill>
            </p:spPr>
            <p:txBody>
              <a:bodyPr/>
              <a:lstStyle/>
              <a:p>
                <a:r>
                  <a:rPr lang="en-US">
                    <a:noFill/>
                  </a:rPr>
                  <a:t> </a:t>
                </a:r>
              </a:p>
            </p:txBody>
          </p:sp>
        </mc:Fallback>
      </mc:AlternateContent>
      <p:sp>
        <p:nvSpPr>
          <p:cNvPr id="15" name="TextBox 14"/>
          <p:cNvSpPr txBox="1"/>
          <p:nvPr/>
        </p:nvSpPr>
        <p:spPr>
          <a:xfrm>
            <a:off x="8052472" y="1336357"/>
            <a:ext cx="569387" cy="369332"/>
          </a:xfrm>
          <a:prstGeom prst="rect">
            <a:avLst/>
          </a:prstGeom>
          <a:noFill/>
        </p:spPr>
        <p:txBody>
          <a:bodyPr wrap="none" rtlCol="0">
            <a:spAutoFit/>
          </a:bodyPr>
          <a:lstStyle/>
          <a:p>
            <a:r>
              <a:rPr lang="en-US" dirty="0">
                <a:latin typeface="Times New Roman" panose="02020603050405020304" pitchFamily="18" charset="0"/>
              </a:rPr>
              <a:t>(31)</a:t>
            </a:r>
          </a:p>
        </p:txBody>
      </p:sp>
      <mc:AlternateContent xmlns:mc="http://schemas.openxmlformats.org/markup-compatibility/2006" xmlns:a14="http://schemas.microsoft.com/office/drawing/2010/main">
        <mc:Choice Requires="a14">
          <p:sp>
            <p:nvSpPr>
              <p:cNvPr id="7" name="Rectangle 6"/>
              <p:cNvSpPr/>
              <p:nvPr/>
            </p:nvSpPr>
            <p:spPr>
              <a:xfrm>
                <a:off x="1447800" y="2209800"/>
                <a:ext cx="6793591" cy="972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0.2304+</m:t>
                                </m:r>
                                <m:r>
                                  <a:rPr lang="en-US" b="0" i="1" smtClean="0">
                                    <a:latin typeface="Cambria Math" panose="02040503050406030204" pitchFamily="18" charset="0"/>
                                  </a:rPr>
                                  <m:t>𝑗</m:t>
                                </m:r>
                                <m:r>
                                  <a:rPr lang="en-US" b="0" i="1" smtClean="0">
                                    <a:latin typeface="Cambria Math" panose="02040503050406030204" pitchFamily="18" charset="0"/>
                                  </a:rPr>
                                  <m:t>2.6335</m:t>
                                </m:r>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0.2304+</m:t>
                                </m:r>
                                <m:r>
                                  <a:rPr lang="en-US" i="1">
                                    <a:latin typeface="Cambria Math" panose="02040503050406030204" pitchFamily="18" charset="0"/>
                                  </a:rPr>
                                  <m:t>𝑗</m:t>
                                </m:r>
                                <m:r>
                                  <a:rPr lang="en-US" i="1">
                                    <a:latin typeface="Cambria Math" panose="02040503050406030204" pitchFamily="18" charset="0"/>
                                  </a:rPr>
                                  <m:t>2.6335</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0.2304+</m:t>
                                </m:r>
                                <m:r>
                                  <a:rPr lang="en-US" i="1">
                                    <a:latin typeface="Cambria Math" panose="02040503050406030204" pitchFamily="18" charset="0"/>
                                  </a:rPr>
                                  <m:t>𝑗</m:t>
                                </m:r>
                                <m:r>
                                  <a:rPr lang="en-US" i="1">
                                    <a:latin typeface="Cambria Math" panose="02040503050406030204" pitchFamily="18" charset="0"/>
                                  </a:rPr>
                                  <m:t>2.6335</m:t>
                                </m:r>
                              </m:e>
                            </m:mr>
                          </m:m>
                        </m:e>
                      </m:d>
                    </m:oMath>
                  </m:oMathPara>
                </a14:m>
                <a:endParaRPr lang="en-US" dirty="0">
                  <a:latin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447800" y="2209800"/>
                <a:ext cx="6793591" cy="972702"/>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793726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897251" cy="584775"/>
          </a:xfrm>
          <a:prstGeom prst="rect">
            <a:avLst/>
          </a:prstGeom>
        </p:spPr>
        <p:txBody>
          <a:bodyPr wrap="none">
            <a:spAutoFit/>
          </a:bodyPr>
          <a:lstStyle/>
          <a:p>
            <a:r>
              <a:rPr lang="en-US" sz="3200" dirty="0">
                <a:solidFill>
                  <a:srgbClr val="C8102E"/>
                </a:solidFill>
                <a:latin typeface="+mj-lt"/>
                <a:ea typeface="+mj-ea"/>
                <a:cs typeface="+mj-cs"/>
              </a:rPr>
              <a:t>Example 1</a:t>
            </a:r>
          </a:p>
        </p:txBody>
      </p:sp>
      <p:sp>
        <p:nvSpPr>
          <p:cNvPr id="6" name="Rectangle 5"/>
          <p:cNvSpPr/>
          <p:nvPr/>
        </p:nvSpPr>
        <p:spPr>
          <a:xfrm>
            <a:off x="183870" y="647700"/>
            <a:ext cx="8960130" cy="707886"/>
          </a:xfrm>
          <a:prstGeom prst="rect">
            <a:avLst/>
          </a:prstGeom>
        </p:spPr>
        <p:txBody>
          <a:bodyPr wrap="square">
            <a:spAutoFit/>
          </a:bodyPr>
          <a:lstStyle/>
          <a:p>
            <a:pPr algn="just"/>
            <a:r>
              <a:rPr lang="en-US" sz="2000" dirty="0">
                <a:latin typeface="Times New Roman" panose="02020603050405020304" pitchFamily="18" charset="0"/>
              </a:rPr>
              <a:t>B. Given the line-to-line voltages at node 1, determine the “ideal” transformer voltages. From Equation (27),</a:t>
            </a:r>
          </a:p>
        </p:txBody>
      </p:sp>
      <mc:AlternateContent xmlns:mc="http://schemas.openxmlformats.org/markup-compatibility/2006" xmlns:a14="http://schemas.microsoft.com/office/drawing/2010/main">
        <mc:Choice Requires="a14">
          <p:sp>
            <p:nvSpPr>
              <p:cNvPr id="10" name="Rectangle 9"/>
              <p:cNvSpPr/>
              <p:nvPr/>
            </p:nvSpPr>
            <p:spPr>
              <a:xfrm>
                <a:off x="1133445" y="1524000"/>
                <a:ext cx="6856172" cy="8305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𝐴𝑉</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i="1">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i="1">
                                    <a:latin typeface="Cambria Math" panose="02040503050406030204" pitchFamily="18" charset="0"/>
                                  </a:rPr>
                                  <m:t>0</m:t>
                                </m:r>
                              </m:e>
                            </m:mr>
                          </m:m>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0</m:t>
                                </m:r>
                              </m:e>
                              <m:e>
                                <m:r>
                                  <a:rPr lang="en-US" b="0" i="1" smtClean="0">
                                    <a:latin typeface="Cambria Math" panose="02040503050406030204" pitchFamily="18" charset="0"/>
                                  </a:rPr>
                                  <m:t>−15.9732</m:t>
                                </m:r>
                              </m:e>
                              <m:e>
                                <m:r>
                                  <a:rPr lang="en-US" i="1">
                                    <a:latin typeface="Cambria Math" panose="02040503050406030204" pitchFamily="18" charset="0"/>
                                  </a:rPr>
                                  <m:t>0</m:t>
                                </m:r>
                              </m:e>
                            </m:mr>
                            <m:mr>
                              <m:e>
                                <m:r>
                                  <a:rPr lang="en-US" i="1">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−15.9732</m:t>
                                </m:r>
                              </m:e>
                            </m:mr>
                            <m:mr>
                              <m:e>
                                <m:r>
                                  <a:rPr lang="en-US" b="0" i="1" smtClean="0">
                                    <a:latin typeface="Cambria Math" panose="02040503050406030204" pitchFamily="18" charset="0"/>
                                  </a:rPr>
                                  <m:t>−15.9732</m:t>
                                </m:r>
                              </m:e>
                              <m:e>
                                <m:r>
                                  <a:rPr lang="en-US" i="1">
                                    <a:latin typeface="Cambria Math" panose="02040503050406030204" pitchFamily="18" charset="0"/>
                                  </a:rPr>
                                  <m:t>0</m:t>
                                </m:r>
                              </m:e>
                              <m:e>
                                <m:r>
                                  <a:rPr lang="en-US" b="0" i="1" smtClean="0">
                                    <a:latin typeface="Cambria Math" panose="02040503050406030204" pitchFamily="18" charset="0"/>
                                  </a:rPr>
                                  <m:t>0</m:t>
                                </m:r>
                              </m:e>
                            </m:mr>
                          </m:m>
                        </m:e>
                      </m:d>
                    </m:oMath>
                  </m:oMathPara>
                </a14:m>
                <a:endParaRPr lang="en-US" dirty="0">
                  <a:latin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133445" y="1524000"/>
                <a:ext cx="6856172" cy="83054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1579628" y="2747091"/>
                <a:ext cx="5912131" cy="8597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i="1">
                                  <a:latin typeface="Cambria Math" panose="02040503050406030204" pitchFamily="18" charset="0"/>
                                </a:rPr>
                                <m:t>𝑎𝑏𝑐</m:t>
                              </m:r>
                            </m:sub>
                          </m:sSub>
                        </m:e>
                      </m:d>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rPr>
                                <m:t>𝐴𝑉</m:t>
                              </m:r>
                            </m:e>
                          </m:d>
                        </m:e>
                        <m:sup>
                          <m:r>
                            <a:rPr lang="en-US" i="1">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rPr>
                            <m:t>𝐷</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𝑉𝐿𝑁</m:t>
                              </m:r>
                            </m:e>
                            <m:sub>
                              <m:r>
                                <a:rPr lang="en-US" i="1">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b="0" i="1" smtClean="0">
                                  <a:latin typeface="Cambria Math" panose="02040503050406030204" pitchFamily="18" charset="0"/>
                                </a:rPr>
                                <m:t>7734.1</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−58.3</m:t>
                              </m:r>
                            </m:e>
                            <m:e>
                              <m:r>
                                <a:rPr lang="en-US" b="0" i="1" smtClean="0">
                                  <a:latin typeface="Cambria Math" panose="02040503050406030204" pitchFamily="18" charset="0"/>
                                </a:rPr>
                                <m:t>7199.6</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180</m:t>
                              </m:r>
                            </m:e>
                            <m:e>
                              <m:r>
                                <a:rPr lang="en-US" b="0" i="1" smtClean="0">
                                  <a:latin typeface="Cambria Math" panose="02040503050406030204" pitchFamily="18" charset="0"/>
                                </a:rPr>
                                <m:t>7293.5</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64.5</m:t>
                              </m:r>
                            </m:e>
                          </m:eqArr>
                        </m:e>
                      </m:d>
                      <m:r>
                        <m:rPr>
                          <m:nor/>
                        </m:rPr>
                        <a:rPr lang="en-US" dirty="0">
                          <a:latin typeface="Times New Roman" panose="02020603050405020304" pitchFamily="18" charset="0"/>
                        </a:rPr>
                        <m:t> </m:t>
                      </m:r>
                      <m:r>
                        <a:rPr lang="en-US" i="1" dirty="0">
                          <a:latin typeface="Cambria Math" panose="02040503050406030204" pitchFamily="18" charset="0"/>
                        </a:rPr>
                        <m:t>𝑉</m:t>
                      </m:r>
                    </m:oMath>
                  </m:oMathPara>
                </a14:m>
                <a:endParaRPr lang="en-US" dirty="0">
                  <a:latin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579628" y="2747091"/>
                <a:ext cx="5912131" cy="85978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763995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897251" cy="584775"/>
          </a:xfrm>
          <a:prstGeom prst="rect">
            <a:avLst/>
          </a:prstGeom>
        </p:spPr>
        <p:txBody>
          <a:bodyPr wrap="none">
            <a:spAutoFit/>
          </a:bodyPr>
          <a:lstStyle/>
          <a:p>
            <a:r>
              <a:rPr lang="en-US" sz="3200" dirty="0">
                <a:solidFill>
                  <a:srgbClr val="C8102E"/>
                </a:solidFill>
                <a:latin typeface="+mj-lt"/>
                <a:ea typeface="+mj-ea"/>
                <a:cs typeface="+mj-cs"/>
              </a:rPr>
              <a:t>Example 1</a:t>
            </a:r>
          </a:p>
        </p:txBody>
      </p:sp>
      <p:sp>
        <p:nvSpPr>
          <p:cNvPr id="6" name="Rectangle 5"/>
          <p:cNvSpPr/>
          <p:nvPr/>
        </p:nvSpPr>
        <p:spPr>
          <a:xfrm>
            <a:off x="183870" y="647700"/>
            <a:ext cx="8960130" cy="1384995"/>
          </a:xfrm>
          <a:prstGeom prst="rect">
            <a:avLst/>
          </a:prstGeom>
        </p:spPr>
        <p:txBody>
          <a:bodyPr wrap="square">
            <a:spAutoFit/>
          </a:bodyPr>
          <a:lstStyle/>
          <a:p>
            <a:pPr algn="just"/>
            <a:r>
              <a:rPr lang="en-US" sz="2100" dirty="0">
                <a:latin typeface="Times New Roman" panose="02020603050405020304" pitchFamily="18" charset="0"/>
              </a:rPr>
              <a:t>C. Determine the load currents. </a:t>
            </a:r>
          </a:p>
          <a:p>
            <a:pPr algn="just"/>
            <a:r>
              <a:rPr lang="en-US" sz="2100" dirty="0">
                <a:latin typeface="Times New Roman" panose="02020603050405020304" pitchFamily="18" charset="0"/>
              </a:rPr>
              <a:t>Since the load is modeled as constant impedances, the system is linear and the analysis can combine all of the impedances (transformer, line, and load) to an equivalent impedance matrix. KVL gives</a:t>
            </a:r>
          </a:p>
        </p:txBody>
      </p:sp>
      <mc:AlternateContent xmlns:mc="http://schemas.openxmlformats.org/markup-compatibility/2006" xmlns:a14="http://schemas.microsoft.com/office/drawing/2010/main">
        <mc:Choice Requires="a14">
          <p:sp>
            <p:nvSpPr>
              <p:cNvPr id="7" name="Rectangle 6"/>
              <p:cNvSpPr/>
              <p:nvPr/>
            </p:nvSpPr>
            <p:spPr>
              <a:xfrm>
                <a:off x="708461" y="3113754"/>
                <a:ext cx="7910948" cy="97270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𝑍𝑒𝑞</m:t>
                            </m:r>
                          </m:e>
                          <m:sub>
                            <m:r>
                              <a:rPr lang="en-US" b="0" i="1" smtClean="0">
                                <a:latin typeface="Cambria Math" panose="02040503050406030204" pitchFamily="18" charset="0"/>
                              </a:rPr>
                              <m:t>𝑎𝑏𝑐</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13.0971+</m:t>
                              </m:r>
                              <m:r>
                                <a:rPr lang="en-US" b="0" i="1" smtClean="0">
                                  <a:latin typeface="Cambria Math" panose="02040503050406030204" pitchFamily="18" charset="0"/>
                                </a:rPr>
                                <m:t>𝑗</m:t>
                              </m:r>
                              <m:r>
                                <a:rPr lang="en-US" b="0" i="1" smtClean="0">
                                  <a:latin typeface="Cambria Math" panose="02040503050406030204" pitchFamily="18" charset="0"/>
                                </a:rPr>
                                <m:t>10.6751</m:t>
                              </m:r>
                            </m:e>
                            <m:e>
                              <m:r>
                                <a:rPr lang="en-US" i="1">
                                  <a:latin typeface="Cambria Math" panose="02040503050406030204" pitchFamily="18" charset="0"/>
                                </a:rPr>
                                <m:t>0.2</m:t>
                              </m:r>
                              <m:r>
                                <a:rPr lang="en-US" b="0" i="1" smtClean="0">
                                  <a:latin typeface="Cambria Math" panose="02040503050406030204" pitchFamily="18" charset="0"/>
                                </a:rPr>
                                <m:t>955</m:t>
                              </m:r>
                              <m:r>
                                <a:rPr lang="en-US" i="1">
                                  <a:latin typeface="Cambria Math" panose="02040503050406030204" pitchFamily="18" charset="0"/>
                                </a:rPr>
                                <m:t>+</m:t>
                              </m:r>
                              <m:r>
                                <a:rPr lang="en-US" i="1">
                                  <a:latin typeface="Cambria Math" panose="02040503050406030204" pitchFamily="18" charset="0"/>
                                </a:rPr>
                                <m:t>𝑗</m:t>
                              </m:r>
                              <m:r>
                                <a:rPr lang="en-US" b="0" i="1" smtClean="0">
                                  <a:latin typeface="Cambria Math" panose="02040503050406030204" pitchFamily="18" charset="0"/>
                                </a:rPr>
                                <m:t>0.9502</m:t>
                              </m:r>
                            </m:e>
                            <m:e>
                              <m:r>
                                <a:rPr lang="en-US" i="1">
                                  <a:latin typeface="Cambria Math" panose="02040503050406030204" pitchFamily="18" charset="0"/>
                                </a:rPr>
                                <m:t>0.2</m:t>
                              </m:r>
                              <m:r>
                                <a:rPr lang="en-US" b="0" i="1" smtClean="0">
                                  <a:latin typeface="Cambria Math" panose="02040503050406030204" pitchFamily="18" charset="0"/>
                                </a:rPr>
                                <m:t>907</m:t>
                              </m:r>
                              <m:r>
                                <a:rPr lang="en-US" i="1">
                                  <a:latin typeface="Cambria Math" panose="02040503050406030204" pitchFamily="18" charset="0"/>
                                </a:rPr>
                                <m:t>+</m:t>
                              </m:r>
                              <m:r>
                                <a:rPr lang="en-US" i="1">
                                  <a:latin typeface="Cambria Math" panose="02040503050406030204" pitchFamily="18" charset="0"/>
                                </a:rPr>
                                <m:t>𝑗</m:t>
                              </m:r>
                              <m:r>
                                <a:rPr lang="en-US" b="0" i="1" smtClean="0">
                                  <a:latin typeface="Cambria Math" panose="02040503050406030204" pitchFamily="18" charset="0"/>
                                </a:rPr>
                                <m:t>0</m:t>
                              </m:r>
                              <m:r>
                                <a:rPr lang="en-US" i="1">
                                  <a:latin typeface="Cambria Math" panose="02040503050406030204" pitchFamily="18" charset="0"/>
                                </a:rPr>
                                <m:t>.</m:t>
                              </m:r>
                              <m:r>
                                <a:rPr lang="en-US" b="0" i="1" smtClean="0">
                                  <a:latin typeface="Cambria Math" panose="02040503050406030204" pitchFamily="18" charset="0"/>
                                </a:rPr>
                                <m:t>7290</m:t>
                              </m:r>
                            </m:e>
                          </m:mr>
                          <m:mr>
                            <m:e>
                              <m:r>
                                <a:rPr lang="en-US" i="1">
                                  <a:latin typeface="Cambria Math" panose="02040503050406030204" pitchFamily="18" charset="0"/>
                                </a:rPr>
                                <m:t>0.</m:t>
                              </m:r>
                              <m:r>
                                <a:rPr lang="en-US" b="0" i="1" smtClean="0">
                                  <a:latin typeface="Cambria Math" panose="02040503050406030204" pitchFamily="18" charset="0"/>
                                </a:rPr>
                                <m:t>2955</m:t>
                              </m:r>
                              <m:r>
                                <a:rPr lang="en-US" i="1">
                                  <a:latin typeface="Cambria Math" panose="02040503050406030204" pitchFamily="18" charset="0"/>
                                </a:rPr>
                                <m:t>+</m:t>
                              </m:r>
                              <m:r>
                                <a:rPr lang="en-US" i="1">
                                  <a:latin typeface="Cambria Math" panose="02040503050406030204" pitchFamily="18" charset="0"/>
                                </a:rPr>
                                <m:t>𝑗</m:t>
                              </m:r>
                              <m:r>
                                <a:rPr lang="en-US" b="0" i="1" smtClean="0">
                                  <a:latin typeface="Cambria Math" panose="02040503050406030204" pitchFamily="18" charset="0"/>
                                </a:rPr>
                                <m:t>0.9502</m:t>
                              </m:r>
                            </m:e>
                            <m:e>
                              <m:r>
                                <a:rPr lang="en-US" b="0" i="1" smtClean="0">
                                  <a:latin typeface="Cambria Math" panose="02040503050406030204" pitchFamily="18" charset="0"/>
                                </a:rPr>
                                <m:t>14.1141</m:t>
                              </m:r>
                              <m:r>
                                <a:rPr lang="en-US" i="1">
                                  <a:latin typeface="Cambria Math" panose="02040503050406030204" pitchFamily="18" charset="0"/>
                                </a:rPr>
                                <m:t>+</m:t>
                              </m:r>
                              <m:r>
                                <a:rPr lang="en-US" i="1">
                                  <a:latin typeface="Cambria Math" panose="02040503050406030204" pitchFamily="18" charset="0"/>
                                </a:rPr>
                                <m:t>𝑗</m:t>
                              </m:r>
                              <m:r>
                                <a:rPr lang="en-US" b="0" i="1" smtClean="0">
                                  <a:latin typeface="Cambria Math" panose="02040503050406030204" pitchFamily="18" charset="0"/>
                                </a:rPr>
                                <m:t>8</m:t>
                              </m:r>
                              <m:r>
                                <a:rPr lang="en-US" i="1">
                                  <a:latin typeface="Cambria Math" panose="02040503050406030204" pitchFamily="18" charset="0"/>
                                </a:rPr>
                                <m:t>.6</m:t>
                              </m:r>
                              <m:r>
                                <a:rPr lang="en-US" b="0" i="1" smtClean="0">
                                  <a:latin typeface="Cambria Math" panose="02040503050406030204" pitchFamily="18" charset="0"/>
                                </a:rPr>
                                <m:t>187</m:t>
                              </m:r>
                            </m:e>
                            <m:e>
                              <m:r>
                                <a:rPr lang="en-US" i="1">
                                  <a:latin typeface="Cambria Math" panose="02040503050406030204" pitchFamily="18" charset="0"/>
                                </a:rPr>
                                <m:t>0.2</m:t>
                              </m:r>
                              <m:r>
                                <a:rPr lang="en-US" b="0" i="1" smtClean="0">
                                  <a:latin typeface="Cambria Math" panose="02040503050406030204" pitchFamily="18" charset="0"/>
                                </a:rPr>
                                <m:t>992</m:t>
                              </m:r>
                              <m:r>
                                <a:rPr lang="en-US" i="1">
                                  <a:latin typeface="Cambria Math" panose="02040503050406030204" pitchFamily="18" charset="0"/>
                                </a:rPr>
                                <m:t>+</m:t>
                              </m:r>
                              <m:r>
                                <a:rPr lang="en-US" i="1">
                                  <a:latin typeface="Cambria Math" panose="02040503050406030204" pitchFamily="18" charset="0"/>
                                </a:rPr>
                                <m:t>𝑗</m:t>
                              </m:r>
                              <m:r>
                                <a:rPr lang="en-US" b="0" i="1" smtClean="0">
                                  <a:latin typeface="Cambria Math" panose="02040503050406030204" pitchFamily="18" charset="0"/>
                                </a:rPr>
                                <m:t>0</m:t>
                              </m:r>
                              <m:r>
                                <a:rPr lang="en-US" i="1">
                                  <a:latin typeface="Cambria Math" panose="02040503050406030204" pitchFamily="18" charset="0"/>
                                </a:rPr>
                                <m:t>.</m:t>
                              </m:r>
                              <m:r>
                                <a:rPr lang="en-US" b="0" i="1" smtClean="0">
                                  <a:latin typeface="Cambria Math" panose="02040503050406030204" pitchFamily="18" charset="0"/>
                                </a:rPr>
                                <m:t>8023</m:t>
                              </m:r>
                            </m:e>
                          </m:mr>
                          <m:mr>
                            <m:e>
                              <m:r>
                                <a:rPr lang="en-US" i="1">
                                  <a:latin typeface="Cambria Math" panose="02040503050406030204" pitchFamily="18" charset="0"/>
                                </a:rPr>
                                <m:t>0.2</m:t>
                              </m:r>
                              <m:r>
                                <a:rPr lang="en-US" b="0" i="1" smtClean="0">
                                  <a:latin typeface="Cambria Math" panose="02040503050406030204" pitchFamily="18" charset="0"/>
                                </a:rPr>
                                <m:t>907</m:t>
                              </m:r>
                              <m:r>
                                <a:rPr lang="en-US" i="1">
                                  <a:latin typeface="Cambria Math" panose="02040503050406030204" pitchFamily="18" charset="0"/>
                                </a:rPr>
                                <m:t>+</m:t>
                              </m:r>
                              <m:r>
                                <a:rPr lang="en-US" i="1">
                                  <a:latin typeface="Cambria Math" panose="02040503050406030204" pitchFamily="18" charset="0"/>
                                </a:rPr>
                                <m:t>𝑗</m:t>
                              </m:r>
                              <m:r>
                                <a:rPr lang="en-US" b="0" i="1" smtClean="0">
                                  <a:latin typeface="Cambria Math" panose="02040503050406030204" pitchFamily="18" charset="0"/>
                                </a:rPr>
                                <m:t>0.7290</m:t>
                              </m:r>
                            </m:e>
                            <m:e>
                              <m:r>
                                <a:rPr lang="en-US" i="1">
                                  <a:latin typeface="Cambria Math" panose="02040503050406030204" pitchFamily="18" charset="0"/>
                                </a:rPr>
                                <m:t>0.</m:t>
                              </m:r>
                              <m:r>
                                <a:rPr lang="en-US" b="0" i="1" smtClean="0">
                                  <a:latin typeface="Cambria Math" panose="02040503050406030204" pitchFamily="18" charset="0"/>
                                </a:rPr>
                                <m:t>2992</m:t>
                              </m:r>
                              <m:r>
                                <a:rPr lang="en-US" i="1">
                                  <a:latin typeface="Cambria Math" panose="02040503050406030204" pitchFamily="18" charset="0"/>
                                </a:rPr>
                                <m:t>+</m:t>
                              </m:r>
                              <m:r>
                                <a:rPr lang="en-US" i="1">
                                  <a:latin typeface="Cambria Math" panose="02040503050406030204" pitchFamily="18" charset="0"/>
                                </a:rPr>
                                <m:t>𝑗</m:t>
                              </m:r>
                              <m:r>
                                <a:rPr lang="en-US" b="0" i="1" smtClean="0">
                                  <a:latin typeface="Cambria Math" panose="02040503050406030204" pitchFamily="18" charset="0"/>
                                </a:rPr>
                                <m:t>0</m:t>
                              </m:r>
                              <m:r>
                                <a:rPr lang="en-US" i="1">
                                  <a:latin typeface="Cambria Math" panose="02040503050406030204" pitchFamily="18" charset="0"/>
                                </a:rPr>
                                <m:t>.</m:t>
                              </m:r>
                              <m:r>
                                <a:rPr lang="en-US" b="0" i="1" smtClean="0">
                                  <a:latin typeface="Cambria Math" panose="02040503050406030204" pitchFamily="18" charset="0"/>
                                </a:rPr>
                                <m:t>8023</m:t>
                              </m:r>
                            </m:e>
                            <m:e>
                              <m:r>
                                <a:rPr lang="en-US" b="0" i="1" smtClean="0">
                                  <a:latin typeface="Cambria Math" panose="02040503050406030204" pitchFamily="18" charset="0"/>
                                </a:rPr>
                                <m:t>15.1045</m:t>
                              </m:r>
                              <m:r>
                                <a:rPr lang="en-US" i="1">
                                  <a:latin typeface="Cambria Math" panose="02040503050406030204" pitchFamily="18" charset="0"/>
                                </a:rPr>
                                <m:t>+</m:t>
                              </m:r>
                              <m:r>
                                <a:rPr lang="en-US" i="1">
                                  <a:latin typeface="Cambria Math" panose="02040503050406030204" pitchFamily="18" charset="0"/>
                                </a:rPr>
                                <m:t>𝑗</m:t>
                              </m:r>
                              <m:r>
                                <a:rPr lang="en-US" b="0" i="1" smtClean="0">
                                  <a:latin typeface="Cambria Math" panose="02040503050406030204" pitchFamily="18" charset="0"/>
                                </a:rPr>
                                <m:t>9</m:t>
                              </m:r>
                              <m:r>
                                <a:rPr lang="en-US" i="1">
                                  <a:latin typeface="Cambria Math" panose="02040503050406030204" pitchFamily="18" charset="0"/>
                                </a:rPr>
                                <m:t>.6</m:t>
                              </m:r>
                              <m:r>
                                <a:rPr lang="en-US" b="0" i="1" smtClean="0">
                                  <a:latin typeface="Cambria Math" panose="02040503050406030204" pitchFamily="18" charset="0"/>
                                </a:rPr>
                                <m:t>507</m:t>
                              </m:r>
                            </m:e>
                          </m:mr>
                        </m:m>
                      </m:e>
                    </m:d>
                  </m:oMath>
                </a14:m>
                <a:r>
                  <a:rPr lang="en-US" dirty="0">
                    <a:latin typeface="Times New Roman" panose="02020603050405020304" pitchFamily="18" charset="0"/>
                  </a:rPr>
                  <a:t> </a:t>
                </a:r>
                <a14:m>
                  <m:oMath xmlns:m="http://schemas.openxmlformats.org/officeDocument/2006/math">
                    <m:r>
                      <m:rPr>
                        <m:sty m:val="p"/>
                      </m:rPr>
                      <a:rPr lang="el-GR" i="1" dirty="0" smtClean="0">
                        <a:latin typeface="Cambria Math" panose="02040503050406030204" pitchFamily="18" charset="0"/>
                        <a:ea typeface="Cambria Math" panose="02040503050406030204" pitchFamily="18" charset="0"/>
                      </a:rPr>
                      <m:t>Ω</m:t>
                    </m:r>
                  </m:oMath>
                </a14:m>
                <a:endParaRPr lang="en-US" dirty="0">
                  <a:latin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708461" y="3113754"/>
                <a:ext cx="7910948" cy="97270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151839" y="2356871"/>
                <a:ext cx="7237815"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𝑉𝑡</m:t>
                            </m:r>
                          </m:e>
                          <m:sub>
                            <m:r>
                              <a:rPr lang="en-US" i="1">
                                <a:latin typeface="Cambria Math" panose="02040503050406030204" pitchFamily="18" charset="0"/>
                              </a:rPr>
                              <m:t>𝑎𝑏𝑐</m:t>
                            </m:r>
                          </m:sub>
                        </m:sSub>
                      </m:e>
                    </m:d>
                    <m:r>
                      <a:rPr lang="en-US" b="0" i="1" smtClean="0">
                        <a:latin typeface="Cambria Math" panose="02040503050406030204" pitchFamily="18" charset="0"/>
                      </a:rPr>
                      <m:t>=</m:t>
                    </m:r>
                    <m:d>
                      <m:dPr>
                        <m:ctrlPr>
                          <a:rPr lang="en-US" b="0" i="1" smtClean="0">
                            <a:latin typeface="Cambria Math" panose="02040503050406030204" pitchFamily="18" charset="0"/>
                          </a:rPr>
                        </m:ctrlPr>
                      </m:d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m:t>
                                </m:r>
                                <m:r>
                                  <a:rPr lang="en-US" b="0" i="1" smtClean="0">
                                    <a:latin typeface="Cambria Math" panose="02040503050406030204" pitchFamily="18" charset="0"/>
                                  </a:rPr>
                                  <m:t>𝑡</m:t>
                                </m:r>
                              </m:e>
                              <m:sub>
                                <m:r>
                                  <a:rPr lang="en-US" i="1">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m:t>
                                </m:r>
                                <m:r>
                                  <a:rPr lang="en-US" b="0" i="1" smtClean="0">
                                    <a:latin typeface="Cambria Math" panose="02040503050406030204" pitchFamily="18" charset="0"/>
                                  </a:rPr>
                                  <m:t>𝑙𝑖𝑛𝑒</m:t>
                                </m:r>
                              </m:e>
                              <m:sub>
                                <m:r>
                                  <a:rPr lang="en-US" i="1">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m:t>
                                </m:r>
                                <m:r>
                                  <a:rPr lang="en-US" b="0" i="1" smtClean="0">
                                    <a:latin typeface="Cambria Math" panose="02040503050406030204" pitchFamily="18" charset="0"/>
                                  </a:rPr>
                                  <m:t>𝑙𝑜𝑎𝑑</m:t>
                                </m:r>
                              </m:e>
                              <m:sub>
                                <m:r>
                                  <a:rPr lang="en-US" i="1">
                                    <a:latin typeface="Cambria Math" panose="02040503050406030204" pitchFamily="18" charset="0"/>
                                  </a:rPr>
                                  <m:t>𝑎𝑏𝑐</m:t>
                                </m:r>
                              </m:sub>
                            </m:sSub>
                          </m:e>
                        </m:d>
                      </m:e>
                    </m:d>
                    <m:r>
                      <a:rPr lang="en-US" b="0" i="1" smtClean="0">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𝑍𝑒𝑞</m:t>
                            </m:r>
                          </m:e>
                          <m:sub>
                            <m:r>
                              <a:rPr lang="en-US" i="1">
                                <a:latin typeface="Cambria Math" panose="02040503050406030204" pitchFamily="18" charset="0"/>
                              </a:rPr>
                              <m:t>𝑎𝑏𝑐</m:t>
                            </m:r>
                          </m:sub>
                        </m:sSub>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151839" y="2356871"/>
                <a:ext cx="7237815" cy="369332"/>
              </a:xfrm>
              <a:prstGeom prst="rect">
                <a:avLst/>
              </a:prstGeom>
              <a:blipFill>
                <a:blip r:embed="rId4"/>
                <a:stretch>
                  <a:fillRect b="-15000"/>
                </a:stretch>
              </a:blipFill>
            </p:spPr>
            <p:txBody>
              <a:bodyPr/>
              <a:lstStyle/>
              <a:p>
                <a:r>
                  <a:rPr lang="en-US">
                    <a:noFill/>
                  </a:rPr>
                  <a:t> </a:t>
                </a:r>
              </a:p>
            </p:txBody>
          </p:sp>
        </mc:Fallback>
      </mc:AlternateContent>
      <p:sp>
        <p:nvSpPr>
          <p:cNvPr id="8" name="Rectangle 7"/>
          <p:cNvSpPr/>
          <p:nvPr/>
        </p:nvSpPr>
        <p:spPr>
          <a:xfrm>
            <a:off x="183870" y="4141461"/>
            <a:ext cx="3876831" cy="369332"/>
          </a:xfrm>
          <a:prstGeom prst="rect">
            <a:avLst/>
          </a:prstGeom>
        </p:spPr>
        <p:txBody>
          <a:bodyPr wrap="none">
            <a:spAutoFit/>
          </a:bodyPr>
          <a:lstStyle/>
          <a:p>
            <a:r>
              <a:rPr lang="en-US" dirty="0">
                <a:latin typeface="Times New Roman" panose="02020603050405020304" pitchFamily="18" charset="0"/>
              </a:rPr>
              <a:t>The line current can now be computed:</a:t>
            </a:r>
          </a:p>
        </p:txBody>
      </p:sp>
      <mc:AlternateContent xmlns:mc="http://schemas.openxmlformats.org/markup-compatibility/2006">
        <mc:Choice xmlns:a14="http://schemas.microsoft.com/office/drawing/2010/main" Requires="a14">
          <p:sp>
            <p:nvSpPr>
              <p:cNvPr id="9" name="Rectangle 8"/>
              <p:cNvSpPr/>
              <p:nvPr/>
            </p:nvSpPr>
            <p:spPr>
              <a:xfrm>
                <a:off x="2035035" y="4724400"/>
                <a:ext cx="5257800" cy="83054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𝑎𝑏𝑐</m:t>
                              </m:r>
                            </m:sub>
                          </m:sSub>
                        </m:e>
                      </m:d>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𝑍𝑒𝑞</m:t>
                                  </m:r>
                                </m:e>
                                <m:sub>
                                  <m:r>
                                    <a:rPr lang="en-US" i="1">
                                      <a:latin typeface="Cambria Math" panose="02040503050406030204" pitchFamily="18" charset="0"/>
                                    </a:rPr>
                                    <m:t>𝑎𝑏𝑐</m:t>
                                  </m:r>
                                </m:sub>
                              </m:sSub>
                            </m:e>
                          </m:d>
                        </m:e>
                        <m:sup>
                          <m:r>
                            <a:rPr lang="en-US" i="1">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𝑡</m:t>
                              </m:r>
                            </m:e>
                            <m:sub>
                              <m:r>
                                <a:rPr lang="en-US" b="0" i="1" smtClean="0">
                                  <a:latin typeface="Cambria Math" panose="02040503050406030204" pitchFamily="18" charset="0"/>
                                </a:rPr>
                                <m:t>𝑎𝑏𝑐</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b="0" i="1" smtClean="0">
                                  <a:latin typeface="Cambria Math" panose="02040503050406030204" pitchFamily="18" charset="0"/>
                                </a:rPr>
                                <m:t>471.7</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95.1</m:t>
                              </m:r>
                            </m:e>
                            <m:e>
                              <m:r>
                                <a:rPr lang="en-US" b="0" i="1" smtClean="0">
                                  <a:latin typeface="Cambria Math" panose="02040503050406030204" pitchFamily="18" charset="0"/>
                                </a:rPr>
                                <m:t>456.7</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149.9</m:t>
                              </m:r>
                            </m:e>
                            <m:e>
                              <m:r>
                                <a:rPr lang="en-US" b="0" i="1" smtClean="0">
                                  <a:latin typeface="Cambria Math" panose="02040503050406030204" pitchFamily="18" charset="0"/>
                                </a:rPr>
                                <m:t>427.3</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33</m:t>
                              </m:r>
                              <m:r>
                                <a:rPr lang="en-US" i="1">
                                  <a:latin typeface="Cambria Math" panose="02040503050406030204" pitchFamily="18" charset="0"/>
                                  <a:ea typeface="Cambria Math" panose="02040503050406030204" pitchFamily="18" charset="0"/>
                                </a:rPr>
                                <m:t>.5</m:t>
                              </m:r>
                            </m:e>
                          </m:eqArr>
                        </m:e>
                      </m:d>
                      <m:r>
                        <m:rPr>
                          <m:nor/>
                        </m:rPr>
                        <a:rPr lang="en-US" dirty="0">
                          <a:latin typeface="Times New Roman" panose="02020603050405020304" pitchFamily="18" charset="0"/>
                        </a:rPr>
                        <m:t> </m:t>
                      </m:r>
                      <m:r>
                        <a:rPr lang="en-US" b="0" i="1" dirty="0" smtClean="0">
                          <a:latin typeface="Cambria Math" panose="02040503050406030204" pitchFamily="18" charset="0"/>
                        </a:rPr>
                        <m:t>𝐴</m:t>
                      </m:r>
                    </m:oMath>
                  </m:oMathPara>
                </a14:m>
                <a:endParaRPr lang="en-US" dirty="0">
                  <a:latin typeface="Times New Roman" panose="02020603050405020304" pitchFamily="18" charset="0"/>
                </a:endParaRPr>
              </a:p>
            </p:txBody>
          </p:sp>
        </mc:Choice>
        <mc:Fallback>
          <p:sp>
            <p:nvSpPr>
              <p:cNvPr id="9" name="Rectangle 8"/>
              <p:cNvSpPr>
                <a:spLocks noRot="1" noChangeAspect="1" noMove="1" noResize="1" noEditPoints="1" noAdjustHandles="1" noChangeArrowheads="1" noChangeShapeType="1" noTextEdit="1"/>
              </p:cNvSpPr>
              <p:nvPr/>
            </p:nvSpPr>
            <p:spPr>
              <a:xfrm>
                <a:off x="2035035" y="4724400"/>
                <a:ext cx="5257800" cy="830548"/>
              </a:xfrm>
              <a:prstGeom prst="rect">
                <a:avLst/>
              </a:prstGeom>
              <a:blipFill>
                <a:blip r:embed="rId5"/>
                <a:stretch>
                  <a:fillRect b="-3077"/>
                </a:stretch>
              </a:blipFill>
            </p:spPr>
            <p:txBody>
              <a:bodyPr/>
              <a:lstStyle/>
              <a:p>
                <a:r>
                  <a:rPr lang="en-US">
                    <a:noFill/>
                  </a:rPr>
                  <a:t> </a:t>
                </a:r>
              </a:p>
            </p:txBody>
          </p:sp>
        </mc:Fallback>
      </mc:AlternateContent>
    </p:spTree>
    <p:extLst>
      <p:ext uri="{BB962C8B-B14F-4D97-AF65-F5344CB8AC3E}">
        <p14:creationId xmlns:p14="http://schemas.microsoft.com/office/powerpoint/2010/main" val="24546625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897251" cy="584775"/>
          </a:xfrm>
          <a:prstGeom prst="rect">
            <a:avLst/>
          </a:prstGeom>
        </p:spPr>
        <p:txBody>
          <a:bodyPr wrap="none">
            <a:spAutoFit/>
          </a:bodyPr>
          <a:lstStyle/>
          <a:p>
            <a:r>
              <a:rPr lang="en-US" sz="3200" dirty="0">
                <a:solidFill>
                  <a:srgbClr val="C8102E"/>
                </a:solidFill>
                <a:latin typeface="+mj-lt"/>
                <a:ea typeface="+mj-ea"/>
                <a:cs typeface="+mj-cs"/>
              </a:rPr>
              <a:t>Example 1</a:t>
            </a:r>
          </a:p>
        </p:txBody>
      </p:sp>
      <p:sp>
        <p:nvSpPr>
          <p:cNvPr id="2" name="Rectangle 1"/>
          <p:cNvSpPr/>
          <p:nvPr/>
        </p:nvSpPr>
        <p:spPr>
          <a:xfrm>
            <a:off x="136634" y="647700"/>
            <a:ext cx="8778766" cy="400110"/>
          </a:xfrm>
          <a:prstGeom prst="rect">
            <a:avLst/>
          </a:prstGeom>
        </p:spPr>
        <p:txBody>
          <a:bodyPr wrap="square">
            <a:spAutoFit/>
          </a:bodyPr>
          <a:lstStyle/>
          <a:p>
            <a:r>
              <a:rPr lang="en-US" sz="2000" dirty="0">
                <a:solidFill>
                  <a:srgbClr val="000000"/>
                </a:solidFill>
                <a:latin typeface="Times New Roman" panose="02020603050405020304" pitchFamily="18" charset="0"/>
              </a:rPr>
              <a:t>D. Determine the line-to-ground voltages at the load in volts and on a 120 V base:</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angle 9"/>
              <p:cNvSpPr/>
              <p:nvPr/>
            </p:nvSpPr>
            <p:spPr>
              <a:xfrm>
                <a:off x="1569951" y="1371600"/>
                <a:ext cx="5659306" cy="8249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𝑙𝑜𝑎𝑑</m:t>
                              </m:r>
                            </m:e>
                            <m:sub>
                              <m:r>
                                <a:rPr lang="en-US" i="1">
                                  <a:latin typeface="Cambria Math" panose="02040503050406030204" pitchFamily="18" charset="0"/>
                                </a:rPr>
                                <m:t>𝑎𝑏𝑐</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𝑍𝑙𝑜𝑎𝑑</m:t>
                              </m:r>
                            </m:e>
                            <m:sub>
                              <m:r>
                                <a:rPr lang="en-US" b="0" i="1" smtClean="0">
                                  <a:latin typeface="Cambria Math" panose="02040503050406030204" pitchFamily="18" charset="0"/>
                                </a:rPr>
                                <m:t>𝑎𝑏𝑐</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b="0" i="1" smtClean="0">
                                  <a:latin typeface="Cambria Math" panose="02040503050406030204" pitchFamily="18" charset="0"/>
                                </a:rPr>
                                <m:t>6328.1</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−68.6</m:t>
                              </m:r>
                            </m:e>
                            <m:e>
                              <m:r>
                                <a:rPr lang="en-US" b="0" i="1" smtClean="0">
                                  <a:latin typeface="Cambria Math" panose="02040503050406030204" pitchFamily="18" charset="0"/>
                                </a:rPr>
                                <m:t>6212.2</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167.0</m:t>
                              </m:r>
                            </m:e>
                            <m:e>
                              <m:r>
                                <a:rPr lang="en-US" b="0" i="1" smtClean="0">
                                  <a:latin typeface="Cambria Math" panose="02040503050406030204" pitchFamily="18" charset="0"/>
                                  <a:ea typeface="Cambria Math" panose="02040503050406030204" pitchFamily="18" charset="0"/>
                                </a:rPr>
                                <m:t>6352.6</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53.1</m:t>
                              </m:r>
                            </m:e>
                          </m:eqArr>
                        </m:e>
                      </m:d>
                      <m:r>
                        <m:rPr>
                          <m:nor/>
                        </m:rPr>
                        <a:rPr lang="en-US" dirty="0">
                          <a:latin typeface="Times New Roman" panose="02020603050405020304" pitchFamily="18" charset="0"/>
                        </a:rPr>
                        <m:t> </m:t>
                      </m:r>
                      <m:r>
                        <a:rPr lang="en-US" i="1" dirty="0">
                          <a:latin typeface="Cambria Math" panose="02040503050406030204" pitchFamily="18" charset="0"/>
                        </a:rPr>
                        <m:t>𝑉</m:t>
                      </m:r>
                    </m:oMath>
                  </m:oMathPara>
                </a14:m>
                <a:endParaRPr lang="en-US" dirty="0">
                  <a:latin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569951" y="1371600"/>
                <a:ext cx="5659306" cy="824969"/>
              </a:xfrm>
              <a:prstGeom prst="rect">
                <a:avLst/>
              </a:prstGeom>
              <a:blipFill>
                <a:blip r:embed="rId6"/>
                <a:stretch>
                  <a:fillRect/>
                </a:stretch>
              </a:blipFill>
            </p:spPr>
            <p:txBody>
              <a:bodyPr/>
              <a:lstStyle/>
              <a:p>
                <a:r>
                  <a:rPr lang="en-US">
                    <a:noFill/>
                  </a:rPr>
                  <a:t> </a:t>
                </a:r>
              </a:p>
            </p:txBody>
          </p:sp>
        </mc:Fallback>
      </mc:AlternateContent>
      <p:sp>
        <p:nvSpPr>
          <p:cNvPr id="11" name="Rectangle 10"/>
          <p:cNvSpPr/>
          <p:nvPr/>
        </p:nvSpPr>
        <p:spPr>
          <a:xfrm>
            <a:off x="152400" y="2438400"/>
            <a:ext cx="4100994" cy="400110"/>
          </a:xfrm>
          <a:prstGeom prst="rect">
            <a:avLst/>
          </a:prstGeom>
        </p:spPr>
        <p:txBody>
          <a:bodyPr wrap="none">
            <a:spAutoFit/>
          </a:bodyPr>
          <a:lstStyle/>
          <a:p>
            <a:r>
              <a:rPr lang="en-US" sz="2000" dirty="0">
                <a:solidFill>
                  <a:srgbClr val="000000"/>
                </a:solidFill>
                <a:latin typeface="Times New Roman" panose="02020603050405020304" pitchFamily="18" charset="0"/>
              </a:rPr>
              <a:t>The load voltages on a 120 V base are</a:t>
            </a:r>
            <a:endParaRPr lang="en-US" sz="2000"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Rectangle 12"/>
              <p:cNvSpPr/>
              <p:nvPr/>
            </p:nvSpPr>
            <p:spPr>
              <a:xfrm>
                <a:off x="3227392" y="2943932"/>
                <a:ext cx="2344424" cy="8305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𝑙𝑜𝑎𝑑</m:t>
                              </m:r>
                            </m:e>
                            <m:sub>
                              <m:r>
                                <a:rPr lang="en-US" b="0" i="1" smtClean="0">
                                  <a:latin typeface="Cambria Math" panose="02040503050406030204" pitchFamily="18" charset="0"/>
                                </a:rPr>
                                <m:t>120</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b="0" i="1" smtClean="0">
                                  <a:latin typeface="Cambria Math" panose="02040503050406030204" pitchFamily="18" charset="0"/>
                                </a:rPr>
                                <m:t>105.5</m:t>
                              </m:r>
                            </m:e>
                            <m:e>
                              <m:r>
                                <a:rPr lang="en-US" i="1">
                                  <a:latin typeface="Cambria Math" panose="02040503050406030204" pitchFamily="18" charset="0"/>
                                </a:rPr>
                                <m:t>10</m:t>
                              </m:r>
                              <m:r>
                                <a:rPr lang="en-US" b="0" i="1" smtClean="0">
                                  <a:latin typeface="Cambria Math" panose="02040503050406030204" pitchFamily="18" charset="0"/>
                                </a:rPr>
                                <m:t>3</m:t>
                              </m:r>
                              <m:r>
                                <a:rPr lang="en-US" i="1">
                                  <a:latin typeface="Cambria Math" panose="02040503050406030204" pitchFamily="18" charset="0"/>
                                </a:rPr>
                                <m:t>.5</m:t>
                              </m:r>
                            </m:e>
                            <m:e>
                              <m:r>
                                <a:rPr lang="en-US" i="1">
                                  <a:latin typeface="Cambria Math" panose="02040503050406030204" pitchFamily="18" charset="0"/>
                                </a:rPr>
                                <m:t>105.</m:t>
                              </m:r>
                              <m:r>
                                <a:rPr lang="en-US" b="0" i="1" smtClean="0">
                                  <a:latin typeface="Cambria Math" panose="02040503050406030204" pitchFamily="18" charset="0"/>
                                </a:rPr>
                                <m:t>9</m:t>
                              </m:r>
                            </m:e>
                          </m:eqArr>
                        </m:e>
                      </m:d>
                    </m:oMath>
                  </m:oMathPara>
                </a14:m>
                <a:endParaRPr lang="en-US" dirty="0">
                  <a:latin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3227392" y="2943932"/>
                <a:ext cx="2344424" cy="830548"/>
              </a:xfrm>
              <a:prstGeom prst="rect">
                <a:avLst/>
              </a:prstGeom>
              <a:blipFill>
                <a:blip r:embed="rId4"/>
                <a:stretch>
                  <a:fillRect/>
                </a:stretch>
              </a:blipFill>
            </p:spPr>
            <p:txBody>
              <a:bodyPr/>
              <a:lstStyle/>
              <a:p>
                <a:r>
                  <a:rPr lang="en-US">
                    <a:noFill/>
                  </a:rPr>
                  <a:t> </a:t>
                </a:r>
              </a:p>
            </p:txBody>
          </p:sp>
        </mc:Fallback>
      </mc:AlternateContent>
      <p:sp>
        <p:nvSpPr>
          <p:cNvPr id="14" name="Rectangle 13"/>
          <p:cNvSpPr/>
          <p:nvPr/>
        </p:nvSpPr>
        <p:spPr>
          <a:xfrm>
            <a:off x="152400" y="3814398"/>
            <a:ext cx="4388574" cy="400110"/>
          </a:xfrm>
          <a:prstGeom prst="rect">
            <a:avLst/>
          </a:prstGeom>
        </p:spPr>
        <p:txBody>
          <a:bodyPr wrap="none">
            <a:spAutoFit/>
          </a:bodyPr>
          <a:lstStyle/>
          <a:p>
            <a:r>
              <a:rPr lang="en-US" sz="2000" dirty="0">
                <a:solidFill>
                  <a:srgbClr val="000000"/>
                </a:solidFill>
                <a:latin typeface="Times New Roman" panose="02020603050405020304" pitchFamily="18" charset="0"/>
              </a:rPr>
              <a:t>The line-to-ground voltage at node 2 are</a:t>
            </a:r>
            <a:endParaRPr lang="en-US" sz="2000"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Rectangle 14"/>
              <p:cNvSpPr/>
              <p:nvPr/>
            </p:nvSpPr>
            <p:spPr>
              <a:xfrm>
                <a:off x="838200" y="4490306"/>
                <a:ext cx="7153432" cy="8249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𝐿𝐺</m:t>
                              </m:r>
                            </m:e>
                            <m:sub>
                              <m:r>
                                <a:rPr lang="en-US" i="1">
                                  <a:latin typeface="Cambria Math" panose="02040503050406030204" pitchFamily="18" charset="0"/>
                                </a:rPr>
                                <m:t>𝑎𝑏𝑐</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𝑙𝑖𝑛𝑒</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𝑉𝑙𝑜𝑎𝑑</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𝑏</m:t>
                              </m:r>
                            </m:e>
                            <m:sub>
                              <m:r>
                                <a:rPr lang="en-US" i="1">
                                  <a:latin typeface="Cambria Math" panose="02040503050406030204" pitchFamily="18" charset="0"/>
                                </a:rPr>
                                <m:t>𝑙𝑖𝑛𝑒</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b="0" i="1" smtClean="0">
                                  <a:latin typeface="Cambria Math" panose="02040503050406030204" pitchFamily="18" charset="0"/>
                                </a:rPr>
                                <m:t>6965.4</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−66.0</m:t>
                              </m:r>
                            </m:e>
                            <m:e>
                              <m:r>
                                <a:rPr lang="en-US" b="0" i="1" smtClean="0">
                                  <a:latin typeface="Cambria Math" panose="02040503050406030204" pitchFamily="18" charset="0"/>
                                </a:rPr>
                                <m:t>6580.6</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171.4</m:t>
                              </m:r>
                            </m:e>
                            <m:e>
                              <m:r>
                                <a:rPr lang="en-US" b="0" i="1" smtClean="0">
                                  <a:latin typeface="Cambria Math" panose="02040503050406030204" pitchFamily="18" charset="0"/>
                                  <a:ea typeface="Cambria Math" panose="02040503050406030204" pitchFamily="18" charset="0"/>
                                </a:rPr>
                                <m:t>6691.4</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56.7</m:t>
                              </m:r>
                            </m:e>
                          </m:eqArr>
                        </m:e>
                      </m:d>
                      <m:r>
                        <m:rPr>
                          <m:nor/>
                        </m:rPr>
                        <a:rPr lang="en-US" dirty="0">
                          <a:latin typeface="Times New Roman" panose="02020603050405020304" pitchFamily="18" charset="0"/>
                        </a:rPr>
                        <m:t> </m:t>
                      </m:r>
                      <m:r>
                        <a:rPr lang="en-US" i="1" dirty="0">
                          <a:latin typeface="Cambria Math" panose="02040503050406030204" pitchFamily="18" charset="0"/>
                        </a:rPr>
                        <m:t>𝑉</m:t>
                      </m:r>
                    </m:oMath>
                  </m:oMathPara>
                </a14:m>
                <a:endParaRPr lang="en-US" dirty="0">
                  <a:latin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838200" y="4490306"/>
                <a:ext cx="7153432" cy="824969"/>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506475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897251" cy="584775"/>
          </a:xfrm>
          <a:prstGeom prst="rect">
            <a:avLst/>
          </a:prstGeom>
        </p:spPr>
        <p:txBody>
          <a:bodyPr wrap="none">
            <a:spAutoFit/>
          </a:bodyPr>
          <a:lstStyle/>
          <a:p>
            <a:r>
              <a:rPr lang="en-US" sz="3200" dirty="0">
                <a:solidFill>
                  <a:srgbClr val="C8102E"/>
                </a:solidFill>
                <a:latin typeface="+mj-lt"/>
                <a:ea typeface="+mj-ea"/>
                <a:cs typeface="+mj-cs"/>
              </a:rPr>
              <a:t>Example 1</a:t>
            </a:r>
          </a:p>
        </p:txBody>
      </p:sp>
      <p:sp>
        <p:nvSpPr>
          <p:cNvPr id="2" name="Rectangle 1"/>
          <p:cNvSpPr/>
          <p:nvPr/>
        </p:nvSpPr>
        <p:spPr>
          <a:xfrm>
            <a:off x="136634" y="647700"/>
            <a:ext cx="8778766" cy="707886"/>
          </a:xfrm>
          <a:prstGeom prst="rect">
            <a:avLst/>
          </a:prstGeom>
        </p:spPr>
        <p:txBody>
          <a:bodyPr wrap="square">
            <a:spAutoFit/>
          </a:bodyPr>
          <a:lstStyle/>
          <a:p>
            <a:r>
              <a:rPr lang="en-US" sz="2000" dirty="0">
                <a:solidFill>
                  <a:srgbClr val="000000"/>
                </a:solidFill>
                <a:latin typeface="Times New Roman" panose="02020603050405020304" pitchFamily="18" charset="0"/>
              </a:rPr>
              <a:t>E. </a:t>
            </a:r>
            <a:r>
              <a:rPr lang="en-US" sz="2000" dirty="0">
                <a:latin typeface="Times New Roman" panose="02020603050405020304" pitchFamily="18" charset="0"/>
              </a:rPr>
              <a:t>Using the backward sweep voltage equation, determine the equivalent line-to-neutral voltages and the line-to-line voltages at node 1:</a:t>
            </a:r>
          </a:p>
        </p:txBody>
      </p:sp>
      <mc:AlternateContent xmlns:mc="http://schemas.openxmlformats.org/markup-compatibility/2006" xmlns:a14="http://schemas.microsoft.com/office/drawing/2010/main">
        <mc:Choice Requires="a14">
          <p:sp>
            <p:nvSpPr>
              <p:cNvPr id="12" name="Rectangle 11"/>
              <p:cNvSpPr/>
              <p:nvPr/>
            </p:nvSpPr>
            <p:spPr>
              <a:xfrm>
                <a:off x="1219200" y="1524000"/>
                <a:ext cx="6633161" cy="85420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𝐿𝑁</m:t>
                              </m:r>
                            </m:e>
                            <m:sub>
                              <m:r>
                                <a:rPr lang="en-US" b="0" i="1" smtClean="0">
                                  <a:latin typeface="Cambria Math" panose="02040503050406030204" pitchFamily="18" charset="0"/>
                                </a:rPr>
                                <m:t>𝐴𝐵𝐶</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𝑉𝐿𝐺</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b="0" i="1" smtClean="0">
                                  <a:latin typeface="Cambria Math" panose="02040503050406030204" pitchFamily="18" charset="0"/>
                                </a:rPr>
                                <m:t>69,443</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−30.3</m:t>
                              </m:r>
                            </m:e>
                            <m:e>
                              <m:r>
                                <a:rPr lang="en-US" b="0" i="1" smtClean="0">
                                  <a:latin typeface="Cambria Math" panose="02040503050406030204" pitchFamily="18" charset="0"/>
                                </a:rPr>
                                <m:t>65,263</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−147.5</m:t>
                              </m:r>
                            </m:e>
                            <m:e>
                              <m:r>
                                <a:rPr lang="en-US" b="0" i="1" smtClean="0">
                                  <a:latin typeface="Cambria Math" panose="02040503050406030204" pitchFamily="18" charset="0"/>
                                  <a:ea typeface="Cambria Math" panose="02040503050406030204" pitchFamily="18" charset="0"/>
                                </a:rPr>
                                <m:t>70,272</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94.0</m:t>
                              </m:r>
                            </m:e>
                          </m:eqArr>
                        </m:e>
                      </m:d>
                      <m:r>
                        <m:rPr>
                          <m:nor/>
                        </m:rPr>
                        <a:rPr lang="en-US" dirty="0">
                          <a:latin typeface="Times New Roman" panose="02020603050405020304" pitchFamily="18" charset="0"/>
                        </a:rPr>
                        <m:t> </m:t>
                      </m:r>
                      <m:r>
                        <a:rPr lang="en-US" i="1" dirty="0">
                          <a:latin typeface="Cambria Math" panose="02040503050406030204" pitchFamily="18" charset="0"/>
                        </a:rPr>
                        <m:t>𝑉</m:t>
                      </m:r>
                    </m:oMath>
                  </m:oMathPara>
                </a14:m>
                <a:endParaRPr lang="en-US" dirty="0">
                  <a:latin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1219200" y="1524000"/>
                <a:ext cx="6633161" cy="85420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057777" y="2720978"/>
                <a:ext cx="5374998" cy="8597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𝐴𝐵𝐶</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smtClean="0">
                              <a:latin typeface="Cambria Math" panose="02040503050406030204" pitchFamily="18" charset="0"/>
                            </a:rPr>
                            <m:t>𝐷</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𝑉𝐿𝑁</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b="0" i="1" smtClean="0">
                                  <a:latin typeface="Cambria Math" panose="02040503050406030204" pitchFamily="18" charset="0"/>
                                </a:rPr>
                                <m:t>115,000</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e>
                            <m:e>
                              <m:r>
                                <a:rPr lang="en-US" b="0" i="1" smtClean="0">
                                  <a:latin typeface="Cambria Math" panose="02040503050406030204" pitchFamily="18" charset="0"/>
                                </a:rPr>
                                <m:t>116,500</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−115.5</m:t>
                              </m:r>
                            </m:e>
                            <m:e>
                              <m:r>
                                <a:rPr lang="en-US" b="0" i="1" smtClean="0">
                                  <a:latin typeface="Cambria Math" panose="02040503050406030204" pitchFamily="18" charset="0"/>
                                  <a:ea typeface="Cambria Math" panose="02040503050406030204" pitchFamily="18" charset="0"/>
                                </a:rPr>
                                <m:t>123,538</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121.7</m:t>
                              </m:r>
                            </m:e>
                          </m:eqArr>
                        </m:e>
                      </m:d>
                      <m:r>
                        <m:rPr>
                          <m:nor/>
                        </m:rPr>
                        <a:rPr lang="en-US" dirty="0">
                          <a:latin typeface="Times New Roman" panose="02020603050405020304" pitchFamily="18" charset="0"/>
                        </a:rPr>
                        <m:t> </m:t>
                      </m:r>
                      <m:r>
                        <a:rPr lang="en-US" i="1" dirty="0">
                          <a:latin typeface="Cambria Math" panose="02040503050406030204" pitchFamily="18" charset="0"/>
                        </a:rPr>
                        <m:t>𝑉</m:t>
                      </m:r>
                    </m:oMath>
                  </m:oMathPara>
                </a14:m>
                <a:endParaRPr lang="en-US" dirty="0">
                  <a:latin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2057777" y="2720978"/>
                <a:ext cx="5374998" cy="859787"/>
              </a:xfrm>
              <a:prstGeom prst="rect">
                <a:avLst/>
              </a:prstGeom>
              <a:blipFill>
                <a:blip r:embed="rId4"/>
                <a:stretch>
                  <a:fillRect/>
                </a:stretch>
              </a:blipFill>
            </p:spPr>
            <p:txBody>
              <a:bodyPr/>
              <a:lstStyle/>
              <a:p>
                <a:r>
                  <a:rPr lang="en-US">
                    <a:noFill/>
                  </a:rPr>
                  <a:t> </a:t>
                </a:r>
              </a:p>
            </p:txBody>
          </p:sp>
        </mc:Fallback>
      </mc:AlternateContent>
      <p:sp>
        <p:nvSpPr>
          <p:cNvPr id="5" name="Rectangle 4"/>
          <p:cNvSpPr/>
          <p:nvPr/>
        </p:nvSpPr>
        <p:spPr>
          <a:xfrm>
            <a:off x="152400" y="4138130"/>
            <a:ext cx="8839200" cy="1015663"/>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It is always comforting to be able to work back and compute what was initially given. In this case, the line-to-line voltages at node 1 have been computed and the same values result that were given at the start of the problem.</a:t>
            </a:r>
            <a:endParaRPr lang="en-US" sz="20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5153007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897251" cy="584775"/>
          </a:xfrm>
          <a:prstGeom prst="rect">
            <a:avLst/>
          </a:prstGeom>
        </p:spPr>
        <p:txBody>
          <a:bodyPr wrap="none">
            <a:spAutoFit/>
          </a:bodyPr>
          <a:lstStyle/>
          <a:p>
            <a:r>
              <a:rPr lang="en-US" sz="3200" dirty="0">
                <a:solidFill>
                  <a:srgbClr val="C8102E"/>
                </a:solidFill>
                <a:latin typeface="+mj-lt"/>
                <a:ea typeface="+mj-ea"/>
                <a:cs typeface="+mj-cs"/>
              </a:rPr>
              <a:t>Example 1</a:t>
            </a:r>
          </a:p>
        </p:txBody>
      </p:sp>
      <p:sp>
        <p:nvSpPr>
          <p:cNvPr id="2" name="Rectangle 1"/>
          <p:cNvSpPr/>
          <p:nvPr/>
        </p:nvSpPr>
        <p:spPr>
          <a:xfrm>
            <a:off x="136634" y="647700"/>
            <a:ext cx="8778766" cy="1015663"/>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F. </a:t>
            </a:r>
            <a:r>
              <a:rPr lang="en-US" sz="2000" dirty="0">
                <a:latin typeface="Times New Roman" panose="02020603050405020304" pitchFamily="18" charset="0"/>
              </a:rPr>
              <a:t>Use the forward sweep voltage equation to verify that the line-to-ground voltages at node 2 can be computed knowing the equivalent line-to-neutral voltages at node 1 and the currents leaving node 2:</a:t>
            </a:r>
          </a:p>
        </p:txBody>
      </p:sp>
      <mc:AlternateContent xmlns:mc="http://schemas.openxmlformats.org/markup-compatibility/2006" xmlns:a14="http://schemas.microsoft.com/office/drawing/2010/main">
        <mc:Choice Requires="a14">
          <p:sp>
            <p:nvSpPr>
              <p:cNvPr id="12" name="Rectangle 11"/>
              <p:cNvSpPr/>
              <p:nvPr/>
            </p:nvSpPr>
            <p:spPr>
              <a:xfrm>
                <a:off x="1219200" y="1524000"/>
                <a:ext cx="6744667" cy="85420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𝐿𝐺</m:t>
                              </m:r>
                            </m:e>
                            <m:sub>
                              <m:r>
                                <a:rPr lang="en-US" b="0" i="1" smtClean="0">
                                  <a:latin typeface="Cambria Math" panose="02040503050406030204" pitchFamily="18" charset="0"/>
                                </a:rPr>
                                <m:t>𝑎𝑏𝑐</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𝑉𝐿𝑁</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b="0" i="1" smtClean="0">
                                  <a:latin typeface="Cambria Math" panose="02040503050406030204" pitchFamily="18" charset="0"/>
                                </a:rPr>
                                <m:t>6965.4</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−66.0</m:t>
                              </m:r>
                            </m:e>
                            <m:e>
                              <m:r>
                                <a:rPr lang="en-US" b="0" i="1" smtClean="0">
                                  <a:latin typeface="Cambria Math" panose="02040503050406030204" pitchFamily="18" charset="0"/>
                                </a:rPr>
                                <m:t>6580.6</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171.4</m:t>
                              </m:r>
                            </m:e>
                            <m:e>
                              <m:r>
                                <a:rPr lang="en-US" b="0" i="1" smtClean="0">
                                  <a:latin typeface="Cambria Math" panose="02040503050406030204" pitchFamily="18" charset="0"/>
                                  <a:ea typeface="Cambria Math" panose="02040503050406030204" pitchFamily="18" charset="0"/>
                                </a:rPr>
                                <m:t>6691.4</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56.7</m:t>
                              </m:r>
                            </m:e>
                          </m:eqArr>
                        </m:e>
                      </m:d>
                      <m:r>
                        <m:rPr>
                          <m:nor/>
                        </m:rPr>
                        <a:rPr lang="en-US" dirty="0">
                          <a:latin typeface="Times New Roman" panose="02020603050405020304" pitchFamily="18" charset="0"/>
                        </a:rPr>
                        <m:t> </m:t>
                      </m:r>
                      <m:r>
                        <a:rPr lang="en-US" i="1" dirty="0">
                          <a:latin typeface="Cambria Math" panose="02040503050406030204" pitchFamily="18" charset="0"/>
                        </a:rPr>
                        <m:t>𝑉</m:t>
                      </m:r>
                    </m:oMath>
                  </m:oMathPara>
                </a14:m>
                <a:endParaRPr lang="en-US" dirty="0">
                  <a:latin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1219200" y="1524000"/>
                <a:ext cx="6744667" cy="854208"/>
              </a:xfrm>
              <a:prstGeom prst="rect">
                <a:avLst/>
              </a:prstGeom>
              <a:blipFill>
                <a:blip r:embed="rId3"/>
                <a:stretch>
                  <a:fillRect/>
                </a:stretch>
              </a:blipFill>
            </p:spPr>
            <p:txBody>
              <a:bodyPr/>
              <a:lstStyle/>
              <a:p>
                <a:r>
                  <a:rPr lang="en-US">
                    <a:noFill/>
                  </a:rPr>
                  <a:t> </a:t>
                </a:r>
              </a:p>
            </p:txBody>
          </p:sp>
        </mc:Fallback>
      </mc:AlternateContent>
      <p:sp>
        <p:nvSpPr>
          <p:cNvPr id="6" name="Rectangle 5"/>
          <p:cNvSpPr/>
          <p:nvPr/>
        </p:nvSpPr>
        <p:spPr>
          <a:xfrm>
            <a:off x="136634" y="2378208"/>
            <a:ext cx="8778766" cy="707886"/>
          </a:xfrm>
          <a:prstGeom prst="rect">
            <a:avLst/>
          </a:prstGeom>
        </p:spPr>
        <p:txBody>
          <a:bodyPr wrap="square">
            <a:spAutoFit/>
          </a:bodyPr>
          <a:lstStyle/>
          <a:p>
            <a:r>
              <a:rPr lang="en-US" sz="2000" dirty="0">
                <a:solidFill>
                  <a:srgbClr val="000000"/>
                </a:solidFill>
                <a:latin typeface="Times New Roman" panose="02020603050405020304" pitchFamily="18" charset="0"/>
              </a:rPr>
              <a:t>These are the same values of the line-to-ground voltages at node 2 that were determined working from the load toward the source.</a:t>
            </a:r>
            <a:endParaRPr lang="en-US" sz="2000" dirty="0">
              <a:solidFill>
                <a:srgbClr val="000000"/>
              </a:solidFill>
              <a:effectLst/>
              <a:latin typeface="Times New Roman" panose="02020603050405020304" pitchFamily="18" charset="0"/>
            </a:endParaRPr>
          </a:p>
        </p:txBody>
      </p:sp>
      <p:sp>
        <p:nvSpPr>
          <p:cNvPr id="7" name="Rectangle 6"/>
          <p:cNvSpPr/>
          <p:nvPr/>
        </p:nvSpPr>
        <p:spPr>
          <a:xfrm>
            <a:off x="136634" y="3429000"/>
            <a:ext cx="8778766" cy="2554545"/>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Example 8.1 has demonstrated the application of the forward and backward sweep equations. The example also provides verification that the same voltages and currents result working from the load toward the source or from the source toward the load.</a:t>
            </a:r>
          </a:p>
          <a:p>
            <a:pPr algn="just"/>
            <a:r>
              <a:rPr lang="en-US" sz="2000" dirty="0">
                <a:solidFill>
                  <a:srgbClr val="000000"/>
                </a:solidFill>
                <a:latin typeface="Times New Roman" panose="02020603050405020304" pitchFamily="18" charset="0"/>
              </a:rPr>
              <a:t>In Example 8.2, the system of Example 8.1 is used only this time the source voltages at node 1 are specified and the three-phase load is specified as constant </a:t>
            </a:r>
            <a:r>
              <a:rPr lang="en-US" sz="2000" i="1" dirty="0">
                <a:solidFill>
                  <a:srgbClr val="000000"/>
                </a:solidFill>
                <a:latin typeface="Times New Roman" panose="02020603050405020304" pitchFamily="18" charset="0"/>
              </a:rPr>
              <a:t>PQ</a:t>
            </a:r>
            <a:r>
              <a:rPr lang="en-US" sz="2000" dirty="0">
                <a:solidFill>
                  <a:srgbClr val="000000"/>
                </a:solidFill>
                <a:latin typeface="Times New Roman" panose="02020603050405020304" pitchFamily="18" charset="0"/>
              </a:rPr>
              <a:t>. Because this makes the system nonlinear, the ladder iterative technique must be used to solve for the system voltages and currents.</a:t>
            </a:r>
          </a:p>
        </p:txBody>
      </p:sp>
    </p:spTree>
    <p:extLst>
      <p:ext uri="{BB962C8B-B14F-4D97-AF65-F5344CB8AC3E}">
        <p14:creationId xmlns:p14="http://schemas.microsoft.com/office/powerpoint/2010/main" val="14169524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897251" cy="584775"/>
          </a:xfrm>
          <a:prstGeom prst="rect">
            <a:avLst/>
          </a:prstGeom>
        </p:spPr>
        <p:txBody>
          <a:bodyPr wrap="none">
            <a:spAutoFit/>
          </a:bodyPr>
          <a:lstStyle/>
          <a:p>
            <a:r>
              <a:rPr lang="en-US" sz="3200" dirty="0">
                <a:solidFill>
                  <a:srgbClr val="C8102E"/>
                </a:solidFill>
                <a:latin typeface="+mj-lt"/>
                <a:ea typeface="+mj-ea"/>
                <a:cs typeface="+mj-cs"/>
              </a:rPr>
              <a:t>Example 2</a:t>
            </a:r>
          </a:p>
        </p:txBody>
      </p:sp>
      <p:sp>
        <p:nvSpPr>
          <p:cNvPr id="5" name="Rectangle 4"/>
          <p:cNvSpPr/>
          <p:nvPr/>
        </p:nvSpPr>
        <p:spPr>
          <a:xfrm>
            <a:off x="152400" y="647700"/>
            <a:ext cx="8915400" cy="400110"/>
          </a:xfrm>
          <a:prstGeom prst="rect">
            <a:avLst/>
          </a:prstGeom>
        </p:spPr>
        <p:txBody>
          <a:bodyPr wrap="square">
            <a:spAutoFit/>
          </a:bodyPr>
          <a:lstStyle/>
          <a:p>
            <a:r>
              <a:rPr lang="en-US" sz="2000" dirty="0">
                <a:solidFill>
                  <a:srgbClr val="000000"/>
                </a:solidFill>
                <a:latin typeface="Times New Roman" panose="02020603050405020304" pitchFamily="18" charset="0"/>
              </a:rPr>
              <a:t>Use the system of Example 8.1. The source voltages at node 1 are</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p:cNvSpPr/>
              <p:nvPr/>
            </p:nvSpPr>
            <p:spPr>
              <a:xfrm>
                <a:off x="2667000" y="1219200"/>
                <a:ext cx="3483069" cy="8597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b="0" i="1" smtClean="0">
                                  <a:latin typeface="Cambria Math" panose="02040503050406030204" pitchFamily="18" charset="0"/>
                                </a:rPr>
                                <m:t>115,000</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e>
                            <m:e>
                              <m:r>
                                <a:rPr lang="en-US" b="0" i="1" smtClean="0">
                                  <a:latin typeface="Cambria Math" panose="02040503050406030204" pitchFamily="18" charset="0"/>
                                </a:rPr>
                                <m:t>115,000</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−120</m:t>
                              </m:r>
                            </m:e>
                            <m:e>
                              <m:r>
                                <a:rPr lang="en-US" b="0" i="1" smtClean="0">
                                  <a:latin typeface="Cambria Math" panose="02040503050406030204" pitchFamily="18" charset="0"/>
                                  <a:ea typeface="Cambria Math" panose="02040503050406030204" pitchFamily="18" charset="0"/>
                                </a:rPr>
                                <m:t>115,000</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120</m:t>
                              </m:r>
                            </m:e>
                          </m:eqArr>
                        </m:e>
                      </m:d>
                      <m:r>
                        <m:rPr>
                          <m:nor/>
                        </m:rPr>
                        <a:rPr lang="en-US" dirty="0">
                          <a:latin typeface="Times New Roman" panose="02020603050405020304" pitchFamily="18" charset="0"/>
                        </a:rPr>
                        <m:t> </m:t>
                      </m:r>
                      <m:r>
                        <a:rPr lang="en-US" i="1" dirty="0">
                          <a:latin typeface="Cambria Math" panose="02040503050406030204" pitchFamily="18" charset="0"/>
                        </a:rPr>
                        <m:t>𝑉</m:t>
                      </m:r>
                    </m:oMath>
                  </m:oMathPara>
                </a14:m>
                <a:endParaRPr lang="en-US" dirty="0">
                  <a:latin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2667000" y="1219200"/>
                <a:ext cx="3483069" cy="859787"/>
              </a:xfrm>
              <a:prstGeom prst="rect">
                <a:avLst/>
              </a:prstGeom>
              <a:blipFill>
                <a:blip r:embed="rId3"/>
                <a:stretch>
                  <a:fillRect/>
                </a:stretch>
              </a:blipFill>
            </p:spPr>
            <p:txBody>
              <a:bodyPr/>
              <a:lstStyle/>
              <a:p>
                <a:r>
                  <a:rPr lang="en-US">
                    <a:noFill/>
                  </a:rPr>
                  <a:t> </a:t>
                </a:r>
              </a:p>
            </p:txBody>
          </p:sp>
        </mc:Fallback>
      </mc:AlternateContent>
      <p:sp>
        <p:nvSpPr>
          <p:cNvPr id="8" name="Rectangle 7"/>
          <p:cNvSpPr/>
          <p:nvPr/>
        </p:nvSpPr>
        <p:spPr>
          <a:xfrm>
            <a:off x="228600" y="2250377"/>
            <a:ext cx="8915400" cy="400110"/>
          </a:xfrm>
          <a:prstGeom prst="rect">
            <a:avLst/>
          </a:prstGeom>
        </p:spPr>
        <p:txBody>
          <a:bodyPr wrap="square">
            <a:spAutoFit/>
          </a:bodyPr>
          <a:lstStyle/>
          <a:p>
            <a:r>
              <a:rPr lang="en-US" sz="2000" dirty="0">
                <a:solidFill>
                  <a:srgbClr val="000000"/>
                </a:solidFill>
                <a:latin typeface="Times New Roman" panose="02020603050405020304" pitchFamily="18" charset="0"/>
              </a:rPr>
              <a:t>The wye-connected loads are</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Rectangle 10"/>
              <p:cNvSpPr/>
              <p:nvPr/>
            </p:nvSpPr>
            <p:spPr>
              <a:xfrm>
                <a:off x="2209800" y="2869069"/>
                <a:ext cx="1816651" cy="8249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i="1" smtClean="0">
                              <a:latin typeface="Cambria Math" panose="02040503050406030204" pitchFamily="18" charset="0"/>
                            </a:rPr>
                            <m:t>𝑘</m:t>
                          </m:r>
                          <m:r>
                            <a:rPr lang="en-US" b="0" i="1" smtClean="0">
                              <a:latin typeface="Cambria Math" panose="02040503050406030204" pitchFamily="18" charset="0"/>
                            </a:rPr>
                            <m:t>𝑉𝐴</m:t>
                          </m:r>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b="0" i="1" smtClean="0">
                                  <a:latin typeface="Cambria Math" panose="02040503050406030204" pitchFamily="18" charset="0"/>
                                </a:rPr>
                                <m:t>1700</m:t>
                              </m:r>
                            </m:e>
                            <m:e>
                              <m:r>
                                <a:rPr lang="en-US" b="0" i="1" smtClean="0">
                                  <a:latin typeface="Cambria Math" panose="02040503050406030204" pitchFamily="18" charset="0"/>
                                </a:rPr>
                                <m:t>1200</m:t>
                              </m:r>
                            </m:e>
                            <m:e>
                              <m:r>
                                <a:rPr lang="en-US" b="0" i="1" smtClean="0">
                                  <a:latin typeface="Cambria Math" panose="02040503050406030204" pitchFamily="18" charset="0"/>
                                  <a:ea typeface="Cambria Math" panose="02040503050406030204" pitchFamily="18" charset="0"/>
                                </a:rPr>
                                <m:t>1500</m:t>
                              </m:r>
                            </m:e>
                          </m:eqArr>
                        </m:e>
                      </m:d>
                    </m:oMath>
                  </m:oMathPara>
                </a14:m>
                <a:endParaRPr lang="en-US" dirty="0">
                  <a:latin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2209800" y="2869069"/>
                <a:ext cx="1816651" cy="82496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4333418" y="2869069"/>
                <a:ext cx="1610249"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i="1" smtClean="0">
                              <a:latin typeface="Cambria Math" panose="02040503050406030204" pitchFamily="18" charset="0"/>
                            </a:rPr>
                            <m:t>𝑃</m:t>
                          </m:r>
                          <m:r>
                            <a:rPr lang="en-US" b="0" i="1" smtClean="0">
                              <a:latin typeface="Cambria Math" panose="02040503050406030204" pitchFamily="18" charset="0"/>
                            </a:rPr>
                            <m:t>𝐹</m:t>
                          </m:r>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b="0" i="1" smtClean="0">
                                  <a:latin typeface="Cambria Math" panose="02040503050406030204" pitchFamily="18" charset="0"/>
                                </a:rPr>
                                <m:t>0.90</m:t>
                              </m:r>
                            </m:e>
                            <m:e>
                              <m:r>
                                <a:rPr lang="en-US" b="0" i="1" smtClean="0">
                                  <a:latin typeface="Cambria Math" panose="02040503050406030204" pitchFamily="18" charset="0"/>
                                </a:rPr>
                                <m:t>0.85</m:t>
                              </m:r>
                            </m:e>
                            <m:e>
                              <m:r>
                                <a:rPr lang="en-US" b="0" i="1" smtClean="0">
                                  <a:latin typeface="Cambria Math" panose="02040503050406030204" pitchFamily="18" charset="0"/>
                                  <a:ea typeface="Cambria Math" panose="02040503050406030204" pitchFamily="18" charset="0"/>
                                </a:rPr>
                                <m:t>0.95</m:t>
                              </m:r>
                            </m:e>
                          </m:eqArr>
                        </m:e>
                      </m:d>
                    </m:oMath>
                  </m:oMathPara>
                </a14:m>
                <a:endParaRPr lang="en-US" dirty="0">
                  <a:latin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4333418" y="2869069"/>
                <a:ext cx="1610249" cy="824906"/>
              </a:xfrm>
              <a:prstGeom prst="rect">
                <a:avLst/>
              </a:prstGeom>
              <a:blipFill>
                <a:blip r:embed="rId5"/>
                <a:stretch>
                  <a:fillRect/>
                </a:stretch>
              </a:blipFill>
            </p:spPr>
            <p:txBody>
              <a:bodyPr/>
              <a:lstStyle/>
              <a:p>
                <a:r>
                  <a:rPr lang="en-US">
                    <a:noFill/>
                  </a:rPr>
                  <a:t> </a:t>
                </a:r>
              </a:p>
            </p:txBody>
          </p:sp>
        </mc:Fallback>
      </mc:AlternateContent>
      <p:sp>
        <p:nvSpPr>
          <p:cNvPr id="10" name="Rectangle 9"/>
          <p:cNvSpPr/>
          <p:nvPr/>
        </p:nvSpPr>
        <p:spPr>
          <a:xfrm>
            <a:off x="228600" y="3886200"/>
            <a:ext cx="8610600" cy="400110"/>
          </a:xfrm>
          <a:prstGeom prst="rect">
            <a:avLst/>
          </a:prstGeom>
        </p:spPr>
        <p:txBody>
          <a:bodyPr wrap="square">
            <a:spAutoFit/>
          </a:bodyPr>
          <a:lstStyle/>
          <a:p>
            <a:r>
              <a:rPr lang="en-US" sz="2000" dirty="0">
                <a:solidFill>
                  <a:srgbClr val="000000"/>
                </a:solidFill>
                <a:latin typeface="Times New Roman" panose="02020603050405020304" pitchFamily="18" charset="0"/>
              </a:rPr>
              <a:t>The complex powers of the loads are computed to be</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Rectangle 13"/>
              <p:cNvSpPr/>
              <p:nvPr/>
            </p:nvSpPr>
            <p:spPr>
              <a:xfrm>
                <a:off x="1795765" y="4720527"/>
                <a:ext cx="5781070" cy="972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𝑆</m:t>
                          </m:r>
                          <m:r>
                            <a:rPr lang="en-US" i="1">
                              <a:latin typeface="Cambria Math" panose="02040503050406030204" pitchFamily="18" charset="0"/>
                            </a:rPr>
                            <m:t>𝐿</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𝑘𝑉𝐴</m:t>
                          </m:r>
                        </m:e>
                        <m:sub>
                          <m:r>
                            <a:rPr lang="en-US" i="1">
                              <a:latin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r>
                            <a:rPr lang="en-US" b="0" i="1" smtClean="0">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acos</m:t>
                              </m:r>
                            </m:fName>
                            <m:e>
                              <m:d>
                                <m:dPr>
                                  <m:ctrlPr>
                                    <a:rPr lang="en-US" b="0" i="1" smtClean="0">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𝑃𝐹</m:t>
                                      </m:r>
                                    </m:e>
                                    <m:sub>
                                      <m:r>
                                        <a:rPr lang="en-US" i="1">
                                          <a:latin typeface="Cambria Math" panose="02040503050406030204" pitchFamily="18" charset="0"/>
                                        </a:rPr>
                                        <m:t>𝑖</m:t>
                                      </m:r>
                                    </m:sub>
                                  </m:sSub>
                                </m:e>
                              </m:d>
                            </m:e>
                          </m:func>
                        </m:sup>
                      </m:sSup>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b="0" i="1" smtClean="0">
                                  <a:latin typeface="Cambria Math" panose="02040503050406030204" pitchFamily="18" charset="0"/>
                                </a:rPr>
                                <m:t>1530+</m:t>
                              </m:r>
                              <m:r>
                                <a:rPr lang="en-US" b="0" i="1" smtClean="0">
                                  <a:latin typeface="Cambria Math" panose="02040503050406030204" pitchFamily="18" charset="0"/>
                                </a:rPr>
                                <m:t>𝑗</m:t>
                              </m:r>
                              <m:r>
                                <a:rPr lang="en-US" b="0" i="1" smtClean="0">
                                  <a:latin typeface="Cambria Math" panose="02040503050406030204" pitchFamily="18" charset="0"/>
                                </a:rPr>
                                <m:t>741.0</m:t>
                              </m:r>
                            </m:e>
                            <m:e>
                              <m:r>
                                <a:rPr lang="en-US" i="1">
                                  <a:latin typeface="Cambria Math" panose="02040503050406030204" pitchFamily="18" charset="0"/>
                                </a:rPr>
                                <m:t>1</m:t>
                              </m:r>
                              <m:r>
                                <a:rPr lang="en-US" b="0" i="1" smtClean="0">
                                  <a:latin typeface="Cambria Math" panose="02040503050406030204" pitchFamily="18" charset="0"/>
                                </a:rPr>
                                <m:t>020</m:t>
                              </m:r>
                              <m:r>
                                <a:rPr lang="en-US" i="1">
                                  <a:latin typeface="Cambria Math" panose="02040503050406030204" pitchFamily="18" charset="0"/>
                                </a:rPr>
                                <m:t>+</m:t>
                              </m:r>
                              <m:r>
                                <a:rPr lang="en-US" i="1">
                                  <a:latin typeface="Cambria Math" panose="02040503050406030204" pitchFamily="18" charset="0"/>
                                </a:rPr>
                                <m:t>𝑗</m:t>
                              </m:r>
                              <m:r>
                                <a:rPr lang="en-US" b="0" i="1" smtClean="0">
                                  <a:latin typeface="Cambria Math" panose="02040503050406030204" pitchFamily="18" charset="0"/>
                                </a:rPr>
                                <m:t>632.1</m:t>
                              </m:r>
                            </m:e>
                            <m:e>
                              <m:r>
                                <a:rPr lang="en-US" i="1">
                                  <a:latin typeface="Cambria Math" panose="02040503050406030204" pitchFamily="18" charset="0"/>
                                </a:rPr>
                                <m:t>1</m:t>
                              </m:r>
                              <m:r>
                                <a:rPr lang="en-US" b="0" i="1" smtClean="0">
                                  <a:latin typeface="Cambria Math" panose="02040503050406030204" pitchFamily="18" charset="0"/>
                                </a:rPr>
                                <m:t>425</m:t>
                              </m:r>
                              <m:r>
                                <a:rPr lang="en-US" i="1">
                                  <a:latin typeface="Cambria Math" panose="02040503050406030204" pitchFamily="18" charset="0"/>
                                </a:rPr>
                                <m:t>+</m:t>
                              </m:r>
                              <m:r>
                                <a:rPr lang="en-US" i="1">
                                  <a:latin typeface="Cambria Math" panose="02040503050406030204" pitchFamily="18" charset="0"/>
                                </a:rPr>
                                <m:t>𝑗</m:t>
                              </m:r>
                              <m:r>
                                <a:rPr lang="en-US" b="0" i="1" smtClean="0">
                                  <a:latin typeface="Cambria Math" panose="02040503050406030204" pitchFamily="18" charset="0"/>
                                </a:rPr>
                                <m:t>468.4</m:t>
                              </m:r>
                            </m:e>
                          </m:eqArr>
                        </m:e>
                      </m:d>
                      <m:r>
                        <m:rPr>
                          <m:nor/>
                        </m:rPr>
                        <a:rPr lang="en-US" dirty="0">
                          <a:latin typeface="Times New Roman" panose="02020603050405020304" pitchFamily="18" charset="0"/>
                        </a:rPr>
                        <m:t> </m:t>
                      </m:r>
                      <m:r>
                        <a:rPr lang="en-US" b="0" i="1" dirty="0" smtClean="0">
                          <a:latin typeface="Cambria Math" panose="02040503050406030204" pitchFamily="18" charset="0"/>
                        </a:rPr>
                        <m:t>𝑘𝑊</m:t>
                      </m:r>
                      <m:r>
                        <a:rPr lang="en-US" b="0" i="1" dirty="0" smtClean="0">
                          <a:latin typeface="Cambria Math" panose="02040503050406030204" pitchFamily="18" charset="0"/>
                        </a:rPr>
                        <m:t>+</m:t>
                      </m:r>
                      <m:r>
                        <a:rPr lang="en-US" b="0" i="1" dirty="0" smtClean="0">
                          <a:latin typeface="Cambria Math" panose="02040503050406030204" pitchFamily="18" charset="0"/>
                        </a:rPr>
                        <m:t>𝑗𝑘𝑣𝑎𝑟</m:t>
                      </m:r>
                    </m:oMath>
                  </m:oMathPara>
                </a14:m>
                <a:endParaRPr lang="en-US" dirty="0">
                  <a:latin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795765" y="4720527"/>
                <a:ext cx="5781070" cy="972702"/>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23870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5717912" cy="584775"/>
          </a:xfrm>
          <a:prstGeom prst="rect">
            <a:avLst/>
          </a:prstGeom>
        </p:spPr>
        <p:txBody>
          <a:bodyPr wrap="none">
            <a:spAutoFit/>
          </a:bodyPr>
          <a:lstStyle/>
          <a:p>
            <a:r>
              <a:rPr lang="en-US" sz="3200" dirty="0">
                <a:solidFill>
                  <a:srgbClr val="C8102E"/>
                </a:solidFill>
                <a:latin typeface="+mj-lt"/>
                <a:ea typeface="+mj-ea"/>
                <a:cs typeface="+mj-cs"/>
              </a:rPr>
              <a:t>Three-Phase Transformer Models</a:t>
            </a:r>
          </a:p>
        </p:txBody>
      </p:sp>
      <p:sp>
        <p:nvSpPr>
          <p:cNvPr id="2" name="Rectangle 1"/>
          <p:cNvSpPr/>
          <p:nvPr/>
        </p:nvSpPr>
        <p:spPr>
          <a:xfrm>
            <a:off x="152400" y="1066800"/>
            <a:ext cx="8972610" cy="3170099"/>
          </a:xfrm>
          <a:prstGeom prst="rect">
            <a:avLst/>
          </a:prstGeom>
        </p:spPr>
        <p:txBody>
          <a:bodyPr wrap="square">
            <a:spAutoFit/>
          </a:bodyPr>
          <a:lstStyle/>
          <a:p>
            <a:pPr algn="just"/>
            <a:r>
              <a:rPr lang="en-US" sz="2000" dirty="0">
                <a:latin typeface="Times New Roman" panose="02020603050405020304" pitchFamily="18" charset="0"/>
              </a:rPr>
              <a:t>Unique models of three-phase transformer banks applicable to radial distribution feeders will be developed. Models for the following three-phase connections are included:</a:t>
            </a:r>
          </a:p>
          <a:p>
            <a:pPr algn="just"/>
            <a:r>
              <a:rPr lang="en-US" sz="2000" dirty="0">
                <a:latin typeface="Times New Roman" panose="02020603050405020304" pitchFamily="18" charset="0"/>
              </a:rPr>
              <a:t>•Delta–grounded wye</a:t>
            </a:r>
          </a:p>
          <a:p>
            <a:pPr algn="just"/>
            <a:r>
              <a:rPr lang="en-US" sz="2000" dirty="0">
                <a:latin typeface="Times New Roman" panose="02020603050405020304" pitchFamily="18" charset="0"/>
              </a:rPr>
              <a:t>•Ungrounded wye–delta</a:t>
            </a:r>
          </a:p>
          <a:p>
            <a:pPr algn="just"/>
            <a:r>
              <a:rPr lang="en-US" sz="2000" dirty="0">
                <a:latin typeface="Times New Roman" panose="02020603050405020304" pitchFamily="18" charset="0"/>
              </a:rPr>
              <a:t>•Grounded wye–delta</a:t>
            </a:r>
          </a:p>
          <a:p>
            <a:pPr algn="just"/>
            <a:r>
              <a:rPr lang="en-US" sz="2000" dirty="0">
                <a:latin typeface="Times New Roman" panose="02020603050405020304" pitchFamily="18" charset="0"/>
              </a:rPr>
              <a:t>•Open wye–open delta</a:t>
            </a:r>
          </a:p>
          <a:p>
            <a:pPr algn="just"/>
            <a:r>
              <a:rPr lang="en-US" sz="2000" dirty="0">
                <a:latin typeface="Times New Roman" panose="02020603050405020304" pitchFamily="18" charset="0"/>
              </a:rPr>
              <a:t>•Grounded wye–grounded wye</a:t>
            </a:r>
          </a:p>
          <a:p>
            <a:pPr algn="just"/>
            <a:r>
              <a:rPr lang="en-US" sz="2000" dirty="0">
                <a:latin typeface="Times New Roman" panose="02020603050405020304" pitchFamily="18" charset="0"/>
              </a:rPr>
              <a:t>•Delta–delta</a:t>
            </a:r>
          </a:p>
          <a:p>
            <a:pPr algn="just"/>
            <a:r>
              <a:rPr lang="en-US" sz="2000" dirty="0">
                <a:latin typeface="Times New Roman" panose="02020603050405020304" pitchFamily="18" charset="0"/>
              </a:rPr>
              <a:t>•Open delta–open delta</a:t>
            </a:r>
          </a:p>
        </p:txBody>
      </p:sp>
    </p:spTree>
    <p:extLst>
      <p:ext uri="{BB962C8B-B14F-4D97-AF65-F5344CB8AC3E}">
        <p14:creationId xmlns:p14="http://schemas.microsoft.com/office/powerpoint/2010/main" val="42640960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897251" cy="584775"/>
          </a:xfrm>
          <a:prstGeom prst="rect">
            <a:avLst/>
          </a:prstGeom>
        </p:spPr>
        <p:txBody>
          <a:bodyPr wrap="none">
            <a:spAutoFit/>
          </a:bodyPr>
          <a:lstStyle/>
          <a:p>
            <a:r>
              <a:rPr lang="en-US" sz="3200" dirty="0">
                <a:solidFill>
                  <a:srgbClr val="C8102E"/>
                </a:solidFill>
                <a:latin typeface="+mj-lt"/>
                <a:ea typeface="+mj-ea"/>
                <a:cs typeface="+mj-cs"/>
              </a:rPr>
              <a:t>Example 2</a:t>
            </a:r>
          </a:p>
        </p:txBody>
      </p:sp>
      <p:sp>
        <p:nvSpPr>
          <p:cNvPr id="2" name="Rectangle 1"/>
          <p:cNvSpPr/>
          <p:nvPr/>
        </p:nvSpPr>
        <p:spPr>
          <a:xfrm>
            <a:off x="76200" y="649069"/>
            <a:ext cx="9067800" cy="646331"/>
          </a:xfrm>
          <a:prstGeom prst="rect">
            <a:avLst/>
          </a:prstGeom>
        </p:spPr>
        <p:txBody>
          <a:bodyPr wrap="square">
            <a:spAutoFit/>
          </a:bodyPr>
          <a:lstStyle/>
          <a:p>
            <a:r>
              <a:rPr lang="en-US" dirty="0">
                <a:solidFill>
                  <a:srgbClr val="000000"/>
                </a:solidFill>
                <a:latin typeface="Times New Roman" panose="02020603050405020304" pitchFamily="18" charset="0"/>
              </a:rPr>
              <a:t>The ladder iterative technique must be used to analyze the system. A simple Mathcad</a:t>
            </a:r>
            <a:r>
              <a:rPr lang="en-US" baseline="30000" dirty="0">
                <a:solidFill>
                  <a:srgbClr val="000000"/>
                </a:solidFill>
                <a:latin typeface="Times New Roman" panose="02020603050405020304" pitchFamily="18" charset="0"/>
              </a:rPr>
              <a:t>®</a:t>
            </a:r>
            <a:r>
              <a:rPr lang="en-US" dirty="0">
                <a:solidFill>
                  <a:srgbClr val="000000"/>
                </a:solidFill>
                <a:latin typeface="Times New Roman" panose="02020603050405020304" pitchFamily="18" charset="0"/>
              </a:rPr>
              <a:t> program is shown in Fig.5.</a:t>
            </a:r>
            <a:endParaRPr lang="en-US" dirty="0">
              <a:solidFill>
                <a:srgbClr val="000000"/>
              </a:solidFill>
              <a:effectLst/>
              <a:latin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304800" y="2514600"/>
            <a:ext cx="4552950" cy="1590675"/>
          </a:xfrm>
          <a:prstGeom prst="rect">
            <a:avLst/>
          </a:prstGeom>
        </p:spPr>
      </p:pic>
      <p:pic>
        <p:nvPicPr>
          <p:cNvPr id="7" name="Picture 6"/>
          <p:cNvPicPr>
            <a:picLocks noChangeAspect="1"/>
          </p:cNvPicPr>
          <p:nvPr/>
        </p:nvPicPr>
        <p:blipFill>
          <a:blip r:embed="rId4"/>
          <a:stretch>
            <a:fillRect/>
          </a:stretch>
        </p:blipFill>
        <p:spPr>
          <a:xfrm>
            <a:off x="5334000" y="914400"/>
            <a:ext cx="2620497" cy="5204085"/>
          </a:xfrm>
          <a:prstGeom prst="rect">
            <a:avLst/>
          </a:prstGeom>
        </p:spPr>
      </p:pic>
      <p:sp>
        <p:nvSpPr>
          <p:cNvPr id="15" name="TextBox 14"/>
          <p:cNvSpPr txBox="1"/>
          <p:nvPr/>
        </p:nvSpPr>
        <p:spPr>
          <a:xfrm>
            <a:off x="-359558" y="5334000"/>
            <a:ext cx="5881665" cy="369332"/>
          </a:xfrm>
          <a:prstGeom prst="rect">
            <a:avLst/>
          </a:prstGeom>
          <a:noFill/>
        </p:spPr>
        <p:txBody>
          <a:bodyPr wrap="square" rtlCol="0">
            <a:spAutoFit/>
          </a:bodyPr>
          <a:lstStyle/>
          <a:p>
            <a:pPr algn="ctr"/>
            <a:r>
              <a:rPr lang="en-US" dirty="0">
                <a:latin typeface="Times New Roman" panose="02020603050405020304" pitchFamily="18" charset="0"/>
              </a:rPr>
              <a:t>Fig.5 </a:t>
            </a:r>
            <a:r>
              <a:rPr lang="en-US" dirty="0">
                <a:solidFill>
                  <a:srgbClr val="000000"/>
                </a:solidFill>
                <a:latin typeface="Times New Roman" panose="02020603050405020304" pitchFamily="18" charset="0"/>
              </a:rPr>
              <a:t>Mathcad</a:t>
            </a:r>
            <a:r>
              <a:rPr lang="en-US" baseline="30000" dirty="0">
                <a:solidFill>
                  <a:srgbClr val="000000"/>
                </a:solidFill>
                <a:latin typeface="Times New Roman" panose="02020603050405020304" pitchFamily="18" charset="0"/>
              </a:rPr>
              <a:t>®</a:t>
            </a:r>
            <a:r>
              <a:rPr lang="en-US" dirty="0">
                <a:solidFill>
                  <a:srgbClr val="000000"/>
                </a:solidFill>
                <a:latin typeface="Times New Roman" panose="02020603050405020304" pitchFamily="18" charset="0"/>
              </a:rPr>
              <a:t> program </a:t>
            </a:r>
            <a:endParaRPr lang="en-US" dirty="0">
              <a:latin typeface="Times New Roman" panose="02020603050405020304" pitchFamily="18" charset="0"/>
            </a:endParaRPr>
          </a:p>
        </p:txBody>
      </p:sp>
    </p:spTree>
    <p:extLst>
      <p:ext uri="{BB962C8B-B14F-4D97-AF65-F5344CB8AC3E}">
        <p14:creationId xmlns:p14="http://schemas.microsoft.com/office/powerpoint/2010/main" val="12621775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897251" cy="584775"/>
          </a:xfrm>
          <a:prstGeom prst="rect">
            <a:avLst/>
          </a:prstGeom>
        </p:spPr>
        <p:txBody>
          <a:bodyPr wrap="none">
            <a:spAutoFit/>
          </a:bodyPr>
          <a:lstStyle/>
          <a:p>
            <a:r>
              <a:rPr lang="en-US" sz="3200" dirty="0">
                <a:solidFill>
                  <a:srgbClr val="C8102E"/>
                </a:solidFill>
                <a:latin typeface="+mj-lt"/>
                <a:ea typeface="+mj-ea"/>
                <a:cs typeface="+mj-cs"/>
              </a:rPr>
              <a:t>Example 2</a:t>
            </a:r>
          </a:p>
        </p:txBody>
      </p:sp>
      <p:sp>
        <p:nvSpPr>
          <p:cNvPr id="5" name="Rectangle 4"/>
          <p:cNvSpPr/>
          <p:nvPr/>
        </p:nvSpPr>
        <p:spPr>
          <a:xfrm>
            <a:off x="152400" y="533400"/>
            <a:ext cx="8991600" cy="2862322"/>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Note in this program that in the forward sweep the secondary transformer voltages are first computed and then those are used to compute the voltages at the loads. At the end of the routine, the newly calculated line currents are taken back to the top of the routine and used to compute the new voltages. This continues until the error in the difference between the two most recently calculated load voltages are less than the tolerance. As a last step, after conversion, the primary currents of the transformer are computed.</a:t>
            </a:r>
          </a:p>
          <a:p>
            <a:pPr algn="just"/>
            <a:endParaRPr lang="en-US" sz="2000" dirty="0">
              <a:solidFill>
                <a:srgbClr val="000000"/>
              </a:solidFill>
              <a:latin typeface="Times New Roman" panose="02020603050405020304" pitchFamily="18" charset="0"/>
            </a:endParaRPr>
          </a:p>
          <a:p>
            <a:pPr algn="just"/>
            <a:r>
              <a:rPr lang="en-US" sz="2000" dirty="0">
                <a:solidFill>
                  <a:srgbClr val="000000"/>
                </a:solidFill>
                <a:latin typeface="Times New Roman" panose="02020603050405020304" pitchFamily="18" charset="0"/>
              </a:rPr>
              <a:t>After nine iterations, the load voltages and currents are</a:t>
            </a:r>
          </a:p>
        </p:txBody>
      </p:sp>
      <mc:AlternateContent xmlns:mc="http://schemas.openxmlformats.org/markup-compatibility/2006" xmlns:a14="http://schemas.microsoft.com/office/drawing/2010/main">
        <mc:Choice Requires="a14">
          <p:sp>
            <p:nvSpPr>
              <p:cNvPr id="9" name="Rectangle 8"/>
              <p:cNvSpPr/>
              <p:nvPr/>
            </p:nvSpPr>
            <p:spPr>
              <a:xfrm>
                <a:off x="990600" y="3733800"/>
                <a:ext cx="3238387" cy="8249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𝐿𝑁</m:t>
                              </m:r>
                            </m:e>
                            <m:sub>
                              <m:r>
                                <a:rPr lang="en-US" b="0" i="1" smtClean="0">
                                  <a:latin typeface="Cambria Math" panose="02040503050406030204" pitchFamily="18" charset="0"/>
                                </a:rPr>
                                <m:t>𝑙𝑜𝑎𝑑</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b="0" i="1" smtClean="0">
                                  <a:latin typeface="Cambria Math" panose="02040503050406030204" pitchFamily="18" charset="0"/>
                                </a:rPr>
                                <m:t>6490.1</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−66.7</m:t>
                              </m:r>
                            </m:e>
                            <m:e>
                              <m:r>
                                <a:rPr lang="en-US" b="0" i="1" smtClean="0">
                                  <a:latin typeface="Cambria Math" panose="02040503050406030204" pitchFamily="18" charset="0"/>
                                </a:rPr>
                                <m:t>6772.4</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176.2</m:t>
                              </m:r>
                            </m:e>
                            <m:e>
                              <m:r>
                                <a:rPr lang="en-US" b="0" i="1" smtClean="0">
                                  <a:latin typeface="Cambria Math" panose="02040503050406030204" pitchFamily="18" charset="0"/>
                                  <a:ea typeface="Cambria Math" panose="02040503050406030204" pitchFamily="18" charset="0"/>
                                </a:rPr>
                                <m:t>6699.4</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53.9</m:t>
                              </m:r>
                            </m:e>
                          </m:eqArr>
                        </m:e>
                      </m:d>
                    </m:oMath>
                  </m:oMathPara>
                </a14:m>
                <a:endParaRPr lang="en-US" dirty="0">
                  <a:latin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990600" y="3733800"/>
                <a:ext cx="3238387" cy="82496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5105400" y="3733799"/>
                <a:ext cx="2687787" cy="8305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smtClean="0">
                                  <a:latin typeface="Cambria Math" panose="02040503050406030204" pitchFamily="18" charset="0"/>
                                </a:rPr>
                                <m:t>𝐼</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b="0" i="1" smtClean="0">
                                  <a:latin typeface="Cambria Math" panose="02040503050406030204" pitchFamily="18" charset="0"/>
                                </a:rPr>
                                <m:t>261.9</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−92.5</m:t>
                              </m:r>
                            </m:e>
                            <m:e>
                              <m:r>
                                <a:rPr lang="en-US" b="0" i="1" smtClean="0">
                                  <a:latin typeface="Cambria Math" panose="02040503050406030204" pitchFamily="18" charset="0"/>
                                </a:rPr>
                                <m:t>117.2</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144.4</m:t>
                              </m:r>
                            </m:e>
                            <m:e>
                              <m:r>
                                <a:rPr lang="en-US" b="0" i="1" smtClean="0">
                                  <a:latin typeface="Cambria Math" panose="02040503050406030204" pitchFamily="18" charset="0"/>
                                  <a:ea typeface="Cambria Math" panose="02040503050406030204" pitchFamily="18" charset="0"/>
                                </a:rPr>
                                <m:t>223.9</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35.7</m:t>
                              </m:r>
                            </m:e>
                          </m:eqArr>
                        </m:e>
                      </m:d>
                    </m:oMath>
                  </m:oMathPara>
                </a14:m>
                <a:endParaRPr lang="en-US" dirty="0">
                  <a:latin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5105400" y="3733799"/>
                <a:ext cx="2687787" cy="830548"/>
              </a:xfrm>
              <a:prstGeom prst="rect">
                <a:avLst/>
              </a:prstGeom>
              <a:blipFill>
                <a:blip r:embed="rId4"/>
                <a:stretch>
                  <a:fillRect/>
                </a:stretch>
              </a:blipFill>
            </p:spPr>
            <p:txBody>
              <a:bodyPr/>
              <a:lstStyle/>
              <a:p>
                <a:r>
                  <a:rPr lang="en-US">
                    <a:noFill/>
                  </a:rPr>
                  <a:t> </a:t>
                </a:r>
              </a:p>
            </p:txBody>
          </p:sp>
        </mc:Fallback>
      </mc:AlternateContent>
      <p:sp>
        <p:nvSpPr>
          <p:cNvPr id="8" name="Rectangle 7"/>
          <p:cNvSpPr/>
          <p:nvPr/>
        </p:nvSpPr>
        <p:spPr>
          <a:xfrm>
            <a:off x="152400" y="4634505"/>
            <a:ext cx="8686800" cy="400110"/>
          </a:xfrm>
          <a:prstGeom prst="rect">
            <a:avLst/>
          </a:prstGeom>
        </p:spPr>
        <p:txBody>
          <a:bodyPr wrap="square">
            <a:spAutoFit/>
          </a:bodyPr>
          <a:lstStyle/>
          <a:p>
            <a:r>
              <a:rPr lang="en-US" sz="2000" dirty="0">
                <a:solidFill>
                  <a:srgbClr val="000000"/>
                </a:solidFill>
                <a:latin typeface="Times New Roman" panose="02020603050405020304" pitchFamily="18" charset="0"/>
              </a:rPr>
              <a:t>The primary currents are</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Rectangle 11"/>
              <p:cNvSpPr/>
              <p:nvPr/>
            </p:nvSpPr>
            <p:spPr>
              <a:xfrm>
                <a:off x="3304306" y="5181600"/>
                <a:ext cx="2715230" cy="8249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smtClean="0">
                                  <a:latin typeface="Cambria Math" panose="02040503050406030204" pitchFamily="18" charset="0"/>
                                </a:rPr>
                                <m:t>𝐼</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b="0" i="1" smtClean="0">
                                  <a:latin typeface="Cambria Math" panose="02040503050406030204" pitchFamily="18" charset="0"/>
                                </a:rPr>
                                <m:t>24.3</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−70.0</m:t>
                              </m:r>
                            </m:e>
                            <m:e>
                              <m:r>
                                <a:rPr lang="en-US" b="0" i="1" smtClean="0">
                                  <a:latin typeface="Cambria Math" panose="02040503050406030204" pitchFamily="18" charset="0"/>
                                </a:rPr>
                                <m:t>20.5</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−175.2</m:t>
                              </m:r>
                            </m:e>
                            <m:e>
                              <m:r>
                                <a:rPr lang="en-US" b="0" i="1" smtClean="0">
                                  <a:latin typeface="Cambria Math" panose="02040503050406030204" pitchFamily="18" charset="0"/>
                                  <a:ea typeface="Cambria Math" panose="02040503050406030204" pitchFamily="18" charset="0"/>
                                </a:rPr>
                                <m:t>27.4</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63.8</m:t>
                              </m:r>
                            </m:e>
                          </m:eqArr>
                        </m:e>
                      </m:d>
                    </m:oMath>
                  </m:oMathPara>
                </a14:m>
                <a:endParaRPr lang="en-US" dirty="0">
                  <a:latin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3304306" y="5181600"/>
                <a:ext cx="2715230" cy="824969"/>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993594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897251" cy="584775"/>
          </a:xfrm>
          <a:prstGeom prst="rect">
            <a:avLst/>
          </a:prstGeom>
        </p:spPr>
        <p:txBody>
          <a:bodyPr wrap="none">
            <a:spAutoFit/>
          </a:bodyPr>
          <a:lstStyle/>
          <a:p>
            <a:r>
              <a:rPr lang="en-US" sz="3200" dirty="0">
                <a:solidFill>
                  <a:srgbClr val="C8102E"/>
                </a:solidFill>
                <a:latin typeface="+mj-lt"/>
                <a:ea typeface="+mj-ea"/>
                <a:cs typeface="+mj-cs"/>
              </a:rPr>
              <a:t>Example 2</a:t>
            </a:r>
          </a:p>
        </p:txBody>
      </p:sp>
      <mc:AlternateContent xmlns:mc="http://schemas.openxmlformats.org/markup-compatibility/2006" xmlns:a14="http://schemas.microsoft.com/office/drawing/2010/main">
        <mc:Choice Requires="a14">
          <p:sp>
            <p:nvSpPr>
              <p:cNvPr id="9" name="Rectangle 8"/>
              <p:cNvSpPr/>
              <p:nvPr/>
            </p:nvSpPr>
            <p:spPr>
              <a:xfrm>
                <a:off x="3276599" y="1045235"/>
                <a:ext cx="2344424" cy="8239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𝑙𝑜𝑎𝑑</m:t>
                              </m:r>
                            </m:e>
                            <m:sub>
                              <m:r>
                                <a:rPr lang="en-US" b="0" i="1" smtClean="0">
                                  <a:latin typeface="Cambria Math" panose="02040503050406030204" pitchFamily="18" charset="0"/>
                                </a:rPr>
                                <m:t>120</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b="0" i="1" smtClean="0">
                                  <a:latin typeface="Cambria Math" panose="02040503050406030204" pitchFamily="18" charset="0"/>
                                </a:rPr>
                                <m:t>108.2</m:t>
                              </m:r>
                            </m:e>
                            <m:e>
                              <m:r>
                                <a:rPr lang="en-US" b="0" i="1" smtClean="0">
                                  <a:latin typeface="Cambria Math" panose="02040503050406030204" pitchFamily="18" charset="0"/>
                                </a:rPr>
                                <m:t>112.9</m:t>
                              </m:r>
                            </m:e>
                            <m:e>
                              <m:r>
                                <a:rPr lang="en-US" b="0" i="1" smtClean="0">
                                  <a:latin typeface="Cambria Math" panose="02040503050406030204" pitchFamily="18" charset="0"/>
                                  <a:ea typeface="Cambria Math" panose="02040503050406030204" pitchFamily="18" charset="0"/>
                                </a:rPr>
                                <m:t>111.7</m:t>
                              </m:r>
                            </m:e>
                          </m:eqArr>
                        </m:e>
                      </m:d>
                    </m:oMath>
                  </m:oMathPara>
                </a14:m>
                <a:endParaRPr lang="en-US" dirty="0">
                  <a:latin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3276599" y="1045235"/>
                <a:ext cx="2344424" cy="823944"/>
              </a:xfrm>
              <a:prstGeom prst="rect">
                <a:avLst/>
              </a:prstGeom>
              <a:blipFill>
                <a:blip r:embed="rId3"/>
                <a:stretch>
                  <a:fillRect/>
                </a:stretch>
              </a:blipFill>
            </p:spPr>
            <p:txBody>
              <a:bodyPr/>
              <a:lstStyle/>
              <a:p>
                <a:r>
                  <a:rPr lang="en-US">
                    <a:noFill/>
                  </a:rPr>
                  <a:t> </a:t>
                </a:r>
              </a:p>
            </p:txBody>
          </p:sp>
        </mc:Fallback>
      </mc:AlternateContent>
      <p:sp>
        <p:nvSpPr>
          <p:cNvPr id="2" name="Rectangle 1"/>
          <p:cNvSpPr/>
          <p:nvPr/>
        </p:nvSpPr>
        <p:spPr>
          <a:xfrm>
            <a:off x="152400" y="647700"/>
            <a:ext cx="8915400" cy="400110"/>
          </a:xfrm>
          <a:prstGeom prst="rect">
            <a:avLst/>
          </a:prstGeom>
        </p:spPr>
        <p:txBody>
          <a:bodyPr wrap="square">
            <a:spAutoFit/>
          </a:bodyPr>
          <a:lstStyle/>
          <a:p>
            <a:r>
              <a:rPr lang="en-US" sz="2000" dirty="0">
                <a:solidFill>
                  <a:srgbClr val="000000"/>
                </a:solidFill>
                <a:latin typeface="Times New Roman" panose="02020603050405020304" pitchFamily="18" charset="0"/>
              </a:rPr>
              <a:t>The magnitude of the load voltages on a 120 V base are</a:t>
            </a:r>
            <a:endParaRPr lang="en-US" sz="2000" dirty="0">
              <a:solidFill>
                <a:srgbClr val="000000"/>
              </a:solidFill>
              <a:effectLst/>
              <a:latin typeface="Times New Roman" panose="02020603050405020304" pitchFamily="18" charset="0"/>
            </a:endParaRPr>
          </a:p>
        </p:txBody>
      </p:sp>
      <p:sp>
        <p:nvSpPr>
          <p:cNvPr id="6" name="Rectangle 5"/>
          <p:cNvSpPr/>
          <p:nvPr/>
        </p:nvSpPr>
        <p:spPr>
          <a:xfrm>
            <a:off x="152400" y="1869562"/>
            <a:ext cx="8991600" cy="1015663"/>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Needless to say, these voltages are not acceptable. In order to correct this problem, three step-voltage regulators can be installed at the secondary terminals of the substation transformer as shown in Fig.6.</a:t>
            </a:r>
            <a:endParaRPr lang="en-US" sz="2000" dirty="0">
              <a:solidFill>
                <a:srgbClr val="000000"/>
              </a:solidFill>
              <a:effectLst/>
              <a:latin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2443162" y="2852266"/>
            <a:ext cx="4410075" cy="1504950"/>
          </a:xfrm>
          <a:prstGeom prst="rect">
            <a:avLst/>
          </a:prstGeom>
        </p:spPr>
      </p:pic>
      <p:sp>
        <p:nvSpPr>
          <p:cNvPr id="13" name="TextBox 12"/>
          <p:cNvSpPr txBox="1"/>
          <p:nvPr/>
        </p:nvSpPr>
        <p:spPr>
          <a:xfrm>
            <a:off x="1669267" y="4436121"/>
            <a:ext cx="5881665" cy="369332"/>
          </a:xfrm>
          <a:prstGeom prst="rect">
            <a:avLst/>
          </a:prstGeom>
          <a:noFill/>
        </p:spPr>
        <p:txBody>
          <a:bodyPr wrap="square" rtlCol="0">
            <a:spAutoFit/>
          </a:bodyPr>
          <a:lstStyle/>
          <a:p>
            <a:pPr algn="ctr"/>
            <a:r>
              <a:rPr lang="en-US" dirty="0">
                <a:latin typeface="Times New Roman" panose="02020603050405020304" pitchFamily="18" charset="0"/>
              </a:rPr>
              <a:t>Fig.6 </a:t>
            </a:r>
            <a:r>
              <a:rPr lang="en-US" dirty="0">
                <a:solidFill>
                  <a:srgbClr val="000000"/>
                </a:solidFill>
                <a:latin typeface="Times New Roman" panose="02020603050405020304" pitchFamily="18" charset="0"/>
              </a:rPr>
              <a:t>Voltage regulators installed </a:t>
            </a:r>
            <a:endParaRPr lang="en-US" dirty="0">
              <a:latin typeface="Times New Roman" panose="02020603050405020304" pitchFamily="18" charset="0"/>
            </a:endParaRPr>
          </a:p>
        </p:txBody>
      </p:sp>
      <p:sp>
        <p:nvSpPr>
          <p:cNvPr id="11" name="Rectangle 10"/>
          <p:cNvSpPr/>
          <p:nvPr/>
        </p:nvSpPr>
        <p:spPr>
          <a:xfrm>
            <a:off x="110358" y="4884358"/>
            <a:ext cx="9186042" cy="400110"/>
          </a:xfrm>
          <a:prstGeom prst="rect">
            <a:avLst/>
          </a:prstGeom>
        </p:spPr>
        <p:txBody>
          <a:bodyPr wrap="square">
            <a:spAutoFit/>
          </a:bodyPr>
          <a:lstStyle/>
          <a:p>
            <a:r>
              <a:rPr lang="en-US" sz="2000" dirty="0">
                <a:solidFill>
                  <a:srgbClr val="000000"/>
                </a:solidFill>
                <a:latin typeface="Times New Roman" panose="02020603050405020304" pitchFamily="18" charset="0"/>
              </a:rPr>
              <a:t>Using the method as outlined in Chapter 7, the final steps for the three regulators are</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Rectangle 13"/>
              <p:cNvSpPr/>
              <p:nvPr/>
            </p:nvSpPr>
            <p:spPr>
              <a:xfrm>
                <a:off x="3679658" y="5270516"/>
                <a:ext cx="1538305"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i="1" smtClean="0">
                              <a:latin typeface="Cambria Math" panose="02040503050406030204" pitchFamily="18" charset="0"/>
                            </a:rPr>
                            <m:t>𝑇</m:t>
                          </m:r>
                          <m:r>
                            <a:rPr lang="en-US" b="0" i="1" smtClean="0">
                              <a:latin typeface="Cambria Math" panose="02040503050406030204" pitchFamily="18" charset="0"/>
                            </a:rPr>
                            <m:t>𝑎𝑝</m:t>
                          </m:r>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b="0" i="1" smtClean="0">
                                  <a:latin typeface="Cambria Math" panose="02040503050406030204" pitchFamily="18" charset="0"/>
                                </a:rPr>
                                <m:t>14</m:t>
                              </m:r>
                            </m:e>
                            <m:e>
                              <m:r>
                                <a:rPr lang="en-US" b="0" i="1" smtClean="0">
                                  <a:latin typeface="Cambria Math" panose="02040503050406030204" pitchFamily="18" charset="0"/>
                                </a:rPr>
                                <m:t>9</m:t>
                              </m:r>
                            </m:e>
                            <m:e>
                              <m:r>
                                <a:rPr lang="en-US" b="0" i="1" smtClean="0">
                                  <a:latin typeface="Cambria Math" panose="02040503050406030204" pitchFamily="18" charset="0"/>
                                  <a:ea typeface="Cambria Math" panose="02040503050406030204" pitchFamily="18" charset="0"/>
                                </a:rPr>
                                <m:t>10</m:t>
                              </m:r>
                            </m:e>
                          </m:eqArr>
                        </m:e>
                      </m:d>
                    </m:oMath>
                  </m:oMathPara>
                </a14:m>
                <a:endParaRPr lang="en-US" dirty="0">
                  <a:latin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3679658" y="5270516"/>
                <a:ext cx="1538305" cy="824906"/>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815153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897251" cy="584775"/>
          </a:xfrm>
          <a:prstGeom prst="rect">
            <a:avLst/>
          </a:prstGeom>
        </p:spPr>
        <p:txBody>
          <a:bodyPr wrap="none">
            <a:spAutoFit/>
          </a:bodyPr>
          <a:lstStyle/>
          <a:p>
            <a:r>
              <a:rPr lang="en-US" sz="3200" dirty="0">
                <a:solidFill>
                  <a:srgbClr val="C8102E"/>
                </a:solidFill>
                <a:latin typeface="+mj-lt"/>
                <a:ea typeface="+mj-ea"/>
                <a:cs typeface="+mj-cs"/>
              </a:rPr>
              <a:t>Example 2</a:t>
            </a:r>
          </a:p>
        </p:txBody>
      </p:sp>
      <p:sp>
        <p:nvSpPr>
          <p:cNvPr id="2" name="Rectangle 1"/>
          <p:cNvSpPr/>
          <p:nvPr/>
        </p:nvSpPr>
        <p:spPr>
          <a:xfrm>
            <a:off x="152400" y="647700"/>
            <a:ext cx="8915400" cy="400110"/>
          </a:xfrm>
          <a:prstGeom prst="rect">
            <a:avLst/>
          </a:prstGeom>
        </p:spPr>
        <p:txBody>
          <a:bodyPr wrap="square">
            <a:spAutoFit/>
          </a:bodyPr>
          <a:lstStyle/>
          <a:p>
            <a:r>
              <a:rPr lang="en-US" sz="2000" dirty="0">
                <a:latin typeface="Times New Roman" panose="02020603050405020304" pitchFamily="18" charset="0"/>
              </a:rPr>
              <a:t>The regulator turns ratios are</a:t>
            </a:r>
          </a:p>
        </p:txBody>
      </p:sp>
      <mc:AlternateContent xmlns:mc="http://schemas.openxmlformats.org/markup-compatibility/2006" xmlns:a14="http://schemas.microsoft.com/office/drawing/2010/main">
        <mc:Choice Requires="a14">
          <p:sp>
            <p:nvSpPr>
              <p:cNvPr id="12" name="Rectangle 11"/>
              <p:cNvSpPr/>
              <p:nvPr/>
            </p:nvSpPr>
            <p:spPr>
              <a:xfrm>
                <a:off x="2654308" y="1039330"/>
                <a:ext cx="3911584" cy="8295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𝑎𝑅</m:t>
                          </m:r>
                        </m:e>
                        <m:sub>
                          <m:r>
                            <a:rPr lang="en-US" b="0" i="1" smtClean="0">
                              <a:latin typeface="Cambria Math" panose="02040503050406030204" pitchFamily="18" charset="0"/>
                            </a:rPr>
                            <m:t>𝑖</m:t>
                          </m:r>
                        </m:sub>
                      </m:sSub>
                      <m:r>
                        <a:rPr lang="en-US" b="0" i="1" smtClean="0">
                          <a:latin typeface="Cambria Math" panose="02040503050406030204" pitchFamily="18" charset="0"/>
                        </a:rPr>
                        <m:t>=1−0.00625</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𝑇𝑎𝑝</m:t>
                          </m:r>
                        </m:e>
                        <m:sub>
                          <m:r>
                            <a:rPr lang="en-US" b="0" i="1" smtClean="0">
                              <a:latin typeface="Cambria Math" panose="02040503050406030204" pitchFamily="18" charset="0"/>
                            </a:rPr>
                            <m:t>𝑖</m:t>
                          </m:r>
                        </m:sub>
                      </m:sSub>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b="0" i="1" smtClean="0">
                                  <a:latin typeface="Cambria Math" panose="02040503050406030204" pitchFamily="18" charset="0"/>
                                </a:rPr>
                                <m:t>0.9125</m:t>
                              </m:r>
                            </m:e>
                            <m:e>
                              <m:r>
                                <a:rPr lang="en-US" b="0" i="1" smtClean="0">
                                  <a:latin typeface="Cambria Math" panose="02040503050406030204" pitchFamily="18" charset="0"/>
                                </a:rPr>
                                <m:t>0.9438</m:t>
                              </m:r>
                            </m:e>
                            <m:e>
                              <m:r>
                                <a:rPr lang="en-US" b="0" i="1" smtClean="0">
                                  <a:latin typeface="Cambria Math" panose="02040503050406030204" pitchFamily="18" charset="0"/>
                                  <a:ea typeface="Cambria Math" panose="02040503050406030204" pitchFamily="18" charset="0"/>
                                </a:rPr>
                                <m:t>0.9375</m:t>
                              </m:r>
                            </m:e>
                          </m:eqArr>
                        </m:e>
                      </m:d>
                    </m:oMath>
                  </m:oMathPara>
                </a14:m>
                <a:endParaRPr lang="en-US" dirty="0">
                  <a:latin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2654308" y="1039330"/>
                <a:ext cx="3911584" cy="829522"/>
              </a:xfrm>
              <a:prstGeom prst="rect">
                <a:avLst/>
              </a:prstGeom>
              <a:blipFill>
                <a:blip r:embed="rId3"/>
                <a:stretch>
                  <a:fillRect/>
                </a:stretch>
              </a:blipFill>
            </p:spPr>
            <p:txBody>
              <a:bodyPr/>
              <a:lstStyle/>
              <a:p>
                <a:r>
                  <a:rPr lang="en-US">
                    <a:noFill/>
                  </a:rPr>
                  <a:t> </a:t>
                </a:r>
              </a:p>
            </p:txBody>
          </p:sp>
        </mc:Fallback>
      </mc:AlternateContent>
      <p:sp>
        <p:nvSpPr>
          <p:cNvPr id="5" name="Rectangle 4"/>
          <p:cNvSpPr/>
          <p:nvPr/>
        </p:nvSpPr>
        <p:spPr>
          <a:xfrm>
            <a:off x="152400" y="1878414"/>
            <a:ext cx="8915400" cy="400110"/>
          </a:xfrm>
          <a:prstGeom prst="rect">
            <a:avLst/>
          </a:prstGeom>
        </p:spPr>
        <p:txBody>
          <a:bodyPr wrap="square">
            <a:spAutoFit/>
          </a:bodyPr>
          <a:lstStyle/>
          <a:p>
            <a:r>
              <a:rPr lang="en-US" sz="2000" dirty="0">
                <a:solidFill>
                  <a:srgbClr val="000000"/>
                </a:solidFill>
                <a:latin typeface="Times New Roman" panose="02020603050405020304" pitchFamily="18" charset="0"/>
              </a:rPr>
              <a:t>The regulator matrices are</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Rectangle 14"/>
              <p:cNvSpPr/>
              <p:nvPr/>
            </p:nvSpPr>
            <p:spPr>
              <a:xfrm>
                <a:off x="1196922" y="2151434"/>
                <a:ext cx="6826356" cy="18705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𝑟𝑒𝑔</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i="1">
                                  <a:latin typeface="Cambria Math" panose="02040503050406030204" pitchFamily="18" charset="0"/>
                                </a:rPr>
                                <m:t>𝑟𝑒𝑔</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smtClean="0">
                                  <a:latin typeface="Cambria Math" panose="02040503050406030204" pitchFamily="18" charset="0"/>
                                </a:rPr>
                              </m:ctrlPr>
                            </m:mPr>
                            <m:mr>
                              <m:e>
                                <m:f>
                                  <m:fPr>
                                    <m:ctrlPr>
                                      <a:rPr lang="en-US" i="1">
                                        <a:latin typeface="Cambria Math" panose="02040503050406030204" pitchFamily="18" charset="0"/>
                                      </a:rPr>
                                    </m:ctrlPr>
                                  </m:fPr>
                                  <m:num>
                                    <m:r>
                                      <a:rPr lang="en-US" b="0" i="1" smtClean="0">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𝑎𝑅</m:t>
                                        </m:r>
                                      </m:e>
                                      <m:sub>
                                        <m:r>
                                          <a:rPr lang="en-US" b="0" i="1" smtClean="0">
                                            <a:latin typeface="Cambria Math" panose="02040503050406030204" pitchFamily="18" charset="0"/>
                                          </a:rPr>
                                          <m:t>1</m:t>
                                        </m:r>
                                      </m:sub>
                                    </m:sSub>
                                  </m:den>
                                </m:f>
                              </m:e>
                              <m:e>
                                <m: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𝑎𝑅</m:t>
                                        </m:r>
                                      </m:e>
                                      <m:sub>
                                        <m:r>
                                          <a:rPr lang="en-US" b="0" i="1" smtClean="0">
                                            <a:latin typeface="Cambria Math" panose="02040503050406030204" pitchFamily="18" charset="0"/>
                                          </a:rPr>
                                          <m:t>2</m:t>
                                        </m:r>
                                      </m:sub>
                                    </m:sSub>
                                  </m:den>
                                </m:f>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e>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𝑎𝑅</m:t>
                                        </m:r>
                                      </m:e>
                                      <m:sub>
                                        <m:r>
                                          <a:rPr lang="en-US" b="0" i="1" smtClean="0">
                                            <a:latin typeface="Cambria Math" panose="02040503050406030204" pitchFamily="18" charset="0"/>
                                          </a:rPr>
                                          <m:t>3</m:t>
                                        </m:r>
                                      </m:sub>
                                    </m:sSub>
                                  </m:den>
                                </m:f>
                              </m:e>
                            </m:mr>
                          </m:m>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1.0959</m:t>
                                </m:r>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b="0" i="1" smtClean="0">
                                    <a:latin typeface="Cambria Math" panose="02040503050406030204" pitchFamily="18" charset="0"/>
                                  </a:rPr>
                                  <m:t>1.0596</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e>
                                <m:r>
                                  <a:rPr lang="en-US" b="0" i="1" smtClean="0">
                                    <a:latin typeface="Cambria Math" panose="02040503050406030204" pitchFamily="18" charset="0"/>
                                  </a:rPr>
                                  <m:t>1.0667</m:t>
                                </m:r>
                              </m:e>
                            </m:mr>
                          </m:m>
                        </m:e>
                      </m:d>
                    </m:oMath>
                  </m:oMathPara>
                </a14:m>
                <a:endParaRPr lang="en-US" dirty="0">
                  <a:latin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196922" y="2151434"/>
                <a:ext cx="6826356" cy="187057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200400" y="4419600"/>
                <a:ext cx="2169953"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𝐵</m:t>
                              </m:r>
                            </m:e>
                            <m:sub>
                              <m:r>
                                <a:rPr lang="en-US" i="1">
                                  <a:latin typeface="Cambria Math" panose="02040503050406030204" pitchFamily="18" charset="0"/>
                                </a:rPr>
                                <m:t>𝑟𝑒𝑔</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b="0" i="1" smtClean="0">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e>
                                <m:r>
                                  <a:rPr lang="en-US" b="0" i="1" smtClean="0">
                                    <a:latin typeface="Cambria Math" panose="02040503050406030204" pitchFamily="18" charset="0"/>
                                  </a:rPr>
                                  <m:t>0</m:t>
                                </m:r>
                              </m:e>
                            </m:mr>
                          </m:m>
                        </m:e>
                      </m:d>
                    </m:oMath>
                  </m:oMathPara>
                </a14:m>
                <a:endParaRPr lang="en-US" dirty="0">
                  <a:latin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3200400" y="4419600"/>
                <a:ext cx="2169953" cy="824906"/>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350301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897251" cy="584775"/>
          </a:xfrm>
          <a:prstGeom prst="rect">
            <a:avLst/>
          </a:prstGeom>
        </p:spPr>
        <p:txBody>
          <a:bodyPr wrap="none">
            <a:spAutoFit/>
          </a:bodyPr>
          <a:lstStyle/>
          <a:p>
            <a:r>
              <a:rPr lang="en-US" sz="3200" dirty="0">
                <a:solidFill>
                  <a:srgbClr val="C8102E"/>
                </a:solidFill>
                <a:latin typeface="+mj-lt"/>
                <a:ea typeface="+mj-ea"/>
                <a:cs typeface="+mj-cs"/>
              </a:rPr>
              <a:t>Example 2</a:t>
            </a:r>
          </a:p>
        </p:txBody>
      </p:sp>
      <p:sp>
        <p:nvSpPr>
          <p:cNvPr id="2" name="Rectangle 1"/>
          <p:cNvSpPr/>
          <p:nvPr/>
        </p:nvSpPr>
        <p:spPr>
          <a:xfrm>
            <a:off x="152400" y="609600"/>
            <a:ext cx="8915400" cy="400110"/>
          </a:xfrm>
          <a:prstGeom prst="rect">
            <a:avLst/>
          </a:prstGeom>
        </p:spPr>
        <p:txBody>
          <a:bodyPr wrap="square">
            <a:spAutoFit/>
          </a:bodyPr>
          <a:lstStyle/>
          <a:p>
            <a:r>
              <a:rPr lang="en-US" sz="2000" dirty="0">
                <a:latin typeface="Times New Roman" panose="02020603050405020304" pitchFamily="18" charset="0"/>
              </a:rPr>
              <a:t>At the start of the Mathcad routine, the following equation is added:</a:t>
            </a:r>
          </a:p>
        </p:txBody>
      </p:sp>
      <mc:AlternateContent xmlns:mc="http://schemas.openxmlformats.org/markup-compatibility/2006" xmlns:a14="http://schemas.microsoft.com/office/drawing/2010/main">
        <mc:Choice Requires="a14">
          <p:sp>
            <p:nvSpPr>
              <p:cNvPr id="6" name="TextBox 5"/>
              <p:cNvSpPr txBox="1"/>
              <p:nvPr/>
            </p:nvSpPr>
            <p:spPr>
              <a:xfrm>
                <a:off x="3920135" y="1143000"/>
                <a:ext cx="1379930" cy="2995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𝑟𝑒𝑔</m:t>
                          </m:r>
                        </m:sub>
                      </m:s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𝑆𝑡𝑎𝑟𝑡</m:t>
                      </m:r>
                    </m:oMath>
                  </m:oMathPara>
                </a14:m>
                <a:endParaRPr lang="en-US" dirty="0">
                  <a:latin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920135" y="1143000"/>
                <a:ext cx="1379930" cy="299569"/>
              </a:xfrm>
              <a:prstGeom prst="rect">
                <a:avLst/>
              </a:prstGeom>
              <a:blipFill>
                <a:blip r:embed="rId10"/>
                <a:stretch>
                  <a:fillRect l="-3540" r="-3982" b="-22449"/>
                </a:stretch>
              </a:blipFill>
            </p:spPr>
            <p:txBody>
              <a:bodyPr/>
              <a:lstStyle/>
              <a:p>
                <a:r>
                  <a:rPr lang="en-US">
                    <a:noFill/>
                  </a:rPr>
                  <a:t> </a:t>
                </a:r>
              </a:p>
            </p:txBody>
          </p:sp>
        </mc:Fallback>
      </mc:AlternateContent>
      <p:sp>
        <p:nvSpPr>
          <p:cNvPr id="7" name="Rectangle 6"/>
          <p:cNvSpPr/>
          <p:nvPr/>
        </p:nvSpPr>
        <p:spPr>
          <a:xfrm>
            <a:off x="152400" y="1428752"/>
            <a:ext cx="8915400" cy="400110"/>
          </a:xfrm>
          <a:prstGeom prst="rect">
            <a:avLst/>
          </a:prstGeom>
        </p:spPr>
        <p:txBody>
          <a:bodyPr wrap="square">
            <a:spAutoFit/>
          </a:bodyPr>
          <a:lstStyle/>
          <a:p>
            <a:r>
              <a:rPr lang="en-US" sz="2000" dirty="0">
                <a:solidFill>
                  <a:srgbClr val="000000"/>
                </a:solidFill>
                <a:latin typeface="Times New Roman" panose="02020603050405020304" pitchFamily="18" charset="0"/>
              </a:rPr>
              <a:t>In the Mathcad routine, the first three equations inside the </a:t>
            </a:r>
            <a:r>
              <a:rPr lang="en-US" sz="2000" i="1" dirty="0">
                <a:solidFill>
                  <a:srgbClr val="000000"/>
                </a:solidFill>
                <a:latin typeface="Times New Roman" panose="02020603050405020304" pitchFamily="18" charset="0"/>
              </a:rPr>
              <a:t>n</a:t>
            </a:r>
            <a:r>
              <a:rPr lang="en-US" sz="2000" dirty="0">
                <a:solidFill>
                  <a:srgbClr val="000000"/>
                </a:solidFill>
                <a:latin typeface="Times New Roman" panose="02020603050405020304" pitchFamily="18" charset="0"/>
              </a:rPr>
              <a:t> loop are</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TextBox 10"/>
              <p:cNvSpPr txBox="1"/>
              <p:nvPr/>
            </p:nvSpPr>
            <p:spPr>
              <a:xfrm>
                <a:off x="3048000" y="1828800"/>
                <a:ext cx="3038139" cy="2995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𝑟𝑒𝑔</m:t>
                          </m:r>
                        </m:sub>
                      </m:sSub>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𝐸𝐿𝑁</m:t>
                          </m:r>
                        </m:e>
                        <m:sub>
                          <m:r>
                            <a:rPr lang="en-US" b="0" i="1" smtClean="0">
                              <a:latin typeface="Cambria Math" panose="02040503050406030204" pitchFamily="18" charset="0"/>
                            </a:rPr>
                            <m:t>𝐴𝐵𝐶</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𝐵</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𝑟𝑒𝑔</m:t>
                          </m:r>
                        </m:sub>
                      </m:sSub>
                    </m:oMath>
                  </m:oMathPara>
                </a14:m>
                <a:endParaRPr lang="en-US" dirty="0">
                  <a:latin typeface="Times New Roman" panose="020206030504050203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3048000" y="1828800"/>
                <a:ext cx="3038139" cy="299569"/>
              </a:xfrm>
              <a:prstGeom prst="rect">
                <a:avLst/>
              </a:prstGeom>
              <a:blipFill>
                <a:blip r:embed="rId11"/>
                <a:stretch>
                  <a:fillRect l="-1205" r="-402" b="-224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743200" y="2357902"/>
                <a:ext cx="4030591" cy="2995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r>
                            <a:rPr lang="en-US" b="0" i="1" smtClean="0">
                              <a:latin typeface="Cambria Math" panose="02040503050406030204" pitchFamily="18" charset="0"/>
                            </a:rPr>
                            <m:t>2</m:t>
                          </m:r>
                          <m:r>
                            <a:rPr lang="en-US" b="0" i="1" smtClean="0">
                              <a:latin typeface="Cambria Math" panose="02040503050406030204" pitchFamily="18" charset="0"/>
                            </a:rPr>
                            <m:t>𝐿𝑁</m:t>
                          </m:r>
                        </m:e>
                        <m:sub>
                          <m:r>
                            <a:rPr lang="en-US" b="0" i="1" smtClean="0">
                              <a:latin typeface="Cambria Math" panose="02040503050406030204" pitchFamily="18" charset="0"/>
                            </a:rPr>
                            <m:t>𝑎𝑏𝑐</m:t>
                          </m:r>
                        </m:sub>
                      </m:sSub>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𝑟𝑒𝑔</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𝑉𝑅𝑒𝑔</m:t>
                          </m:r>
                        </m:e>
                        <m:sub>
                          <m:r>
                            <a:rPr lang="en-US" b="0" i="1" smtClean="0">
                              <a:latin typeface="Cambria Math" panose="02040503050406030204" pitchFamily="18" charset="0"/>
                            </a:rPr>
                            <m:t>𝑎𝑏𝑐</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𝑟𝑒𝑔</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𝑎𝑏𝑐</m:t>
                          </m:r>
                        </m:sub>
                      </m:sSub>
                    </m:oMath>
                  </m:oMathPara>
                </a14:m>
                <a:endParaRPr lang="en-US" dirty="0">
                  <a:latin typeface="Times New Roman" panose="02020603050405020304" pitchFamily="18"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743200" y="2357902"/>
                <a:ext cx="4030591" cy="299569"/>
              </a:xfrm>
              <a:prstGeom prst="rect">
                <a:avLst/>
              </a:prstGeom>
              <a:blipFill>
                <a:blip r:embed="rId12"/>
                <a:stretch>
                  <a:fillRect l="-908" r="-151" b="-244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743199" y="2887004"/>
                <a:ext cx="410593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r>
                            <a:rPr lang="en-US" b="0" i="1" smtClean="0">
                              <a:latin typeface="Cambria Math" panose="02040503050406030204" pitchFamily="18" charset="0"/>
                            </a:rPr>
                            <m:t>3</m:t>
                          </m:r>
                          <m:r>
                            <a:rPr lang="en-US" b="0" i="1" smtClean="0">
                              <a:latin typeface="Cambria Math" panose="02040503050406030204" pitchFamily="18" charset="0"/>
                            </a:rPr>
                            <m:t>𝐿𝑁</m:t>
                          </m:r>
                        </m:e>
                        <m:sub>
                          <m:r>
                            <a:rPr lang="en-US" b="0" i="1" smtClean="0">
                              <a:latin typeface="Cambria Math" panose="02040503050406030204" pitchFamily="18" charset="0"/>
                            </a:rPr>
                            <m:t>𝑎𝑏𝑐</m:t>
                          </m:r>
                        </m:sub>
                      </m:sSub>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𝑙𝑖𝑛𝑒</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𝑉</m:t>
                          </m:r>
                          <m:r>
                            <a:rPr lang="en-US" b="0" i="1" smtClean="0">
                              <a:latin typeface="Cambria Math" panose="02040503050406030204" pitchFamily="18" charset="0"/>
                            </a:rPr>
                            <m:t>2</m:t>
                          </m:r>
                          <m:r>
                            <a:rPr lang="en-US" b="0" i="1" smtClean="0">
                              <a:latin typeface="Cambria Math" panose="02040503050406030204" pitchFamily="18" charset="0"/>
                            </a:rPr>
                            <m:t>𝐿𝑁</m:t>
                          </m:r>
                        </m:e>
                        <m:sub>
                          <m:r>
                            <a:rPr lang="en-US" b="0" i="1" smtClean="0">
                              <a:latin typeface="Cambria Math" panose="02040503050406030204" pitchFamily="18" charset="0"/>
                            </a:rPr>
                            <m:t>𝑎𝑏𝑐</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𝑙𝑖𝑛𝑒</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𝑎𝑏𝑐</m:t>
                          </m:r>
                        </m:sub>
                      </m:sSub>
                    </m:oMath>
                  </m:oMathPara>
                </a14:m>
                <a:endParaRPr lang="en-US" dirty="0">
                  <a:latin typeface="Times New Roman" panose="02020603050405020304" pitchFamily="18"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2743199" y="2887004"/>
                <a:ext cx="4105932" cy="276999"/>
              </a:xfrm>
              <a:prstGeom prst="rect">
                <a:avLst/>
              </a:prstGeom>
              <a:blipFill>
                <a:blip r:embed="rId13"/>
                <a:stretch>
                  <a:fillRect l="-742" b="-20000"/>
                </a:stretch>
              </a:blipFill>
            </p:spPr>
            <p:txBody>
              <a:bodyPr/>
              <a:lstStyle/>
              <a:p>
                <a:r>
                  <a:rPr lang="en-US">
                    <a:noFill/>
                  </a:rPr>
                  <a:t> </a:t>
                </a:r>
              </a:p>
            </p:txBody>
          </p:sp>
        </mc:Fallback>
      </mc:AlternateContent>
      <p:sp>
        <p:nvSpPr>
          <p:cNvPr id="9" name="Rectangle 8"/>
          <p:cNvSpPr/>
          <p:nvPr/>
        </p:nvSpPr>
        <p:spPr>
          <a:xfrm>
            <a:off x="152400" y="3140990"/>
            <a:ext cx="8839200" cy="400110"/>
          </a:xfrm>
          <a:prstGeom prst="rect">
            <a:avLst/>
          </a:prstGeom>
        </p:spPr>
        <p:txBody>
          <a:bodyPr wrap="square">
            <a:spAutoFit/>
          </a:bodyPr>
          <a:lstStyle/>
          <a:p>
            <a:r>
              <a:rPr lang="en-US" sz="2000" dirty="0">
                <a:solidFill>
                  <a:srgbClr val="000000"/>
                </a:solidFill>
                <a:latin typeface="Times New Roman" panose="02020603050405020304" pitchFamily="18" charset="0"/>
              </a:rPr>
              <a:t>At the end of the loop, the following equations are added:</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TextBox 15"/>
              <p:cNvSpPr txBox="1"/>
              <p:nvPr/>
            </p:nvSpPr>
            <p:spPr>
              <a:xfrm>
                <a:off x="3617424" y="3505200"/>
                <a:ext cx="1819281" cy="2995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𝑟𝑒𝑔</m:t>
                          </m:r>
                        </m:sub>
                      </m:sSub>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𝑟𝑒𝑔</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𝑎𝑏𝑐</m:t>
                          </m:r>
                        </m:sub>
                      </m:sSub>
                    </m:oMath>
                  </m:oMathPara>
                </a14:m>
                <a:endParaRPr lang="en-US" dirty="0">
                  <a:latin typeface="Times New Roman" panose="02020603050405020304" pitchFamily="18"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3617424" y="3505200"/>
                <a:ext cx="1819281" cy="299569"/>
              </a:xfrm>
              <a:prstGeom prst="rect">
                <a:avLst/>
              </a:prstGeom>
              <a:blipFill>
                <a:blip r:embed="rId14"/>
                <a:stretch>
                  <a:fillRect l="-2341" r="-669" b="-224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3751910" y="3876400"/>
                <a:ext cx="1630318" cy="2995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𝐴𝐵𝐶</m:t>
                          </m:r>
                        </m:sub>
                      </m:sSub>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𝑟𝑒𝑔</m:t>
                          </m:r>
                        </m:sub>
                      </m:sSub>
                    </m:oMath>
                  </m:oMathPara>
                </a14:m>
                <a:endParaRPr lang="en-US" dirty="0">
                  <a:latin typeface="Times New Roman" panose="020206030504050203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751910" y="3876400"/>
                <a:ext cx="1630318" cy="299569"/>
              </a:xfrm>
              <a:prstGeom prst="rect">
                <a:avLst/>
              </a:prstGeom>
              <a:blipFill>
                <a:blip r:embed="rId15"/>
                <a:stretch>
                  <a:fillRect l="-2985" r="-1119" b="-22449"/>
                </a:stretch>
              </a:blipFill>
            </p:spPr>
            <p:txBody>
              <a:bodyPr/>
              <a:lstStyle/>
              <a:p>
                <a:r>
                  <a:rPr lang="en-US">
                    <a:noFill/>
                  </a:rPr>
                  <a:t> </a:t>
                </a:r>
              </a:p>
            </p:txBody>
          </p:sp>
        </mc:Fallback>
      </mc:AlternateContent>
      <p:sp>
        <p:nvSpPr>
          <p:cNvPr id="10" name="Rectangle 9"/>
          <p:cNvSpPr/>
          <p:nvPr/>
        </p:nvSpPr>
        <p:spPr>
          <a:xfrm>
            <a:off x="152400" y="4175969"/>
            <a:ext cx="8915400" cy="400110"/>
          </a:xfrm>
          <a:prstGeom prst="rect">
            <a:avLst/>
          </a:prstGeom>
        </p:spPr>
        <p:txBody>
          <a:bodyPr wrap="square">
            <a:spAutoFit/>
          </a:bodyPr>
          <a:lstStyle/>
          <a:p>
            <a:r>
              <a:rPr lang="en-US" sz="2000" dirty="0">
                <a:solidFill>
                  <a:srgbClr val="000000"/>
                </a:solidFill>
                <a:latin typeface="Times New Roman" panose="02020603050405020304" pitchFamily="18" charset="0"/>
              </a:rPr>
              <a:t>With the three regulators installed, the load voltages on a 120 V base are</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Rectangle 17"/>
              <p:cNvSpPr/>
              <p:nvPr/>
            </p:nvSpPr>
            <p:spPr>
              <a:xfrm>
                <a:off x="3433367" y="4510890"/>
                <a:ext cx="2353465" cy="823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𝑙𝑜𝑎𝑑</m:t>
                              </m:r>
                            </m:e>
                            <m:sub>
                              <m:r>
                                <a:rPr lang="en-US" b="0" i="1" smtClean="0">
                                  <a:latin typeface="Cambria Math" panose="02040503050406030204" pitchFamily="18" charset="0"/>
                                </a:rPr>
                                <m:t>𝑎𝑏𝑐</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b="0" i="1" smtClean="0">
                                  <a:latin typeface="Cambria Math" panose="02040503050406030204" pitchFamily="18" charset="0"/>
                                </a:rPr>
                                <m:t>119.8</m:t>
                              </m:r>
                            </m:e>
                            <m:e>
                              <m:r>
                                <a:rPr lang="en-US" b="0" i="1" smtClean="0">
                                  <a:latin typeface="Cambria Math" panose="02040503050406030204" pitchFamily="18" charset="0"/>
                                </a:rPr>
                                <m:t>119.7</m:t>
                              </m:r>
                            </m:e>
                            <m:e>
                              <m:r>
                                <a:rPr lang="en-US" b="0" i="1" smtClean="0">
                                  <a:latin typeface="Cambria Math" panose="02040503050406030204" pitchFamily="18" charset="0"/>
                                  <a:ea typeface="Cambria Math" panose="02040503050406030204" pitchFamily="18" charset="0"/>
                                </a:rPr>
                                <m:t>119.7</m:t>
                              </m:r>
                            </m:e>
                          </m:eqArr>
                        </m:e>
                      </m:d>
                    </m:oMath>
                  </m:oMathPara>
                </a14:m>
                <a:endParaRPr lang="en-US" dirty="0">
                  <a:latin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3433367" y="4510890"/>
                <a:ext cx="2353465" cy="823110"/>
              </a:xfrm>
              <a:prstGeom prst="rect">
                <a:avLst/>
              </a:prstGeom>
              <a:blipFill>
                <a:blip r:embed="rId9"/>
                <a:stretch>
                  <a:fillRect/>
                </a:stretch>
              </a:blipFill>
            </p:spPr>
            <p:txBody>
              <a:bodyPr/>
              <a:lstStyle/>
              <a:p>
                <a:r>
                  <a:rPr lang="en-US">
                    <a:noFill/>
                  </a:rPr>
                  <a:t> </a:t>
                </a:r>
              </a:p>
            </p:txBody>
          </p:sp>
        </mc:Fallback>
      </mc:AlternateContent>
      <p:sp>
        <p:nvSpPr>
          <p:cNvPr id="19" name="Rectangle 18"/>
          <p:cNvSpPr/>
          <p:nvPr/>
        </p:nvSpPr>
        <p:spPr>
          <a:xfrm>
            <a:off x="190498" y="5257800"/>
            <a:ext cx="8839201" cy="923330"/>
          </a:xfrm>
          <a:prstGeom prst="rect">
            <a:avLst/>
          </a:prstGeom>
        </p:spPr>
        <p:txBody>
          <a:bodyPr wrap="square">
            <a:spAutoFit/>
          </a:bodyPr>
          <a:lstStyle/>
          <a:p>
            <a:pPr algn="just"/>
            <a:r>
              <a:rPr lang="en-US" dirty="0">
                <a:solidFill>
                  <a:srgbClr val="000000"/>
                </a:solidFill>
                <a:latin typeface="Times New Roman" panose="02020603050405020304" pitchFamily="18" charset="0"/>
              </a:rPr>
              <a:t>As can been seen from this example, as more elements of a system are added, there will be one equation for each of the system elements for the forward sweep and backward sweeps. This concept will be further developed in later chapters.</a:t>
            </a:r>
            <a:endParaRPr lang="en-US"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4021661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7148495" cy="584775"/>
          </a:xfrm>
          <a:prstGeom prst="rect">
            <a:avLst/>
          </a:prstGeom>
        </p:spPr>
        <p:txBody>
          <a:bodyPr wrap="none">
            <a:spAutoFit/>
          </a:bodyPr>
          <a:lstStyle/>
          <a:p>
            <a:r>
              <a:rPr lang="en-US" sz="3200" dirty="0">
                <a:solidFill>
                  <a:srgbClr val="C8102E"/>
                </a:solidFill>
                <a:latin typeface="+mj-lt"/>
                <a:ea typeface="+mj-ea"/>
                <a:cs typeface="+mj-cs"/>
              </a:rPr>
              <a:t>Delta-Grounded Wye Step-Up Connection</a:t>
            </a:r>
          </a:p>
        </p:txBody>
      </p:sp>
      <p:sp>
        <p:nvSpPr>
          <p:cNvPr id="2" name="Rectangle 1"/>
          <p:cNvSpPr/>
          <p:nvPr/>
        </p:nvSpPr>
        <p:spPr>
          <a:xfrm>
            <a:off x="152400" y="647700"/>
            <a:ext cx="8991600" cy="2031325"/>
          </a:xfrm>
          <a:prstGeom prst="rect">
            <a:avLst/>
          </a:prstGeom>
        </p:spPr>
        <p:txBody>
          <a:bodyPr wrap="square">
            <a:spAutoFit/>
          </a:bodyPr>
          <a:lstStyle/>
          <a:p>
            <a:pPr algn="just"/>
            <a:r>
              <a:rPr lang="en-US" dirty="0">
                <a:solidFill>
                  <a:srgbClr val="000000"/>
                </a:solidFill>
                <a:latin typeface="Times New Roman" panose="02020603050405020304" pitchFamily="18" charset="0"/>
              </a:rPr>
              <a:t>Fig.7 shows the connection diagram for the delta–grounded wye step-up connection.</a:t>
            </a:r>
          </a:p>
          <a:p>
            <a:pPr algn="just"/>
            <a:r>
              <a:rPr lang="en-US" dirty="0">
                <a:solidFill>
                  <a:srgbClr val="000000"/>
                </a:solidFill>
                <a:latin typeface="Times New Roman" panose="02020603050405020304" pitchFamily="18" charset="0"/>
              </a:rPr>
              <a:t>Phasor diagrams for the voltages and currents are also shown in Fig.6. Note that the high-side line-to-line voltage leads the low-side line-to-line voltage and the same can be said for the high- and low-side line currents.</a:t>
            </a:r>
          </a:p>
          <a:p>
            <a:pPr algn="just"/>
            <a:endParaRPr lang="en-US" dirty="0">
              <a:solidFill>
                <a:srgbClr val="000000"/>
              </a:solidFill>
              <a:latin typeface="Times New Roman" panose="02020603050405020304" pitchFamily="18" charset="0"/>
            </a:endParaRPr>
          </a:p>
          <a:p>
            <a:pPr algn="just"/>
            <a:r>
              <a:rPr lang="en-US" dirty="0">
                <a:solidFill>
                  <a:srgbClr val="000000"/>
                </a:solidFill>
                <a:latin typeface="Times New Roman" panose="02020603050405020304" pitchFamily="18" charset="0"/>
              </a:rPr>
              <a:t>The development of the generalized matrices follows the same procedure as was used for the step-down connection. Only two matrices differ between the two connections.</a:t>
            </a:r>
          </a:p>
        </p:txBody>
      </p:sp>
      <p:sp>
        <p:nvSpPr>
          <p:cNvPr id="8" name="TextBox 7"/>
          <p:cNvSpPr txBox="1"/>
          <p:nvPr/>
        </p:nvSpPr>
        <p:spPr>
          <a:xfrm>
            <a:off x="1707367" y="5558918"/>
            <a:ext cx="5881665" cy="369332"/>
          </a:xfrm>
          <a:prstGeom prst="rect">
            <a:avLst/>
          </a:prstGeom>
          <a:noFill/>
        </p:spPr>
        <p:txBody>
          <a:bodyPr wrap="square" rtlCol="0">
            <a:spAutoFit/>
          </a:bodyPr>
          <a:lstStyle/>
          <a:p>
            <a:pPr algn="ctr"/>
            <a:r>
              <a:rPr lang="en-US" dirty="0">
                <a:latin typeface="Times New Roman" panose="02020603050405020304" pitchFamily="18" charset="0"/>
              </a:rPr>
              <a:t>Fig.7 </a:t>
            </a:r>
            <a:r>
              <a:rPr lang="en-US" dirty="0">
                <a:solidFill>
                  <a:srgbClr val="000000"/>
                </a:solidFill>
                <a:latin typeface="Times New Roman" panose="02020603050405020304" pitchFamily="18" charset="0"/>
              </a:rPr>
              <a:t>Delta-grounded wye step-up connection </a:t>
            </a:r>
            <a:endParaRPr lang="en-US" dirty="0">
              <a:latin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2019300" y="2692163"/>
            <a:ext cx="5105400" cy="2866755"/>
          </a:xfrm>
          <a:prstGeom prst="rect">
            <a:avLst/>
          </a:prstGeom>
        </p:spPr>
      </p:pic>
    </p:spTree>
    <p:extLst>
      <p:ext uri="{BB962C8B-B14F-4D97-AF65-F5344CB8AC3E}">
        <p14:creationId xmlns:p14="http://schemas.microsoft.com/office/powerpoint/2010/main" val="31207354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1" y="124480"/>
            <a:ext cx="8534400" cy="1077218"/>
          </a:xfrm>
          <a:prstGeom prst="rect">
            <a:avLst/>
          </a:prstGeom>
        </p:spPr>
        <p:txBody>
          <a:bodyPr wrap="square">
            <a:spAutoFit/>
          </a:bodyPr>
          <a:lstStyle/>
          <a:p>
            <a:r>
              <a:rPr lang="en-US" sz="3200" dirty="0">
                <a:solidFill>
                  <a:srgbClr val="C8102E"/>
                </a:solidFill>
                <a:latin typeface="+mj-lt"/>
                <a:ea typeface="+mj-ea"/>
                <a:cs typeface="+mj-cs"/>
              </a:rPr>
              <a:t>Delta-Grounded Wye Step-Up VS Step-Down Connections</a:t>
            </a:r>
          </a:p>
        </p:txBody>
      </p:sp>
      <p:sp>
        <p:nvSpPr>
          <p:cNvPr id="8" name="TextBox 7"/>
          <p:cNvSpPr txBox="1"/>
          <p:nvPr/>
        </p:nvSpPr>
        <p:spPr>
          <a:xfrm>
            <a:off x="-533400" y="5388722"/>
            <a:ext cx="5881665" cy="369332"/>
          </a:xfrm>
          <a:prstGeom prst="rect">
            <a:avLst/>
          </a:prstGeom>
          <a:noFill/>
        </p:spPr>
        <p:txBody>
          <a:bodyPr wrap="square" rtlCol="0">
            <a:spAutoFit/>
          </a:bodyPr>
          <a:lstStyle/>
          <a:p>
            <a:pPr algn="ctr"/>
            <a:r>
              <a:rPr lang="en-US" dirty="0">
                <a:solidFill>
                  <a:srgbClr val="000000"/>
                </a:solidFill>
                <a:latin typeface="Times New Roman" panose="02020603050405020304" pitchFamily="18" charset="0"/>
              </a:rPr>
              <a:t>Delta-grounded wye step-up connection </a:t>
            </a:r>
            <a:endParaRPr lang="en-US" dirty="0">
              <a:latin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52401" y="1318745"/>
            <a:ext cx="6740412" cy="3784837"/>
          </a:xfrm>
          <a:prstGeom prst="rect">
            <a:avLst/>
          </a:prstGeom>
        </p:spPr>
      </p:pic>
      <p:pic>
        <p:nvPicPr>
          <p:cNvPr id="6" name="Picture 5">
            <a:extLst>
              <a:ext uri="{FF2B5EF4-FFF2-40B4-BE49-F238E27FC236}">
                <a16:creationId xmlns:a16="http://schemas.microsoft.com/office/drawing/2014/main" id="{CD495CF8-D37C-CE41-A5A3-4166A33C48B6}"/>
              </a:ext>
            </a:extLst>
          </p:cNvPr>
          <p:cNvPicPr>
            <a:picLocks noChangeAspect="1"/>
          </p:cNvPicPr>
          <p:nvPr/>
        </p:nvPicPr>
        <p:blipFill>
          <a:blip r:embed="rId3"/>
          <a:stretch>
            <a:fillRect/>
          </a:stretch>
        </p:blipFill>
        <p:spPr>
          <a:xfrm>
            <a:off x="4708413" y="1219200"/>
            <a:ext cx="4368800" cy="3759200"/>
          </a:xfrm>
          <a:prstGeom prst="rect">
            <a:avLst/>
          </a:prstGeom>
        </p:spPr>
      </p:pic>
      <p:sp>
        <p:nvSpPr>
          <p:cNvPr id="9" name="TextBox 8">
            <a:extLst>
              <a:ext uri="{FF2B5EF4-FFF2-40B4-BE49-F238E27FC236}">
                <a16:creationId xmlns:a16="http://schemas.microsoft.com/office/drawing/2014/main" id="{E7C19236-B2E9-6B4E-9ABF-D8ACEA68E239}"/>
              </a:ext>
            </a:extLst>
          </p:cNvPr>
          <p:cNvSpPr txBox="1"/>
          <p:nvPr/>
        </p:nvSpPr>
        <p:spPr>
          <a:xfrm>
            <a:off x="3951980" y="5410249"/>
            <a:ext cx="5881665" cy="369332"/>
          </a:xfrm>
          <a:prstGeom prst="rect">
            <a:avLst/>
          </a:prstGeom>
          <a:noFill/>
        </p:spPr>
        <p:txBody>
          <a:bodyPr wrap="square" rtlCol="0">
            <a:spAutoFit/>
          </a:bodyPr>
          <a:lstStyle/>
          <a:p>
            <a:pPr algn="ctr"/>
            <a:r>
              <a:rPr lang="en-US" dirty="0">
                <a:solidFill>
                  <a:srgbClr val="000000"/>
                </a:solidFill>
                <a:latin typeface="Times New Roman" panose="02020603050405020304" pitchFamily="18" charset="0"/>
              </a:rPr>
              <a:t>Delta-grounded wye step-down connection </a:t>
            </a:r>
            <a:endParaRPr lang="en-US" dirty="0">
              <a:latin typeface="Times New Roman" panose="02020603050405020304" pitchFamily="18" charset="0"/>
            </a:endParaRPr>
          </a:p>
        </p:txBody>
      </p:sp>
    </p:spTree>
    <p:extLst>
      <p:ext uri="{BB962C8B-B14F-4D97-AF65-F5344CB8AC3E}">
        <p14:creationId xmlns:p14="http://schemas.microsoft.com/office/powerpoint/2010/main" val="525145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7148495" cy="584775"/>
          </a:xfrm>
          <a:prstGeom prst="rect">
            <a:avLst/>
          </a:prstGeom>
        </p:spPr>
        <p:txBody>
          <a:bodyPr wrap="none">
            <a:spAutoFit/>
          </a:bodyPr>
          <a:lstStyle/>
          <a:p>
            <a:r>
              <a:rPr lang="en-US" sz="3200" dirty="0">
                <a:solidFill>
                  <a:srgbClr val="C8102E"/>
                </a:solidFill>
                <a:latin typeface="+mj-lt"/>
                <a:ea typeface="+mj-ea"/>
                <a:cs typeface="+mj-cs"/>
              </a:rPr>
              <a:t>Delta-Grounded Wye Step-Up Connection</a:t>
            </a:r>
          </a:p>
        </p:txBody>
      </p:sp>
      <p:sp>
        <p:nvSpPr>
          <p:cNvPr id="6" name="Rectangle 5"/>
          <p:cNvSpPr/>
          <p:nvPr/>
        </p:nvSpPr>
        <p:spPr>
          <a:xfrm>
            <a:off x="152400" y="647700"/>
            <a:ext cx="8991600" cy="400110"/>
          </a:xfrm>
          <a:prstGeom prst="rect">
            <a:avLst/>
          </a:prstGeom>
        </p:spPr>
        <p:txBody>
          <a:bodyPr wrap="square">
            <a:spAutoFit/>
          </a:bodyPr>
          <a:lstStyle/>
          <a:p>
            <a:r>
              <a:rPr lang="en-US" sz="2000" dirty="0">
                <a:solidFill>
                  <a:srgbClr val="000000"/>
                </a:solidFill>
                <a:latin typeface="Times New Roman" panose="02020603050405020304" pitchFamily="18" charset="0"/>
              </a:rPr>
              <a:t>The primary (low side) line-to-line voltages are given by</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p:cNvSpPr/>
              <p:nvPr/>
            </p:nvSpPr>
            <p:spPr>
              <a:xfrm>
                <a:off x="1828800" y="1130717"/>
                <a:ext cx="5802807" cy="880626"/>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𝐴𝐵</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𝐵𝐶</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𝐶𝐴</m:t>
                                </m:r>
                              </m:sub>
                            </m:sSub>
                          </m:e>
                        </m:eqArr>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1</m:t>
                              </m:r>
                            </m:e>
                          </m:mr>
                        </m:m>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𝑡</m:t>
                                </m:r>
                              </m:e>
                              <m:sub>
                                <m:r>
                                  <a:rPr lang="en-US" b="0" i="1" smtClean="0">
                                    <a:latin typeface="Cambria Math" panose="02040503050406030204" pitchFamily="18" charset="0"/>
                                  </a:rPr>
                                  <m:t>𝑎</m:t>
                                </m:r>
                              </m:sub>
                            </m:sSub>
                          </m:e>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b="0" i="1" smtClean="0">
                                    <a:latin typeface="Cambria Math" panose="02040503050406030204" pitchFamily="18" charset="0"/>
                                  </a:rPr>
                                  <m:t>𝑏</m:t>
                                </m:r>
                              </m:sub>
                            </m:sSub>
                          </m:e>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b="0" i="1" smtClean="0">
                                    <a:latin typeface="Cambria Math" panose="02040503050406030204" pitchFamily="18" charset="0"/>
                                  </a:rPr>
                                  <m:t>𝑐</m:t>
                                </m:r>
                              </m:sub>
                            </m:sSub>
                          </m:e>
                        </m:eqArr>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 </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𝐴𝑉</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𝑡</m:t>
                            </m:r>
                          </m:e>
                          <m:sub>
                            <m:r>
                              <a:rPr lang="en-US" b="0" i="1" smtClean="0">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828800" y="1130717"/>
                <a:ext cx="5802807" cy="880626"/>
              </a:xfrm>
              <a:prstGeom prst="rect">
                <a:avLst/>
              </a:prstGeom>
              <a:blipFill>
                <a:blip r:embed="rId2"/>
                <a:stretch>
                  <a:fillRect/>
                </a:stretch>
              </a:blipFill>
            </p:spPr>
            <p:txBody>
              <a:bodyPr/>
              <a:lstStyle/>
              <a:p>
                <a:r>
                  <a:rPr lang="en-US">
                    <a:noFill/>
                  </a:rPr>
                  <a:t> </a:t>
                </a:r>
              </a:p>
            </p:txBody>
          </p:sp>
        </mc:Fallback>
      </mc:AlternateContent>
      <p:sp>
        <p:nvSpPr>
          <p:cNvPr id="10" name="TextBox 9"/>
          <p:cNvSpPr txBox="1"/>
          <p:nvPr/>
        </p:nvSpPr>
        <p:spPr>
          <a:xfrm>
            <a:off x="8320250" y="1414752"/>
            <a:ext cx="569387" cy="369332"/>
          </a:xfrm>
          <a:prstGeom prst="rect">
            <a:avLst/>
          </a:prstGeom>
          <a:noFill/>
        </p:spPr>
        <p:txBody>
          <a:bodyPr wrap="none" rtlCol="0">
            <a:spAutoFit/>
          </a:bodyPr>
          <a:lstStyle/>
          <a:p>
            <a:r>
              <a:rPr lang="en-US" dirty="0">
                <a:latin typeface="Times New Roman" panose="02020603050405020304" pitchFamily="18" charset="0"/>
              </a:rPr>
              <a:t>(39)</a:t>
            </a:r>
          </a:p>
        </p:txBody>
      </p:sp>
      <p:sp>
        <p:nvSpPr>
          <p:cNvPr id="11" name="Rectangle 10"/>
          <p:cNvSpPr/>
          <p:nvPr/>
        </p:nvSpPr>
        <p:spPr>
          <a:xfrm>
            <a:off x="152400" y="2133600"/>
            <a:ext cx="811441" cy="400110"/>
          </a:xfrm>
          <a:prstGeom prst="rect">
            <a:avLst/>
          </a:prstGeom>
        </p:spPr>
        <p:txBody>
          <a:bodyPr wrap="none">
            <a:spAutoFit/>
          </a:bodyPr>
          <a:lstStyle/>
          <a:p>
            <a:r>
              <a:rPr lang="en-US" sz="2000" dirty="0">
                <a:solidFill>
                  <a:srgbClr val="000000"/>
                </a:solidFill>
                <a:latin typeface="Times New Roman" panose="02020603050405020304" pitchFamily="18" charset="0"/>
              </a:rPr>
              <a:t>where</a:t>
            </a:r>
            <a:endParaRPr lang="en-US" sz="2000"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Rectangle 11"/>
              <p:cNvSpPr/>
              <p:nvPr/>
            </p:nvSpPr>
            <p:spPr>
              <a:xfrm>
                <a:off x="2199020" y="2383468"/>
                <a:ext cx="2417649"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i="1">
                              <a:latin typeface="Cambria Math" panose="02040503050406030204" pitchFamily="18" charset="0"/>
                            </a:rPr>
                            <m:t>𝐴𝑉</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1</m:t>
                                </m:r>
                              </m:e>
                            </m:mr>
                          </m:m>
                        </m:e>
                      </m:d>
                    </m:oMath>
                  </m:oMathPara>
                </a14:m>
                <a:endParaRPr lang="en-US" dirty="0">
                  <a:latin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2199020" y="2383468"/>
                <a:ext cx="2417649" cy="82490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5181600" y="2611980"/>
                <a:ext cx="2380973" cy="567335"/>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f>
                      <m:fPr>
                        <m:ctrlPr>
                          <a:rPr lang="en-US" i="1" smtClean="0">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panose="02040503050406030204" pitchFamily="18" charset="0"/>
                              </a:rPr>
                              <m:t>𝐾𝑉𝐿𝐿</m:t>
                            </m:r>
                          </m:e>
                          <m:sub>
                            <m:r>
                              <a:rPr lang="en-US" b="0" i="1" smtClean="0">
                                <a:latin typeface="Cambria Math" panose="02040503050406030204" pitchFamily="18" charset="0"/>
                              </a:rPr>
                              <m:t>𝑟𝑎𝑡𝑒𝑑</m:t>
                            </m:r>
                            <m:r>
                              <a:rPr lang="en-US" b="0" i="1" smtClean="0">
                                <a:latin typeface="Cambria Math" panose="02040503050406030204" pitchFamily="18" charset="0"/>
                              </a:rPr>
                              <m:t> </m:t>
                            </m:r>
                            <m:r>
                              <a:rPr lang="en-US" b="0" i="1" smtClean="0">
                                <a:latin typeface="Cambria Math" panose="02040503050406030204" pitchFamily="18" charset="0"/>
                              </a:rPr>
                              <m:t>𝑃𝑟𝑖𝑚𝑎𝑟𝑦</m:t>
                            </m:r>
                          </m:sub>
                        </m:sSub>
                      </m:num>
                      <m:den>
                        <m:sSub>
                          <m:sSubPr>
                            <m:ctrlPr>
                              <a:rPr lang="en-US" i="1">
                                <a:latin typeface="Cambria Math" panose="02040503050406030204" pitchFamily="18" charset="0"/>
                              </a:rPr>
                            </m:ctrlPr>
                          </m:sSubPr>
                          <m:e>
                            <m:r>
                              <a:rPr lang="en-US" i="1">
                                <a:latin typeface="Cambria Math" panose="02040503050406030204" pitchFamily="18" charset="0"/>
                              </a:rPr>
                              <m:t>𝐾𝑉𝐿</m:t>
                            </m:r>
                            <m:r>
                              <a:rPr lang="en-US" b="0" i="1" smtClean="0">
                                <a:latin typeface="Cambria Math" panose="02040503050406030204" pitchFamily="18" charset="0"/>
                              </a:rPr>
                              <m:t>𝑁</m:t>
                            </m:r>
                          </m:e>
                          <m:sub>
                            <m:r>
                              <a:rPr lang="en-US" i="1">
                                <a:latin typeface="Cambria Math" panose="02040503050406030204" pitchFamily="18" charset="0"/>
                              </a:rPr>
                              <m:t>𝑟𝑎𝑡𝑒𝑑</m:t>
                            </m:r>
                            <m:r>
                              <a:rPr lang="en-US" i="1">
                                <a:latin typeface="Cambria Math" panose="02040503050406030204" pitchFamily="18" charset="0"/>
                              </a:rPr>
                              <m:t> </m:t>
                            </m:r>
                            <m:r>
                              <a:rPr lang="en-US" b="0" i="1" smtClean="0">
                                <a:latin typeface="Cambria Math" panose="02040503050406030204" pitchFamily="18" charset="0"/>
                              </a:rPr>
                              <m:t>𝑆𝑒𝑐𝑜𝑛𝑑𝑎𝑟𝑦</m:t>
                            </m:r>
                          </m:sub>
                        </m:sSub>
                      </m:den>
                    </m:f>
                  </m:oMath>
                </a14:m>
                <a:endParaRPr lang="en-US" dirty="0">
                  <a:latin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5181600" y="2611980"/>
                <a:ext cx="2380973" cy="567335"/>
              </a:xfrm>
              <a:prstGeom prst="rect">
                <a:avLst/>
              </a:prstGeom>
              <a:blipFill>
                <a:blip r:embed="rId4"/>
                <a:stretch>
                  <a:fillRect b="-3191"/>
                </a:stretch>
              </a:blipFill>
            </p:spPr>
            <p:txBody>
              <a:bodyPr/>
              <a:lstStyle/>
              <a:p>
                <a:r>
                  <a:rPr lang="en-US">
                    <a:noFill/>
                  </a:rPr>
                  <a:t> </a:t>
                </a:r>
              </a:p>
            </p:txBody>
          </p:sp>
        </mc:Fallback>
      </mc:AlternateContent>
      <p:sp>
        <p:nvSpPr>
          <p:cNvPr id="13" name="Rectangle 12"/>
          <p:cNvSpPr/>
          <p:nvPr/>
        </p:nvSpPr>
        <p:spPr>
          <a:xfrm>
            <a:off x="152400" y="3276600"/>
            <a:ext cx="8915400" cy="400110"/>
          </a:xfrm>
          <a:prstGeom prst="rect">
            <a:avLst/>
          </a:prstGeom>
        </p:spPr>
        <p:txBody>
          <a:bodyPr wrap="square">
            <a:spAutoFit/>
          </a:bodyPr>
          <a:lstStyle/>
          <a:p>
            <a:r>
              <a:rPr lang="en-US" sz="2000" dirty="0">
                <a:solidFill>
                  <a:srgbClr val="000000"/>
                </a:solidFill>
                <a:latin typeface="Times New Roman" panose="02020603050405020304" pitchFamily="18" charset="0"/>
              </a:rPr>
              <a:t>The primary delta currents are given by</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Rectangle 16"/>
              <p:cNvSpPr/>
              <p:nvPr/>
            </p:nvSpPr>
            <p:spPr>
              <a:xfrm>
                <a:off x="1915780" y="3827843"/>
                <a:ext cx="5253298" cy="880626"/>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𝐴𝐵</m:t>
                                </m:r>
                              </m:sub>
                            </m:sSub>
                          </m:e>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𝐵𝐶</m:t>
                                </m:r>
                              </m:sub>
                            </m:sSub>
                          </m:e>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𝐶𝐴</m:t>
                                </m:r>
                              </m:sub>
                            </m:sSub>
                          </m:e>
                        </m:eqArr>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1</m:t>
                              </m:r>
                            </m:e>
                          </m:mr>
                        </m:m>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𝑎</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𝑏</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𝑐</m:t>
                                </m:r>
                              </m:sub>
                            </m:sSub>
                          </m:e>
                        </m:eqArr>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  </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smtClean="0">
                                <a:latin typeface="Cambria Math" panose="02040503050406030204" pitchFamily="18" charset="0"/>
                              </a:rPr>
                              <m:t>𝐼</m:t>
                            </m:r>
                            <m:r>
                              <a:rPr lang="en-US" b="0" i="1" smtClean="0">
                                <a:latin typeface="Cambria Math" panose="02040503050406030204" pitchFamily="18" charset="0"/>
                              </a:rPr>
                              <m:t>𝐷</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𝐴𝐼</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smtClean="0">
                                <a:latin typeface="Cambria Math" panose="02040503050406030204" pitchFamily="18" charset="0"/>
                              </a:rPr>
                              <m:t>𝐼</m:t>
                            </m:r>
                          </m:e>
                          <m:sub>
                            <m:r>
                              <a:rPr lang="en-US" b="0" i="1" smtClean="0">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1915780" y="3827843"/>
                <a:ext cx="5253298" cy="880626"/>
              </a:xfrm>
              <a:prstGeom prst="rect">
                <a:avLst/>
              </a:prstGeom>
              <a:blipFill>
                <a:blip r:embed="rId5"/>
                <a:stretch>
                  <a:fillRect/>
                </a:stretch>
              </a:blipFill>
            </p:spPr>
            <p:txBody>
              <a:bodyPr/>
              <a:lstStyle/>
              <a:p>
                <a:r>
                  <a:rPr lang="en-US">
                    <a:noFill/>
                  </a:rPr>
                  <a:t> </a:t>
                </a:r>
              </a:p>
            </p:txBody>
          </p:sp>
        </mc:Fallback>
      </mc:AlternateContent>
      <p:sp>
        <p:nvSpPr>
          <p:cNvPr id="18" name="Rectangle 17"/>
          <p:cNvSpPr/>
          <p:nvPr/>
        </p:nvSpPr>
        <p:spPr>
          <a:xfrm>
            <a:off x="239380" y="4830726"/>
            <a:ext cx="811441" cy="400110"/>
          </a:xfrm>
          <a:prstGeom prst="rect">
            <a:avLst/>
          </a:prstGeom>
        </p:spPr>
        <p:txBody>
          <a:bodyPr wrap="none">
            <a:spAutoFit/>
          </a:bodyPr>
          <a:lstStyle/>
          <a:p>
            <a:r>
              <a:rPr lang="en-US" sz="2000" dirty="0">
                <a:solidFill>
                  <a:srgbClr val="000000"/>
                </a:solidFill>
                <a:latin typeface="Times New Roman" panose="02020603050405020304" pitchFamily="18" charset="0"/>
              </a:rPr>
              <a:t>where</a:t>
            </a:r>
            <a:endParaRPr lang="en-US" sz="2000"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Rectangle 18"/>
              <p:cNvSpPr/>
              <p:nvPr/>
            </p:nvSpPr>
            <p:spPr>
              <a:xfrm>
                <a:off x="3173014" y="5163415"/>
                <a:ext cx="2427268"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i="1">
                              <a:latin typeface="Cambria Math" panose="02040503050406030204" pitchFamily="18" charset="0"/>
                            </a:rPr>
                            <m:t>𝐴</m:t>
                          </m:r>
                          <m:r>
                            <a:rPr lang="en-US" b="0" i="1" smtClean="0">
                              <a:latin typeface="Cambria Math" panose="02040503050406030204" pitchFamily="18" charset="0"/>
                            </a:rPr>
                            <m:t>𝐼</m:t>
                          </m:r>
                        </m:e>
                      </m:d>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1</m:t>
                                </m:r>
                              </m:e>
                            </m:mr>
                          </m:m>
                        </m:e>
                      </m:d>
                    </m:oMath>
                  </m:oMathPara>
                </a14:m>
                <a:endParaRPr lang="en-US" dirty="0">
                  <a:latin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3173014" y="5163415"/>
                <a:ext cx="2427268" cy="824906"/>
              </a:xfrm>
              <a:prstGeom prst="rect">
                <a:avLst/>
              </a:prstGeom>
              <a:blipFill>
                <a:blip r:embed="rId6"/>
                <a:stretch>
                  <a:fillRect/>
                </a:stretch>
              </a:blipFill>
            </p:spPr>
            <p:txBody>
              <a:bodyPr/>
              <a:lstStyle/>
              <a:p>
                <a:r>
                  <a:rPr lang="en-US">
                    <a:noFill/>
                  </a:rPr>
                  <a:t> </a:t>
                </a:r>
              </a:p>
            </p:txBody>
          </p:sp>
        </mc:Fallback>
      </mc:AlternateContent>
      <p:sp>
        <p:nvSpPr>
          <p:cNvPr id="20" name="TextBox 19"/>
          <p:cNvSpPr txBox="1"/>
          <p:nvPr/>
        </p:nvSpPr>
        <p:spPr>
          <a:xfrm>
            <a:off x="8320250" y="4012874"/>
            <a:ext cx="569387" cy="369332"/>
          </a:xfrm>
          <a:prstGeom prst="rect">
            <a:avLst/>
          </a:prstGeom>
          <a:noFill/>
        </p:spPr>
        <p:txBody>
          <a:bodyPr wrap="none" rtlCol="0">
            <a:spAutoFit/>
          </a:bodyPr>
          <a:lstStyle/>
          <a:p>
            <a:r>
              <a:rPr lang="en-US" dirty="0">
                <a:latin typeface="Times New Roman" panose="02020603050405020304" pitchFamily="18" charset="0"/>
              </a:rPr>
              <a:t>(40)</a:t>
            </a:r>
          </a:p>
        </p:txBody>
      </p:sp>
    </p:spTree>
    <p:extLst>
      <p:ext uri="{BB962C8B-B14F-4D97-AF65-F5344CB8AC3E}">
        <p14:creationId xmlns:p14="http://schemas.microsoft.com/office/powerpoint/2010/main" val="9116357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7148495" cy="584775"/>
          </a:xfrm>
          <a:prstGeom prst="rect">
            <a:avLst/>
          </a:prstGeom>
        </p:spPr>
        <p:txBody>
          <a:bodyPr wrap="none">
            <a:spAutoFit/>
          </a:bodyPr>
          <a:lstStyle/>
          <a:p>
            <a:r>
              <a:rPr lang="en-US" sz="3200" dirty="0">
                <a:solidFill>
                  <a:srgbClr val="C8102E"/>
                </a:solidFill>
                <a:latin typeface="+mj-lt"/>
                <a:ea typeface="+mj-ea"/>
                <a:cs typeface="+mj-cs"/>
              </a:rPr>
              <a:t>Delta-Grounded Wye Step-Up Connection</a:t>
            </a:r>
          </a:p>
        </p:txBody>
      </p:sp>
      <p:sp>
        <p:nvSpPr>
          <p:cNvPr id="13" name="Rectangle 12"/>
          <p:cNvSpPr/>
          <p:nvPr/>
        </p:nvSpPr>
        <p:spPr>
          <a:xfrm>
            <a:off x="152400" y="685800"/>
            <a:ext cx="8915400" cy="400110"/>
          </a:xfrm>
          <a:prstGeom prst="rect">
            <a:avLst/>
          </a:prstGeom>
        </p:spPr>
        <p:txBody>
          <a:bodyPr wrap="square">
            <a:spAutoFit/>
          </a:bodyPr>
          <a:lstStyle/>
          <a:p>
            <a:r>
              <a:rPr lang="en-US" sz="2000" dirty="0">
                <a:latin typeface="Times New Roman" panose="02020603050405020304" pitchFamily="18" charset="0"/>
              </a:rPr>
              <a:t>The primary line currents are given by</a:t>
            </a:r>
          </a:p>
        </p:txBody>
      </p:sp>
      <mc:AlternateContent xmlns:mc="http://schemas.openxmlformats.org/markup-compatibility/2006" xmlns:a14="http://schemas.microsoft.com/office/drawing/2010/main">
        <mc:Choice Requires="a14">
          <p:sp>
            <p:nvSpPr>
              <p:cNvPr id="17" name="Rectangle 16"/>
              <p:cNvSpPr/>
              <p:nvPr/>
            </p:nvSpPr>
            <p:spPr>
              <a:xfrm>
                <a:off x="1915780" y="1237043"/>
                <a:ext cx="5390065" cy="879793"/>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𝐴</m:t>
                                </m:r>
                              </m:sub>
                            </m:sSub>
                          </m:e>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𝐵</m:t>
                                </m:r>
                              </m:sub>
                            </m:sSub>
                          </m:e>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𝐶</m:t>
                                </m:r>
                              </m:sub>
                            </m:sSub>
                          </m:e>
                        </m:eqArr>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1</m:t>
                              </m:r>
                            </m:e>
                          </m:mr>
                        </m:m>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𝐴𝐵</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𝐵𝐶</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𝐶𝐴</m:t>
                                </m:r>
                              </m:sub>
                            </m:sSub>
                          </m:e>
                        </m:eqArr>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 </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smtClean="0">
                                <a:latin typeface="Cambria Math" panose="02040503050406030204" pitchFamily="18" charset="0"/>
                              </a:rPr>
                              <m:t>𝐼</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𝐷𝐼</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smtClean="0">
                                <a:latin typeface="Cambria Math" panose="02040503050406030204" pitchFamily="18" charset="0"/>
                              </a:rPr>
                              <m:t>𝐼</m:t>
                            </m:r>
                            <m:r>
                              <a:rPr lang="en-US" b="0" i="1" smtClean="0">
                                <a:latin typeface="Cambria Math" panose="02040503050406030204" pitchFamily="18" charset="0"/>
                              </a:rPr>
                              <m:t>𝐷</m:t>
                            </m:r>
                          </m:e>
                          <m:sub>
                            <m:r>
                              <a:rPr lang="en-US" b="0" i="1" smtClean="0">
                                <a:latin typeface="Cambria Math" panose="02040503050406030204" pitchFamily="18" charset="0"/>
                              </a:rPr>
                              <m:t>𝐴𝐵𝐶</m:t>
                            </m:r>
                          </m:sub>
                        </m:sSub>
                      </m:e>
                    </m:d>
                  </m:oMath>
                </a14:m>
                <a:endParaRPr lang="en-US" dirty="0">
                  <a:latin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1915780" y="1237043"/>
                <a:ext cx="5390065" cy="879793"/>
              </a:xfrm>
              <a:prstGeom prst="rect">
                <a:avLst/>
              </a:prstGeom>
              <a:blipFill>
                <a:blip r:embed="rId2"/>
                <a:stretch>
                  <a:fillRect/>
                </a:stretch>
              </a:blipFill>
            </p:spPr>
            <p:txBody>
              <a:bodyPr/>
              <a:lstStyle/>
              <a:p>
                <a:r>
                  <a:rPr lang="en-US">
                    <a:noFill/>
                  </a:rPr>
                  <a:t> </a:t>
                </a:r>
              </a:p>
            </p:txBody>
          </p:sp>
        </mc:Fallback>
      </mc:AlternateContent>
      <p:sp>
        <p:nvSpPr>
          <p:cNvPr id="18" name="Rectangle 17"/>
          <p:cNvSpPr/>
          <p:nvPr/>
        </p:nvSpPr>
        <p:spPr>
          <a:xfrm>
            <a:off x="239380" y="2239926"/>
            <a:ext cx="811441" cy="400110"/>
          </a:xfrm>
          <a:prstGeom prst="rect">
            <a:avLst/>
          </a:prstGeom>
        </p:spPr>
        <p:txBody>
          <a:bodyPr wrap="none">
            <a:spAutoFit/>
          </a:bodyPr>
          <a:lstStyle/>
          <a:p>
            <a:r>
              <a:rPr lang="en-US" sz="2000" dirty="0">
                <a:solidFill>
                  <a:srgbClr val="000000"/>
                </a:solidFill>
                <a:latin typeface="Times New Roman" panose="02020603050405020304" pitchFamily="18" charset="0"/>
              </a:rPr>
              <a:t>where</a:t>
            </a:r>
            <a:endParaRPr lang="en-US" sz="2000"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Rectangle 18"/>
              <p:cNvSpPr/>
              <p:nvPr/>
            </p:nvSpPr>
            <p:spPr>
              <a:xfrm>
                <a:off x="3276600" y="2590800"/>
                <a:ext cx="2506199"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𝐷𝐼</m:t>
                          </m:r>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−1</m:t>
                                </m:r>
                              </m:e>
                            </m:mr>
                            <m:mr>
                              <m:e>
                                <m:r>
                                  <a:rPr lang="en-US" i="1">
                                    <a:latin typeface="Cambria Math" panose="02040503050406030204" pitchFamily="18" charset="0"/>
                                  </a:rPr>
                                  <m:t>−1</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−1</m:t>
                                </m:r>
                              </m:e>
                              <m:e>
                                <m:r>
                                  <a:rPr lang="en-US" i="1">
                                    <a:latin typeface="Cambria Math" panose="02040503050406030204" pitchFamily="18" charset="0"/>
                                  </a:rPr>
                                  <m:t>1</m:t>
                                </m:r>
                              </m:e>
                            </m:mr>
                          </m:m>
                        </m:e>
                      </m:d>
                    </m:oMath>
                  </m:oMathPara>
                </a14:m>
                <a:endParaRPr lang="en-US" dirty="0">
                  <a:latin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3276600" y="2590800"/>
                <a:ext cx="2506199" cy="824906"/>
              </a:xfrm>
              <a:prstGeom prst="rect">
                <a:avLst/>
              </a:prstGeom>
              <a:blipFill>
                <a:blip r:embed="rId3"/>
                <a:stretch>
                  <a:fillRect/>
                </a:stretch>
              </a:blipFill>
            </p:spPr>
            <p:txBody>
              <a:bodyPr/>
              <a:lstStyle/>
              <a:p>
                <a:r>
                  <a:rPr lang="en-US">
                    <a:noFill/>
                  </a:rPr>
                  <a:t> </a:t>
                </a:r>
              </a:p>
            </p:txBody>
          </p:sp>
        </mc:Fallback>
      </mc:AlternateContent>
      <p:sp>
        <p:nvSpPr>
          <p:cNvPr id="20" name="TextBox 19"/>
          <p:cNvSpPr txBox="1"/>
          <p:nvPr/>
        </p:nvSpPr>
        <p:spPr>
          <a:xfrm>
            <a:off x="8320250" y="1422074"/>
            <a:ext cx="569387" cy="369332"/>
          </a:xfrm>
          <a:prstGeom prst="rect">
            <a:avLst/>
          </a:prstGeom>
          <a:noFill/>
        </p:spPr>
        <p:txBody>
          <a:bodyPr wrap="none" rtlCol="0">
            <a:spAutoFit/>
          </a:bodyPr>
          <a:lstStyle/>
          <a:p>
            <a:r>
              <a:rPr lang="en-US" dirty="0">
                <a:latin typeface="Times New Roman" panose="02020603050405020304" pitchFamily="18" charset="0"/>
              </a:rPr>
              <a:t>(41)</a:t>
            </a:r>
          </a:p>
        </p:txBody>
      </p:sp>
      <p:sp>
        <p:nvSpPr>
          <p:cNvPr id="2" name="Rectangle 1"/>
          <p:cNvSpPr/>
          <p:nvPr/>
        </p:nvSpPr>
        <p:spPr>
          <a:xfrm>
            <a:off x="239380" y="3505200"/>
            <a:ext cx="8828420" cy="707886"/>
          </a:xfrm>
          <a:prstGeom prst="rect">
            <a:avLst/>
          </a:prstGeom>
        </p:spPr>
        <p:txBody>
          <a:bodyPr wrap="square">
            <a:spAutoFit/>
          </a:bodyPr>
          <a:lstStyle/>
          <a:p>
            <a:r>
              <a:rPr lang="en-US" sz="2000" dirty="0">
                <a:solidFill>
                  <a:srgbClr val="000000"/>
                </a:solidFill>
                <a:latin typeface="Times New Roman" panose="02020603050405020304" pitchFamily="18" charset="0"/>
              </a:rPr>
              <a:t>The forward sweep matrices are</a:t>
            </a:r>
          </a:p>
          <a:p>
            <a:r>
              <a:rPr lang="en-US" sz="2000" dirty="0">
                <a:solidFill>
                  <a:srgbClr val="000000"/>
                </a:solidFill>
                <a:latin typeface="Times New Roman" panose="02020603050405020304" pitchFamily="18" charset="0"/>
              </a:rPr>
              <a:t>Applying Equation (28),</a:t>
            </a:r>
          </a:p>
        </p:txBody>
      </p:sp>
      <mc:AlternateContent xmlns:mc="http://schemas.openxmlformats.org/markup-compatibility/2006" xmlns:a14="http://schemas.microsoft.com/office/drawing/2010/main">
        <mc:Choice Requires="a14">
          <p:sp>
            <p:nvSpPr>
              <p:cNvPr id="16" name="Rectangle 15"/>
              <p:cNvSpPr/>
              <p:nvPr/>
            </p:nvSpPr>
            <p:spPr>
              <a:xfrm>
                <a:off x="2362200" y="4124571"/>
                <a:ext cx="4186594"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e>
                      </m:d>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rPr>
                                <m:t>𝐴𝑉</m:t>
                              </m:r>
                            </m:e>
                          </m:d>
                        </m:e>
                        <m:sup>
                          <m:r>
                            <a:rPr lang="en-US" i="1">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𝐷</m:t>
                          </m:r>
                        </m:e>
                      </m:d>
                      <m:r>
                        <a:rPr lang="en-US" b="0" i="1" smtClean="0">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1</m:t>
                                </m:r>
                              </m:e>
                            </m:mr>
                          </m:m>
                        </m:e>
                      </m:d>
                    </m:oMath>
                  </m:oMathPara>
                </a14:m>
                <a:endParaRPr lang="en-US" dirty="0">
                  <a:latin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2362200" y="4124571"/>
                <a:ext cx="4186594" cy="824906"/>
              </a:xfrm>
              <a:prstGeom prst="rect">
                <a:avLst/>
              </a:prstGeom>
              <a:blipFill>
                <a:blip r:embed="rId4"/>
                <a:stretch>
                  <a:fillRect/>
                </a:stretch>
              </a:blipFill>
            </p:spPr>
            <p:txBody>
              <a:bodyPr/>
              <a:lstStyle/>
              <a:p>
                <a:r>
                  <a:rPr lang="en-US">
                    <a:noFill/>
                  </a:rPr>
                  <a:t> </a:t>
                </a:r>
              </a:p>
            </p:txBody>
          </p:sp>
        </mc:Fallback>
      </mc:AlternateContent>
      <p:sp>
        <p:nvSpPr>
          <p:cNvPr id="21" name="TextBox 20"/>
          <p:cNvSpPr txBox="1"/>
          <p:nvPr/>
        </p:nvSpPr>
        <p:spPr>
          <a:xfrm>
            <a:off x="8320250" y="4371562"/>
            <a:ext cx="569387" cy="369332"/>
          </a:xfrm>
          <a:prstGeom prst="rect">
            <a:avLst/>
          </a:prstGeom>
          <a:noFill/>
        </p:spPr>
        <p:txBody>
          <a:bodyPr wrap="none" rtlCol="0">
            <a:spAutoFit/>
          </a:bodyPr>
          <a:lstStyle/>
          <a:p>
            <a:r>
              <a:rPr lang="en-US" dirty="0">
                <a:latin typeface="Times New Roman" panose="02020603050405020304" pitchFamily="18" charset="0"/>
              </a:rPr>
              <a:t>(42)</a:t>
            </a:r>
          </a:p>
        </p:txBody>
      </p:sp>
      <p:sp>
        <p:nvSpPr>
          <p:cNvPr id="5" name="Rectangle 4"/>
          <p:cNvSpPr/>
          <p:nvPr/>
        </p:nvSpPr>
        <p:spPr>
          <a:xfrm>
            <a:off x="239380" y="4831052"/>
            <a:ext cx="2696572" cy="400110"/>
          </a:xfrm>
          <a:prstGeom prst="rect">
            <a:avLst/>
          </a:prstGeom>
        </p:spPr>
        <p:txBody>
          <a:bodyPr wrap="none">
            <a:spAutoFit/>
          </a:bodyPr>
          <a:lstStyle/>
          <a:p>
            <a:r>
              <a:rPr lang="en-US" sz="2000" dirty="0">
                <a:solidFill>
                  <a:srgbClr val="000000"/>
                </a:solidFill>
                <a:latin typeface="Times New Roman" panose="02020603050405020304" pitchFamily="18" charset="0"/>
              </a:rPr>
              <a:t>Applying Equation (31),</a:t>
            </a:r>
          </a:p>
        </p:txBody>
      </p:sp>
      <mc:AlternateContent xmlns:mc="http://schemas.openxmlformats.org/markup-compatibility/2006" xmlns:a14="http://schemas.microsoft.com/office/drawing/2010/main">
        <mc:Choice Requires="a14">
          <p:sp>
            <p:nvSpPr>
              <p:cNvPr id="22" name="Rectangle 21"/>
              <p:cNvSpPr/>
              <p:nvPr/>
            </p:nvSpPr>
            <p:spPr>
              <a:xfrm>
                <a:off x="2553288" y="5105400"/>
                <a:ext cx="3605474" cy="972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𝑍𝑡</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m:t>
                                    </m:r>
                                  </m:sub>
                                </m:sSub>
                              </m:e>
                              <m:e>
                                <m: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b="0" i="1" smtClean="0">
                                        <a:latin typeface="Cambria Math" panose="02040503050406030204" pitchFamily="18" charset="0"/>
                                      </a:rPr>
                                      <m:t>𝑏</m:t>
                                    </m:r>
                                  </m:sub>
                                </m:sSub>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b="0" i="1" smtClean="0">
                                        <a:latin typeface="Cambria Math" panose="02040503050406030204" pitchFamily="18" charset="0"/>
                                      </a:rPr>
                                      <m:t>𝑐</m:t>
                                    </m:r>
                                  </m:sub>
                                </m:sSub>
                              </m:e>
                            </m:mr>
                          </m:m>
                        </m:e>
                      </m:d>
                    </m:oMath>
                  </m:oMathPara>
                </a14:m>
                <a:endParaRPr lang="en-US" dirty="0">
                  <a:latin typeface="Times New Roman" panose="02020603050405020304" pitchFamily="18"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2553288" y="5105400"/>
                <a:ext cx="3605474" cy="972702"/>
              </a:xfrm>
              <a:prstGeom prst="rect">
                <a:avLst/>
              </a:prstGeom>
              <a:blipFill>
                <a:blip r:embed="rId5"/>
                <a:stretch>
                  <a:fillRect/>
                </a:stretch>
              </a:blipFill>
            </p:spPr>
            <p:txBody>
              <a:bodyPr/>
              <a:lstStyle/>
              <a:p>
                <a:r>
                  <a:rPr lang="en-US">
                    <a:noFill/>
                  </a:rPr>
                  <a:t> </a:t>
                </a:r>
              </a:p>
            </p:txBody>
          </p:sp>
        </mc:Fallback>
      </mc:AlternateContent>
      <p:sp>
        <p:nvSpPr>
          <p:cNvPr id="23" name="TextBox 22"/>
          <p:cNvSpPr txBox="1"/>
          <p:nvPr/>
        </p:nvSpPr>
        <p:spPr>
          <a:xfrm>
            <a:off x="8320249" y="5407085"/>
            <a:ext cx="569387" cy="369332"/>
          </a:xfrm>
          <a:prstGeom prst="rect">
            <a:avLst/>
          </a:prstGeom>
          <a:noFill/>
        </p:spPr>
        <p:txBody>
          <a:bodyPr wrap="none" rtlCol="0">
            <a:spAutoFit/>
          </a:bodyPr>
          <a:lstStyle/>
          <a:p>
            <a:r>
              <a:rPr lang="en-US" dirty="0">
                <a:latin typeface="Times New Roman" panose="02020603050405020304" pitchFamily="18" charset="0"/>
              </a:rPr>
              <a:t>(43)</a:t>
            </a:r>
          </a:p>
        </p:txBody>
      </p:sp>
    </p:spTree>
    <p:extLst>
      <p:ext uri="{BB962C8B-B14F-4D97-AF65-F5344CB8AC3E}">
        <p14:creationId xmlns:p14="http://schemas.microsoft.com/office/powerpoint/2010/main" val="26997061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7148495" cy="584775"/>
          </a:xfrm>
          <a:prstGeom prst="rect">
            <a:avLst/>
          </a:prstGeom>
        </p:spPr>
        <p:txBody>
          <a:bodyPr wrap="none">
            <a:spAutoFit/>
          </a:bodyPr>
          <a:lstStyle/>
          <a:p>
            <a:r>
              <a:rPr lang="en-US" sz="3200" dirty="0">
                <a:solidFill>
                  <a:srgbClr val="C8102E"/>
                </a:solidFill>
                <a:latin typeface="+mj-lt"/>
                <a:ea typeface="+mj-ea"/>
                <a:cs typeface="+mj-cs"/>
              </a:rPr>
              <a:t>Delta-Grounded Wye Step-Up Connection</a:t>
            </a:r>
          </a:p>
        </p:txBody>
      </p:sp>
      <p:sp>
        <p:nvSpPr>
          <p:cNvPr id="2" name="Rectangle 1"/>
          <p:cNvSpPr/>
          <p:nvPr/>
        </p:nvSpPr>
        <p:spPr>
          <a:xfrm>
            <a:off x="239380" y="673369"/>
            <a:ext cx="8828420" cy="707886"/>
          </a:xfrm>
          <a:prstGeom prst="rect">
            <a:avLst/>
          </a:prstGeom>
        </p:spPr>
        <p:txBody>
          <a:bodyPr wrap="square">
            <a:spAutoFit/>
          </a:bodyPr>
          <a:lstStyle/>
          <a:p>
            <a:r>
              <a:rPr lang="en-US" sz="2000" dirty="0">
                <a:solidFill>
                  <a:srgbClr val="000000"/>
                </a:solidFill>
                <a:latin typeface="Times New Roman" panose="02020603050405020304" pitchFamily="18" charset="0"/>
              </a:rPr>
              <a:t>The backward sweep matrices are</a:t>
            </a:r>
          </a:p>
          <a:p>
            <a:r>
              <a:rPr lang="en-US" sz="2000" dirty="0">
                <a:solidFill>
                  <a:srgbClr val="000000"/>
                </a:solidFill>
                <a:latin typeface="Times New Roman" panose="02020603050405020304" pitchFamily="18" charset="0"/>
              </a:rPr>
              <a:t>Applying Equation (19),</a:t>
            </a:r>
          </a:p>
        </p:txBody>
      </p:sp>
      <p:sp>
        <p:nvSpPr>
          <p:cNvPr id="5" name="Rectangle 4"/>
          <p:cNvSpPr/>
          <p:nvPr/>
        </p:nvSpPr>
        <p:spPr>
          <a:xfrm>
            <a:off x="239380" y="1999221"/>
            <a:ext cx="2696572" cy="400110"/>
          </a:xfrm>
          <a:prstGeom prst="rect">
            <a:avLst/>
          </a:prstGeom>
        </p:spPr>
        <p:txBody>
          <a:bodyPr wrap="none">
            <a:spAutoFit/>
          </a:bodyPr>
          <a:lstStyle/>
          <a:p>
            <a:r>
              <a:rPr lang="en-US" sz="2000" dirty="0">
                <a:solidFill>
                  <a:srgbClr val="000000"/>
                </a:solidFill>
                <a:latin typeface="Times New Roman" panose="02020603050405020304" pitchFamily="18" charset="0"/>
              </a:rPr>
              <a:t>Applying Equation (23),</a:t>
            </a:r>
          </a:p>
        </p:txBody>
      </p:sp>
      <mc:AlternateContent xmlns:mc="http://schemas.openxmlformats.org/markup-compatibility/2006" xmlns:a14="http://schemas.microsoft.com/office/drawing/2010/main">
        <mc:Choice Requires="a14">
          <p:sp>
            <p:nvSpPr>
              <p:cNvPr id="15" name="Rectangle 14"/>
              <p:cNvSpPr/>
              <p:nvPr/>
            </p:nvSpPr>
            <p:spPr>
              <a:xfrm>
                <a:off x="2971800" y="1251169"/>
                <a:ext cx="3708066"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𝑡</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𝑊</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𝐴𝑉</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i="1">
                                  <a:latin typeface="Cambria Math" panose="02040503050406030204" pitchFamily="18" charset="0"/>
                                </a:rPr>
                                <m:t>𝑡</m:t>
                              </m:r>
                            </m:sub>
                          </m:sSub>
                        </m:num>
                        <m:den>
                          <m:r>
                            <a:rPr lang="en-US" b="0" i="1" smtClean="0">
                              <a:latin typeface="Cambria Math" panose="02040503050406030204" pitchFamily="18" charset="0"/>
                            </a:rPr>
                            <m:t>3</m:t>
                          </m:r>
                        </m:den>
                      </m:f>
                      <m:r>
                        <a:rPr lang="en-US" i="1">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2</m:t>
                                </m:r>
                              </m:e>
                              <m:e>
                                <m: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2</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2</m:t>
                                </m:r>
                              </m:e>
                            </m:mr>
                          </m:m>
                        </m:e>
                      </m:d>
                    </m:oMath>
                  </m:oMathPara>
                </a14:m>
                <a:endParaRPr lang="en-US" dirty="0">
                  <a:latin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2971800" y="1251169"/>
                <a:ext cx="3708066" cy="824906"/>
              </a:xfrm>
              <a:prstGeom prst="rect">
                <a:avLst/>
              </a:prstGeom>
              <a:blipFill>
                <a:blip r:embed="rId2"/>
                <a:stretch>
                  <a:fillRect/>
                </a:stretch>
              </a:blipFill>
            </p:spPr>
            <p:txBody>
              <a:bodyPr/>
              <a:lstStyle/>
              <a:p>
                <a:r>
                  <a:rPr lang="en-US">
                    <a:noFill/>
                  </a:rPr>
                  <a:t> </a:t>
                </a:r>
              </a:p>
            </p:txBody>
          </p:sp>
        </mc:Fallback>
      </mc:AlternateContent>
      <p:sp>
        <p:nvSpPr>
          <p:cNvPr id="24" name="TextBox 23"/>
          <p:cNvSpPr txBox="1"/>
          <p:nvPr/>
        </p:nvSpPr>
        <p:spPr>
          <a:xfrm>
            <a:off x="8476500" y="1488516"/>
            <a:ext cx="569387" cy="369332"/>
          </a:xfrm>
          <a:prstGeom prst="rect">
            <a:avLst/>
          </a:prstGeom>
          <a:noFill/>
        </p:spPr>
        <p:txBody>
          <a:bodyPr wrap="none" rtlCol="0">
            <a:spAutoFit/>
          </a:bodyPr>
          <a:lstStyle/>
          <a:p>
            <a:r>
              <a:rPr lang="en-US" dirty="0">
                <a:latin typeface="Times New Roman" panose="02020603050405020304" pitchFamily="18" charset="0"/>
              </a:rPr>
              <a:t>(44)</a:t>
            </a:r>
          </a:p>
        </p:txBody>
      </p:sp>
      <mc:AlternateContent xmlns:mc="http://schemas.openxmlformats.org/markup-compatibility/2006" xmlns:a14="http://schemas.microsoft.com/office/drawing/2010/main">
        <mc:Choice Requires="a14">
          <p:sp>
            <p:nvSpPr>
              <p:cNvPr id="25" name="Rectangle 24"/>
              <p:cNvSpPr/>
              <p:nvPr/>
            </p:nvSpPr>
            <p:spPr>
              <a:xfrm>
                <a:off x="1876413" y="2399331"/>
                <a:ext cx="5434629" cy="972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𝑡</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𝑎</m:t>
                              </m:r>
                            </m:e>
                            <m:sub>
                              <m:r>
                                <a:rPr lang="en-US" i="1">
                                  <a:latin typeface="Cambria Math" panose="02040503050406030204" pitchFamily="18" charset="0"/>
                                </a:rPr>
                                <m:t>𝑡</m:t>
                              </m:r>
                            </m:sub>
                          </m:sSub>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𝑍𝑡</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i="1">
                                  <a:latin typeface="Cambria Math" panose="02040503050406030204" pitchFamily="18" charset="0"/>
                                </a:rPr>
                                <m:t>𝑡</m:t>
                              </m:r>
                            </m:sub>
                          </m:sSub>
                        </m:num>
                        <m:den>
                          <m:r>
                            <a:rPr lang="en-US" b="0" i="1" smtClean="0">
                              <a:latin typeface="Cambria Math" panose="02040503050406030204" pitchFamily="18" charset="0"/>
                            </a:rPr>
                            <m:t>3</m:t>
                          </m:r>
                        </m:den>
                      </m:f>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i="1">
                                        <a:latin typeface="Cambria Math" panose="02040503050406030204" pitchFamily="18" charset="0"/>
                                      </a:rPr>
                                      <m:t>𝑎</m:t>
                                    </m:r>
                                  </m:sub>
                                </m:sSub>
                              </m:e>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𝑏</m:t>
                                    </m:r>
                                  </m:sub>
                                </m:sSub>
                              </m:e>
                              <m:e>
                                <m:r>
                                  <a:rPr lang="en-US" i="1">
                                    <a:latin typeface="Cambria Math" panose="02040503050406030204" pitchFamily="18" charset="0"/>
                                  </a:rPr>
                                  <m:t>0</m:t>
                                </m:r>
                              </m:e>
                            </m:mr>
                            <m:mr>
                              <m:e>
                                <m:r>
                                  <a:rPr lang="en-US" i="1">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i="1">
                                        <a:latin typeface="Cambria Math" panose="02040503050406030204" pitchFamily="18" charset="0"/>
                                      </a:rPr>
                                      <m:t>𝑏</m:t>
                                    </m:r>
                                  </m:sub>
                                </m:sSub>
                              </m:e>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𝑐</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m:t>
                                    </m:r>
                                  </m:sub>
                                </m:sSub>
                              </m:e>
                              <m:e>
                                <m:r>
                                  <a:rPr lang="en-US" i="1">
                                    <a:latin typeface="Cambria Math" panose="02040503050406030204" pitchFamily="18" charset="0"/>
                                  </a:rPr>
                                  <m:t>0</m:t>
                                </m:r>
                              </m:e>
                              <m:e>
                                <m:r>
                                  <a:rPr lang="en-US" i="1">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i="1">
                                        <a:latin typeface="Cambria Math" panose="02040503050406030204" pitchFamily="18" charset="0"/>
                                      </a:rPr>
                                      <m:t>𝑐</m:t>
                                    </m:r>
                                  </m:sub>
                                </m:sSub>
                              </m:e>
                            </m:mr>
                          </m:m>
                        </m:e>
                      </m:d>
                    </m:oMath>
                  </m:oMathPara>
                </a14:m>
                <a:endParaRPr lang="en-US" dirty="0">
                  <a:latin typeface="Times New Roman" panose="02020603050405020304" pitchFamily="18"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1876413" y="2399331"/>
                <a:ext cx="5434629" cy="972702"/>
              </a:xfrm>
              <a:prstGeom prst="rect">
                <a:avLst/>
              </a:prstGeom>
              <a:blipFill>
                <a:blip r:embed="rId3"/>
                <a:stretch>
                  <a:fillRect/>
                </a:stretch>
              </a:blipFill>
            </p:spPr>
            <p:txBody>
              <a:bodyPr/>
              <a:lstStyle/>
              <a:p>
                <a:r>
                  <a:rPr lang="en-US">
                    <a:noFill/>
                  </a:rPr>
                  <a:t> </a:t>
                </a:r>
              </a:p>
            </p:txBody>
          </p:sp>
        </mc:Fallback>
      </mc:AlternateContent>
      <p:sp>
        <p:nvSpPr>
          <p:cNvPr id="26" name="TextBox 25"/>
          <p:cNvSpPr txBox="1"/>
          <p:nvPr/>
        </p:nvSpPr>
        <p:spPr>
          <a:xfrm>
            <a:off x="8476500" y="2656548"/>
            <a:ext cx="569387" cy="369332"/>
          </a:xfrm>
          <a:prstGeom prst="rect">
            <a:avLst/>
          </a:prstGeom>
          <a:noFill/>
        </p:spPr>
        <p:txBody>
          <a:bodyPr wrap="none" rtlCol="0">
            <a:spAutoFit/>
          </a:bodyPr>
          <a:lstStyle/>
          <a:p>
            <a:r>
              <a:rPr lang="en-US" dirty="0">
                <a:latin typeface="Times New Roman" panose="02020603050405020304" pitchFamily="18" charset="0"/>
              </a:rPr>
              <a:t>(45)</a:t>
            </a:r>
          </a:p>
        </p:txBody>
      </p:sp>
      <p:sp>
        <p:nvSpPr>
          <p:cNvPr id="27" name="Rectangle 26"/>
          <p:cNvSpPr/>
          <p:nvPr/>
        </p:nvSpPr>
        <p:spPr>
          <a:xfrm>
            <a:off x="239379" y="3468692"/>
            <a:ext cx="2696572" cy="400110"/>
          </a:xfrm>
          <a:prstGeom prst="rect">
            <a:avLst/>
          </a:prstGeom>
        </p:spPr>
        <p:txBody>
          <a:bodyPr wrap="none">
            <a:spAutoFit/>
          </a:bodyPr>
          <a:lstStyle/>
          <a:p>
            <a:r>
              <a:rPr lang="en-US" sz="2000" dirty="0">
                <a:solidFill>
                  <a:srgbClr val="000000"/>
                </a:solidFill>
                <a:latin typeface="Times New Roman" panose="02020603050405020304" pitchFamily="18" charset="0"/>
              </a:rPr>
              <a:t>Applying Equation (37),</a:t>
            </a:r>
          </a:p>
        </p:txBody>
      </p:sp>
      <p:sp>
        <p:nvSpPr>
          <p:cNvPr id="28" name="TextBox 27"/>
          <p:cNvSpPr txBox="1"/>
          <p:nvPr/>
        </p:nvSpPr>
        <p:spPr>
          <a:xfrm>
            <a:off x="8476500" y="4365572"/>
            <a:ext cx="569387" cy="369332"/>
          </a:xfrm>
          <a:prstGeom prst="rect">
            <a:avLst/>
          </a:prstGeom>
          <a:noFill/>
        </p:spPr>
        <p:txBody>
          <a:bodyPr wrap="none" rtlCol="0">
            <a:spAutoFit/>
          </a:bodyPr>
          <a:lstStyle/>
          <a:p>
            <a:r>
              <a:rPr lang="en-US" dirty="0">
                <a:latin typeface="Times New Roman" panose="02020603050405020304" pitchFamily="18" charset="0"/>
              </a:rPr>
              <a:t>(46)</a:t>
            </a:r>
          </a:p>
        </p:txBody>
      </p:sp>
      <mc:AlternateContent xmlns:mc="http://schemas.openxmlformats.org/markup-compatibility/2006" xmlns:a14="http://schemas.microsoft.com/office/drawing/2010/main">
        <mc:Choice Requires="a14">
          <p:sp>
            <p:nvSpPr>
              <p:cNvPr id="29" name="Rectangle 28"/>
              <p:cNvSpPr/>
              <p:nvPr/>
            </p:nvSpPr>
            <p:spPr>
              <a:xfrm>
                <a:off x="2656440" y="4108930"/>
                <a:ext cx="3994299"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𝑡</m:t>
                              </m:r>
                            </m:sub>
                          </m:sSub>
                        </m:e>
                      </m:d>
                      <m:r>
                        <m:rPr>
                          <m:nor/>
                        </m:rPr>
                        <a:rPr lang="en-US" dirty="0">
                          <a:latin typeface="Times New Roman" panose="02020603050405020304" pitchFamily="18" charset="0"/>
                        </a:rPr>
                        <m:t> </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𝐷</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𝐴𝐼</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i="1">
                                    <a:latin typeface="Cambria Math" panose="02040503050406030204" pitchFamily="18" charset="0"/>
                                  </a:rPr>
                                  <m:t>0</m:t>
                                </m:r>
                              </m:e>
                              <m:e>
                                <m:r>
                                  <a:rPr lang="en-US" i="1">
                                    <a:latin typeface="Cambria Math" panose="02040503050406030204" pitchFamily="18" charset="0"/>
                                  </a:rPr>
                                  <m:t>1</m:t>
                                </m:r>
                              </m:e>
                              <m:e>
                                <m:r>
                                  <a:rPr lang="en-US" i="1">
                                    <a:latin typeface="Cambria Math" panose="02040503050406030204" pitchFamily="18" charset="0"/>
                                  </a:rPr>
                                  <m:t>−1</m:t>
                                </m:r>
                              </m:e>
                            </m:m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1</m:t>
                                </m:r>
                              </m:e>
                            </m:mr>
                          </m:m>
                        </m:e>
                      </m:d>
                    </m:oMath>
                  </m:oMathPara>
                </a14:m>
                <a:endParaRPr lang="en-US" dirty="0">
                  <a:latin typeface="Times New Roman" panose="02020603050405020304" pitchFamily="18" charset="0"/>
                </a:endParaRPr>
              </a:p>
            </p:txBody>
          </p:sp>
        </mc:Choice>
        <mc:Fallback xmlns="">
          <p:sp>
            <p:nvSpPr>
              <p:cNvPr id="29" name="Rectangle 28"/>
              <p:cNvSpPr>
                <a:spLocks noRot="1" noChangeAspect="1" noMove="1" noResize="1" noEditPoints="1" noAdjustHandles="1" noChangeArrowheads="1" noChangeShapeType="1" noTextEdit="1"/>
              </p:cNvSpPr>
              <p:nvPr/>
            </p:nvSpPr>
            <p:spPr>
              <a:xfrm>
                <a:off x="2656440" y="4108930"/>
                <a:ext cx="3994299" cy="824906"/>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13343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2262992" cy="584775"/>
          </a:xfrm>
          <a:prstGeom prst="rect">
            <a:avLst/>
          </a:prstGeom>
        </p:spPr>
        <p:txBody>
          <a:bodyPr wrap="none">
            <a:spAutoFit/>
          </a:bodyPr>
          <a:lstStyle/>
          <a:p>
            <a:r>
              <a:rPr lang="en-US" sz="3200" dirty="0">
                <a:solidFill>
                  <a:srgbClr val="C8102E"/>
                </a:solidFill>
                <a:latin typeface="+mj-lt"/>
                <a:ea typeface="+mj-ea"/>
                <a:cs typeface="+mj-cs"/>
              </a:rPr>
              <a:t>I</a:t>
            </a:r>
            <a:r>
              <a:rPr lang="en-US" altLang="zh-CN" sz="3200" dirty="0">
                <a:solidFill>
                  <a:srgbClr val="C8102E"/>
                </a:solidFill>
                <a:latin typeface="+mj-lt"/>
                <a:ea typeface="+mj-ea"/>
                <a:cs typeface="+mj-cs"/>
              </a:rPr>
              <a:t>ntroduction</a:t>
            </a:r>
            <a:endParaRPr lang="en-US" sz="3200" dirty="0">
              <a:solidFill>
                <a:srgbClr val="C8102E"/>
              </a:solidFill>
              <a:latin typeface="+mj-lt"/>
              <a:ea typeface="+mj-ea"/>
              <a:cs typeface="+mj-cs"/>
            </a:endParaRPr>
          </a:p>
        </p:txBody>
      </p:sp>
      <p:sp>
        <p:nvSpPr>
          <p:cNvPr id="5" name="Rectangle 4"/>
          <p:cNvSpPr/>
          <p:nvPr/>
        </p:nvSpPr>
        <p:spPr>
          <a:xfrm>
            <a:off x="165538" y="762000"/>
            <a:ext cx="8865476" cy="707886"/>
          </a:xfrm>
          <a:prstGeom prst="rect">
            <a:avLst/>
          </a:prstGeom>
        </p:spPr>
        <p:txBody>
          <a:bodyPr wrap="square">
            <a:spAutoFit/>
          </a:bodyPr>
          <a:lstStyle/>
          <a:p>
            <a:pPr algn="just"/>
            <a:r>
              <a:rPr lang="en-US" sz="2000" dirty="0">
                <a:latin typeface="Times New Roman" panose="02020603050405020304" pitchFamily="18" charset="0"/>
              </a:rPr>
              <a:t>Fig.1 defines the various voltages and currents for all three-phase transformer banks connected between the source-side node </a:t>
            </a:r>
            <a:r>
              <a:rPr lang="en-US" sz="2000" b="1" i="1" dirty="0">
                <a:latin typeface="Times New Roman" panose="02020603050405020304" pitchFamily="18" charset="0"/>
              </a:rPr>
              <a:t>n</a:t>
            </a:r>
            <a:r>
              <a:rPr lang="en-US" sz="2000" dirty="0">
                <a:latin typeface="Times New Roman" panose="02020603050405020304" pitchFamily="18" charset="0"/>
              </a:rPr>
              <a:t> and the load-side node </a:t>
            </a:r>
            <a:r>
              <a:rPr lang="en-US" sz="2000" b="1" i="1" dirty="0">
                <a:latin typeface="Times New Roman" panose="02020603050405020304" pitchFamily="18" charset="0"/>
              </a:rPr>
              <a:t>m</a:t>
            </a:r>
            <a:r>
              <a:rPr lang="en-US" sz="2000" dirty="0">
                <a:latin typeface="Times New Roman" panose="02020603050405020304" pitchFamily="18" charset="0"/>
              </a:rPr>
              <a:t>.</a:t>
            </a:r>
          </a:p>
        </p:txBody>
      </p:sp>
      <p:sp>
        <p:nvSpPr>
          <p:cNvPr id="6" name="TextBox 5"/>
          <p:cNvSpPr txBox="1"/>
          <p:nvPr/>
        </p:nvSpPr>
        <p:spPr>
          <a:xfrm>
            <a:off x="1778876" y="4983302"/>
            <a:ext cx="5638800" cy="369332"/>
          </a:xfrm>
          <a:prstGeom prst="rect">
            <a:avLst/>
          </a:prstGeom>
          <a:noFill/>
        </p:spPr>
        <p:txBody>
          <a:bodyPr wrap="square" rtlCol="0">
            <a:spAutoFit/>
          </a:bodyPr>
          <a:lstStyle/>
          <a:p>
            <a:pPr algn="ctr"/>
            <a:r>
              <a:rPr lang="en-US" dirty="0">
                <a:latin typeface="Times New Roman" panose="02020603050405020304" pitchFamily="18" charset="0"/>
              </a:rPr>
              <a:t>Fig.1 General three-phase transformer bank</a:t>
            </a:r>
          </a:p>
        </p:txBody>
      </p:sp>
      <p:pic>
        <p:nvPicPr>
          <p:cNvPr id="2" name="Picture 1"/>
          <p:cNvPicPr>
            <a:picLocks noChangeAspect="1"/>
          </p:cNvPicPr>
          <p:nvPr/>
        </p:nvPicPr>
        <p:blipFill>
          <a:blip r:embed="rId2"/>
          <a:stretch>
            <a:fillRect/>
          </a:stretch>
        </p:blipFill>
        <p:spPr>
          <a:xfrm>
            <a:off x="304800" y="1752600"/>
            <a:ext cx="8538595" cy="2947988"/>
          </a:xfrm>
          <a:prstGeom prst="rect">
            <a:avLst/>
          </a:prstGeom>
        </p:spPr>
      </p:pic>
    </p:spTree>
    <p:extLst>
      <p:ext uri="{BB962C8B-B14F-4D97-AF65-F5344CB8AC3E}">
        <p14:creationId xmlns:p14="http://schemas.microsoft.com/office/powerpoint/2010/main" val="39015524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8617616" cy="584775"/>
          </a:xfrm>
          <a:prstGeom prst="rect">
            <a:avLst/>
          </a:prstGeom>
        </p:spPr>
        <p:txBody>
          <a:bodyPr wrap="none">
            <a:spAutoFit/>
          </a:bodyPr>
          <a:lstStyle/>
          <a:p>
            <a:r>
              <a:rPr lang="en-US" sz="3200" dirty="0">
                <a:solidFill>
                  <a:srgbClr val="C8102E"/>
                </a:solidFill>
                <a:latin typeface="+mj-lt"/>
                <a:ea typeface="+mj-ea"/>
                <a:cs typeface="+mj-cs"/>
              </a:rPr>
              <a:t>Undergrounded Wye-Delta Step-Down Connection</a:t>
            </a:r>
          </a:p>
        </p:txBody>
      </p:sp>
      <p:sp>
        <p:nvSpPr>
          <p:cNvPr id="2" name="Rectangle 1"/>
          <p:cNvSpPr/>
          <p:nvPr/>
        </p:nvSpPr>
        <p:spPr>
          <a:xfrm>
            <a:off x="152400" y="647700"/>
            <a:ext cx="8991600" cy="3170099"/>
          </a:xfrm>
          <a:prstGeom prst="rect">
            <a:avLst/>
          </a:prstGeom>
        </p:spPr>
        <p:txBody>
          <a:bodyPr wrap="square">
            <a:spAutoFit/>
          </a:bodyPr>
          <a:lstStyle/>
          <a:p>
            <a:pPr algn="just"/>
            <a:r>
              <a:rPr lang="en-US" sz="2000" dirty="0">
                <a:latin typeface="Times New Roman" panose="02020603050405020304" pitchFamily="18" charset="0"/>
              </a:rPr>
              <a:t>Three single-phase transformers can be connected in a wye–delta connection. The neutral of the wye can be grounded or ungrounded. The grounded wye connection is characterized by</a:t>
            </a:r>
          </a:p>
          <a:p>
            <a:pPr marL="285750" indent="-285750" algn="just">
              <a:buFont typeface="Arial" panose="020B0604020202020204" pitchFamily="34" charset="0"/>
              <a:buChar char="•"/>
            </a:pPr>
            <a:r>
              <a:rPr lang="en-US" sz="2000" dirty="0">
                <a:latin typeface="Times New Roman" panose="02020603050405020304" pitchFamily="18" charset="0"/>
              </a:rPr>
              <a:t>The grounded wye provides a path for zero sequence currents for line-to-ground faults upstream from the transformer bank. This causes the transformers to be susceptible to burnouts on the upstream faults.</a:t>
            </a:r>
          </a:p>
          <a:p>
            <a:pPr marL="285750" indent="-285750" algn="just">
              <a:buFont typeface="Arial" panose="020B0604020202020204" pitchFamily="34" charset="0"/>
              <a:buChar char="•"/>
            </a:pPr>
            <a:r>
              <a:rPr lang="en-US" sz="2000" dirty="0">
                <a:latin typeface="Times New Roman" panose="02020603050405020304" pitchFamily="18" charset="0"/>
              </a:rPr>
              <a:t>If one phase of the primary circuit is opened, the transformer bank will continue to provide three-phase service by operating as an open wye–open delta bank. However, the two remaining transformers may be subjected to an overload condition leading to burnout.</a:t>
            </a:r>
          </a:p>
        </p:txBody>
      </p:sp>
      <p:sp>
        <p:nvSpPr>
          <p:cNvPr id="6" name="Rectangle 5"/>
          <p:cNvSpPr/>
          <p:nvPr/>
        </p:nvSpPr>
        <p:spPr>
          <a:xfrm>
            <a:off x="152400" y="4038600"/>
            <a:ext cx="8915400" cy="1631216"/>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The most common connection is the ungrounded wye–delta. This connection is typically used to provide service to a combination of single-phase “lighting” load and a three-phase “power” load such as an induction motor. The generalized constants for the ungrounded wye–delta transformer connection will be developed following the same procedure as was used for the delta–grounded wye.</a:t>
            </a:r>
            <a:endParaRPr lang="en-US" sz="20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9771754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8617616" cy="584775"/>
          </a:xfrm>
          <a:prstGeom prst="rect">
            <a:avLst/>
          </a:prstGeom>
        </p:spPr>
        <p:txBody>
          <a:bodyPr wrap="none">
            <a:spAutoFit/>
          </a:bodyPr>
          <a:lstStyle/>
          <a:p>
            <a:r>
              <a:rPr lang="en-US" sz="3200" dirty="0">
                <a:solidFill>
                  <a:srgbClr val="C8102E"/>
                </a:solidFill>
                <a:latin typeface="+mj-lt"/>
                <a:ea typeface="+mj-ea"/>
                <a:cs typeface="+mj-cs"/>
              </a:rPr>
              <a:t>Undergrounded Wye-Delta Step-Down Connection</a:t>
            </a:r>
          </a:p>
        </p:txBody>
      </p:sp>
      <p:sp>
        <p:nvSpPr>
          <p:cNvPr id="5" name="Rectangle 4"/>
          <p:cNvSpPr/>
          <p:nvPr/>
        </p:nvSpPr>
        <p:spPr>
          <a:xfrm>
            <a:off x="118241" y="533400"/>
            <a:ext cx="8991600" cy="2554545"/>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Three single-phase transformers can be connected in an ungrounded-wye “standard 30 degree connection” as shown in Fig.8.</a:t>
            </a:r>
          </a:p>
          <a:p>
            <a:pPr algn="just"/>
            <a:r>
              <a:rPr lang="en-US" sz="2000" dirty="0">
                <a:solidFill>
                  <a:srgbClr val="000000"/>
                </a:solidFill>
                <a:latin typeface="Times New Roman" panose="02020603050405020304" pitchFamily="18" charset="0"/>
              </a:rPr>
              <a:t>The voltage phasor diagrams in Fig.8 illustrate that the high-side positive sequence line-to-line voltage leads the low-side positive sequence line-to-line voltage by 30°. Also, the same phase shift occurs between the high-side line-to-neutral voltage and the low-side “equivalent” line-to-neutral voltage. The negative sequence phase shift is such that the high-side negative sequence voltage will lag the low-side negative sequence voltage by 30°.</a:t>
            </a:r>
          </a:p>
        </p:txBody>
      </p:sp>
      <p:sp>
        <p:nvSpPr>
          <p:cNvPr id="7" name="TextBox 6"/>
          <p:cNvSpPr txBox="1"/>
          <p:nvPr/>
        </p:nvSpPr>
        <p:spPr>
          <a:xfrm>
            <a:off x="1863601" y="5734799"/>
            <a:ext cx="5881665" cy="369332"/>
          </a:xfrm>
          <a:prstGeom prst="rect">
            <a:avLst/>
          </a:prstGeom>
          <a:noFill/>
        </p:spPr>
        <p:txBody>
          <a:bodyPr wrap="square" rtlCol="0">
            <a:spAutoFit/>
          </a:bodyPr>
          <a:lstStyle/>
          <a:p>
            <a:pPr algn="ctr"/>
            <a:r>
              <a:rPr lang="en-US" dirty="0">
                <a:latin typeface="Times New Roman" panose="02020603050405020304" pitchFamily="18" charset="0"/>
              </a:rPr>
              <a:t>Fig.8 </a:t>
            </a:r>
            <a:r>
              <a:rPr lang="en-US" dirty="0">
                <a:solidFill>
                  <a:srgbClr val="000000"/>
                </a:solidFill>
                <a:latin typeface="Times New Roman" panose="02020603050405020304" pitchFamily="18" charset="0"/>
              </a:rPr>
              <a:t>Standard ungrounded wye-delta connection step-down </a:t>
            </a:r>
            <a:endParaRPr lang="en-US" dirty="0">
              <a:latin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2819400" y="2895600"/>
            <a:ext cx="3970069" cy="2840272"/>
          </a:xfrm>
          <a:prstGeom prst="rect">
            <a:avLst/>
          </a:prstGeom>
        </p:spPr>
      </p:pic>
    </p:spTree>
    <p:extLst>
      <p:ext uri="{BB962C8B-B14F-4D97-AF65-F5344CB8AC3E}">
        <p14:creationId xmlns:p14="http://schemas.microsoft.com/office/powerpoint/2010/main" val="8362024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8617616" cy="584775"/>
          </a:xfrm>
          <a:prstGeom prst="rect">
            <a:avLst/>
          </a:prstGeom>
        </p:spPr>
        <p:txBody>
          <a:bodyPr wrap="none">
            <a:spAutoFit/>
          </a:bodyPr>
          <a:lstStyle/>
          <a:p>
            <a:r>
              <a:rPr lang="en-US" sz="3200" dirty="0">
                <a:solidFill>
                  <a:srgbClr val="C8102E"/>
                </a:solidFill>
                <a:latin typeface="+mj-lt"/>
                <a:ea typeface="+mj-ea"/>
                <a:cs typeface="+mj-cs"/>
              </a:rPr>
              <a:t>Undergrounded Wye-Delta Step-Down Connection</a:t>
            </a:r>
          </a:p>
        </p:txBody>
      </p:sp>
      <p:sp>
        <p:nvSpPr>
          <p:cNvPr id="7" name="TextBox 6"/>
          <p:cNvSpPr txBox="1"/>
          <p:nvPr/>
        </p:nvSpPr>
        <p:spPr>
          <a:xfrm>
            <a:off x="1825688" y="5181600"/>
            <a:ext cx="5881665" cy="369332"/>
          </a:xfrm>
          <a:prstGeom prst="rect">
            <a:avLst/>
          </a:prstGeom>
          <a:noFill/>
        </p:spPr>
        <p:txBody>
          <a:bodyPr wrap="square" rtlCol="0">
            <a:spAutoFit/>
          </a:bodyPr>
          <a:lstStyle/>
          <a:p>
            <a:pPr algn="ctr"/>
            <a:r>
              <a:rPr lang="en-US" dirty="0">
                <a:latin typeface="Times New Roman" panose="02020603050405020304" pitchFamily="18" charset="0"/>
              </a:rPr>
              <a:t>Fig.9 </a:t>
            </a:r>
            <a:r>
              <a:rPr lang="en-US" dirty="0">
                <a:solidFill>
                  <a:srgbClr val="000000"/>
                </a:solidFill>
                <a:latin typeface="Times New Roman" panose="02020603050405020304" pitchFamily="18" charset="0"/>
              </a:rPr>
              <a:t>Positive sequence current phasors  </a:t>
            </a:r>
            <a:endParaRPr lang="en-US" dirty="0">
              <a:latin typeface="Times New Roman" panose="02020603050405020304" pitchFamily="18" charset="0"/>
            </a:endParaRPr>
          </a:p>
        </p:txBody>
      </p:sp>
      <p:sp>
        <p:nvSpPr>
          <p:cNvPr id="2" name="Rectangle 1"/>
          <p:cNvSpPr/>
          <p:nvPr/>
        </p:nvSpPr>
        <p:spPr>
          <a:xfrm>
            <a:off x="152400" y="593537"/>
            <a:ext cx="8931166" cy="1938992"/>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The positive sequence current phasor diagrams for the connection in Fig.8 are shown in Fig.9.</a:t>
            </a:r>
          </a:p>
          <a:p>
            <a:pPr algn="just"/>
            <a:r>
              <a:rPr lang="en-US" sz="2000" dirty="0">
                <a:solidFill>
                  <a:srgbClr val="000000"/>
                </a:solidFill>
                <a:latin typeface="Times New Roman" panose="02020603050405020304" pitchFamily="18" charset="0"/>
              </a:rPr>
              <a:t>Fig.9 illustrates that the positive sequence line current on the high side of the transformer (node </a:t>
            </a:r>
            <a:r>
              <a:rPr lang="en-US" sz="2000" b="1" i="1" dirty="0">
                <a:solidFill>
                  <a:srgbClr val="000000"/>
                </a:solidFill>
                <a:latin typeface="Times New Roman" panose="02020603050405020304" pitchFamily="18" charset="0"/>
              </a:rPr>
              <a:t>n</a:t>
            </a:r>
            <a:r>
              <a:rPr lang="en-US" sz="2000" dirty="0">
                <a:solidFill>
                  <a:srgbClr val="000000"/>
                </a:solidFill>
                <a:latin typeface="Times New Roman" panose="02020603050405020304" pitchFamily="18" charset="0"/>
              </a:rPr>
              <a:t>) leads the low-side line current (node </a:t>
            </a:r>
            <a:r>
              <a:rPr lang="en-US" sz="2000" b="1" i="1" dirty="0">
                <a:solidFill>
                  <a:srgbClr val="000000"/>
                </a:solidFill>
                <a:latin typeface="Times New Roman" panose="02020603050405020304" pitchFamily="18" charset="0"/>
              </a:rPr>
              <a:t>m</a:t>
            </a:r>
            <a:r>
              <a:rPr lang="en-US" sz="2000" dirty="0">
                <a:solidFill>
                  <a:srgbClr val="000000"/>
                </a:solidFill>
                <a:latin typeface="Times New Roman" panose="02020603050405020304" pitchFamily="18" charset="0"/>
              </a:rPr>
              <a:t>) by 30°. It can also be shown that the negative sequence high-side line current will lag the negative sequence low-side line current by 30°.</a:t>
            </a:r>
          </a:p>
        </p:txBody>
      </p:sp>
      <p:pic>
        <p:nvPicPr>
          <p:cNvPr id="6" name="Picture 5"/>
          <p:cNvPicPr>
            <a:picLocks noChangeAspect="1"/>
          </p:cNvPicPr>
          <p:nvPr/>
        </p:nvPicPr>
        <p:blipFill>
          <a:blip r:embed="rId2"/>
          <a:stretch>
            <a:fillRect/>
          </a:stretch>
        </p:blipFill>
        <p:spPr>
          <a:xfrm>
            <a:off x="2209800" y="2725271"/>
            <a:ext cx="5370662" cy="2362200"/>
          </a:xfrm>
          <a:prstGeom prst="rect">
            <a:avLst/>
          </a:prstGeom>
        </p:spPr>
      </p:pic>
    </p:spTree>
    <p:extLst>
      <p:ext uri="{BB962C8B-B14F-4D97-AF65-F5344CB8AC3E}">
        <p14:creationId xmlns:p14="http://schemas.microsoft.com/office/powerpoint/2010/main" val="20400899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8617616" cy="584775"/>
          </a:xfrm>
          <a:prstGeom prst="rect">
            <a:avLst/>
          </a:prstGeom>
        </p:spPr>
        <p:txBody>
          <a:bodyPr wrap="none">
            <a:spAutoFit/>
          </a:bodyPr>
          <a:lstStyle/>
          <a:p>
            <a:r>
              <a:rPr lang="en-US" sz="3200" dirty="0">
                <a:solidFill>
                  <a:srgbClr val="C8102E"/>
                </a:solidFill>
                <a:latin typeface="+mj-lt"/>
                <a:ea typeface="+mj-ea"/>
                <a:cs typeface="+mj-cs"/>
              </a:rPr>
              <a:t>Undergrounded Wye-Delta Step-Down Connection</a:t>
            </a:r>
          </a:p>
        </p:txBody>
      </p:sp>
      <p:sp>
        <p:nvSpPr>
          <p:cNvPr id="7" name="TextBox 6"/>
          <p:cNvSpPr txBox="1"/>
          <p:nvPr/>
        </p:nvSpPr>
        <p:spPr>
          <a:xfrm>
            <a:off x="1631167" y="5699894"/>
            <a:ext cx="5881665" cy="369332"/>
          </a:xfrm>
          <a:prstGeom prst="rect">
            <a:avLst/>
          </a:prstGeom>
          <a:noFill/>
        </p:spPr>
        <p:txBody>
          <a:bodyPr wrap="square" rtlCol="0">
            <a:spAutoFit/>
          </a:bodyPr>
          <a:lstStyle/>
          <a:p>
            <a:pPr algn="ctr"/>
            <a:r>
              <a:rPr lang="en-US" dirty="0">
                <a:latin typeface="Times New Roman" panose="02020603050405020304" pitchFamily="18" charset="0"/>
              </a:rPr>
              <a:t>Fig.9 </a:t>
            </a:r>
            <a:r>
              <a:rPr lang="en-US" dirty="0">
                <a:solidFill>
                  <a:srgbClr val="000000"/>
                </a:solidFill>
                <a:latin typeface="Times New Roman" panose="02020603050405020304" pitchFamily="18" charset="0"/>
              </a:rPr>
              <a:t>Positive sequence current phasors  </a:t>
            </a:r>
            <a:endParaRPr lang="en-US" dirty="0">
              <a:latin typeface="Times New Roman" panose="02020603050405020304" pitchFamily="18" charset="0"/>
            </a:endParaRPr>
          </a:p>
        </p:txBody>
      </p:sp>
      <p:sp>
        <p:nvSpPr>
          <p:cNvPr id="2" name="Rectangle 1"/>
          <p:cNvSpPr/>
          <p:nvPr/>
        </p:nvSpPr>
        <p:spPr>
          <a:xfrm>
            <a:off x="152400" y="593537"/>
            <a:ext cx="8931166" cy="3477875"/>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The positive sequence current phasor diagrams for the connection in Fig.8 are shown in Fig.9.</a:t>
            </a:r>
          </a:p>
          <a:p>
            <a:pPr algn="just"/>
            <a:r>
              <a:rPr lang="en-US" sz="2000" dirty="0">
                <a:solidFill>
                  <a:srgbClr val="000000"/>
                </a:solidFill>
                <a:latin typeface="Times New Roman" panose="02020603050405020304" pitchFamily="18" charset="0"/>
              </a:rPr>
              <a:t>Fig.9 illustrates that the positive sequence line current on the high side of the transformer (node </a:t>
            </a:r>
            <a:r>
              <a:rPr lang="en-US" sz="2000" b="1" i="1" dirty="0">
                <a:solidFill>
                  <a:srgbClr val="000000"/>
                </a:solidFill>
                <a:latin typeface="Times New Roman" panose="02020603050405020304" pitchFamily="18" charset="0"/>
              </a:rPr>
              <a:t>n</a:t>
            </a:r>
            <a:r>
              <a:rPr lang="en-US" sz="2000" dirty="0">
                <a:solidFill>
                  <a:srgbClr val="000000"/>
                </a:solidFill>
                <a:latin typeface="Times New Roman" panose="02020603050405020304" pitchFamily="18" charset="0"/>
              </a:rPr>
              <a:t>) leads the low-side line current (node </a:t>
            </a:r>
            <a:r>
              <a:rPr lang="en-US" sz="2000" b="1" i="1" dirty="0">
                <a:solidFill>
                  <a:srgbClr val="000000"/>
                </a:solidFill>
                <a:latin typeface="Times New Roman" panose="02020603050405020304" pitchFamily="18" charset="0"/>
              </a:rPr>
              <a:t>m</a:t>
            </a:r>
            <a:r>
              <a:rPr lang="en-US" sz="2000" dirty="0">
                <a:solidFill>
                  <a:srgbClr val="000000"/>
                </a:solidFill>
                <a:latin typeface="Times New Roman" panose="02020603050405020304" pitchFamily="18" charset="0"/>
              </a:rPr>
              <a:t>) by 30°. It can also be shown that the negative sequence high-side line current will lag the negative sequence low-side line current by 30°.</a:t>
            </a:r>
          </a:p>
          <a:p>
            <a:pPr algn="just"/>
            <a:r>
              <a:rPr lang="en-US" sz="2000" dirty="0">
                <a:latin typeface="Times New Roman" panose="02020603050405020304" pitchFamily="18" charset="0"/>
              </a:rPr>
              <a:t>The definition for the “turns ratio </a:t>
            </a:r>
            <a:r>
              <a:rPr lang="en-US" sz="2000" i="1" dirty="0" err="1">
                <a:latin typeface="Times New Roman" panose="02020603050405020304" pitchFamily="18" charset="0"/>
              </a:rPr>
              <a:t>n</a:t>
            </a:r>
            <a:r>
              <a:rPr lang="en-US" sz="2000" i="1" baseline="-25000" dirty="0" err="1">
                <a:latin typeface="Times New Roman" panose="02020603050405020304" pitchFamily="18" charset="0"/>
              </a:rPr>
              <a:t>t</a:t>
            </a:r>
            <a:r>
              <a:rPr lang="en-US" sz="2000" dirty="0">
                <a:latin typeface="Times New Roman" panose="02020603050405020304" pitchFamily="18" charset="0"/>
              </a:rPr>
              <a:t>” will be the same as Equation (9) with the exception that the numerator will be the line-to-neutral voltage and the denominator will be the line-to-line voltage. It should be noted in Fig.8 that the “ideal” low-side transformer voltages for this connection will be line-to-line voltages. Also, the “ideal” low-side currents are the currents flowing inside the delta.</a:t>
            </a:r>
            <a:endParaRPr lang="en-US" sz="2400" dirty="0">
              <a:solidFill>
                <a:srgbClr val="000000"/>
              </a:solidFill>
              <a:latin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2743200" y="4114800"/>
            <a:ext cx="3505200" cy="1541706"/>
          </a:xfrm>
          <a:prstGeom prst="rect">
            <a:avLst/>
          </a:prstGeom>
        </p:spPr>
      </p:pic>
    </p:spTree>
    <p:extLst>
      <p:ext uri="{BB962C8B-B14F-4D97-AF65-F5344CB8AC3E}">
        <p14:creationId xmlns:p14="http://schemas.microsoft.com/office/powerpoint/2010/main" val="32428370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8617616" cy="584775"/>
          </a:xfrm>
          <a:prstGeom prst="rect">
            <a:avLst/>
          </a:prstGeom>
        </p:spPr>
        <p:txBody>
          <a:bodyPr wrap="none">
            <a:spAutoFit/>
          </a:bodyPr>
          <a:lstStyle/>
          <a:p>
            <a:r>
              <a:rPr lang="en-US" sz="3200" dirty="0">
                <a:solidFill>
                  <a:srgbClr val="C8102E"/>
                </a:solidFill>
                <a:latin typeface="+mj-lt"/>
                <a:ea typeface="+mj-ea"/>
                <a:cs typeface="+mj-cs"/>
              </a:rPr>
              <a:t>Undergrounded Wye-Delta Step-Down Connection</a:t>
            </a:r>
          </a:p>
        </p:txBody>
      </p:sp>
      <p:sp>
        <p:nvSpPr>
          <p:cNvPr id="5" name="Rectangle 4"/>
          <p:cNvSpPr/>
          <p:nvPr/>
        </p:nvSpPr>
        <p:spPr>
          <a:xfrm>
            <a:off x="152400" y="685800"/>
            <a:ext cx="8991600" cy="707886"/>
          </a:xfrm>
          <a:prstGeom prst="rect">
            <a:avLst/>
          </a:prstGeom>
        </p:spPr>
        <p:txBody>
          <a:bodyPr wrap="square">
            <a:spAutoFit/>
          </a:bodyPr>
          <a:lstStyle/>
          <a:p>
            <a:r>
              <a:rPr lang="en-US" sz="2000" dirty="0">
                <a:solidFill>
                  <a:srgbClr val="000000"/>
                </a:solidFill>
                <a:latin typeface="Times New Roman" panose="02020603050405020304" pitchFamily="18" charset="0"/>
              </a:rPr>
              <a:t>The basic “ideal” transformer voltage and current equations as a function of the “turns ratio” are</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3075043" y="1259653"/>
                <a:ext cx="3146311" cy="97270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𝐴𝑁</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𝐵𝑁</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𝐶𝑁</m:t>
                                </m:r>
                              </m:sub>
                            </m:sSub>
                          </m:e>
                        </m:eqArr>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e>
                            <m:e>
                              <m: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e>
                          </m:mr>
                        </m:m>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𝑡</m:t>
                                </m:r>
                              </m:e>
                              <m:sub>
                                <m:r>
                                  <a:rPr lang="en-US" b="0" i="1" smtClean="0">
                                    <a:latin typeface="Cambria Math" panose="02040503050406030204" pitchFamily="18" charset="0"/>
                                  </a:rPr>
                                  <m:t>𝑎𝑏</m:t>
                                </m:r>
                              </m:sub>
                            </m:sSub>
                          </m:e>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b="0" i="1" smtClean="0">
                                    <a:latin typeface="Cambria Math" panose="02040503050406030204" pitchFamily="18" charset="0"/>
                                  </a:rPr>
                                  <m:t>𝑏𝑐</m:t>
                                </m:r>
                              </m:sub>
                            </m:sSub>
                          </m:e>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b="0" i="1" smtClean="0">
                                    <a:latin typeface="Cambria Math" panose="02040503050406030204" pitchFamily="18" charset="0"/>
                                  </a:rPr>
                                  <m:t>𝑐𝑎</m:t>
                                </m:r>
                              </m:sub>
                            </m:sSub>
                          </m:e>
                        </m:eqArr>
                      </m:e>
                    </m:d>
                  </m:oMath>
                </a14:m>
                <a:endParaRPr lang="en-US" dirty="0">
                  <a:latin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3075043" y="1259653"/>
                <a:ext cx="3146311" cy="972702"/>
              </a:xfrm>
              <a:prstGeom prst="rect">
                <a:avLst/>
              </a:prstGeom>
              <a:blipFill>
                <a:blip r:embed="rId2"/>
                <a:stretch>
                  <a:fillRect/>
                </a:stretch>
              </a:blipFill>
            </p:spPr>
            <p:txBody>
              <a:bodyPr/>
              <a:lstStyle/>
              <a:p>
                <a:r>
                  <a:rPr lang="en-US">
                    <a:noFill/>
                  </a:rPr>
                  <a:t> </a:t>
                </a:r>
              </a:p>
            </p:txBody>
          </p:sp>
        </mc:Fallback>
      </mc:AlternateContent>
      <p:sp>
        <p:nvSpPr>
          <p:cNvPr id="9" name="Rectangle 8"/>
          <p:cNvSpPr/>
          <p:nvPr/>
        </p:nvSpPr>
        <p:spPr>
          <a:xfrm>
            <a:off x="173421" y="2375548"/>
            <a:ext cx="811441" cy="400110"/>
          </a:xfrm>
          <a:prstGeom prst="rect">
            <a:avLst/>
          </a:prstGeom>
        </p:spPr>
        <p:txBody>
          <a:bodyPr wrap="none">
            <a:spAutoFit/>
          </a:bodyPr>
          <a:lstStyle/>
          <a:p>
            <a:r>
              <a:rPr lang="en-US" sz="2000" dirty="0">
                <a:solidFill>
                  <a:srgbClr val="000000"/>
                </a:solidFill>
                <a:latin typeface="Times New Roman" panose="02020603050405020304" pitchFamily="18" charset="0"/>
              </a:rPr>
              <a:t>where</a:t>
            </a:r>
            <a:endParaRPr lang="en-US" sz="2000"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angle 9"/>
              <p:cNvSpPr/>
              <p:nvPr/>
            </p:nvSpPr>
            <p:spPr>
              <a:xfrm>
                <a:off x="3457713" y="2491990"/>
                <a:ext cx="2380973" cy="567335"/>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f>
                      <m:fPr>
                        <m:ctrlPr>
                          <a:rPr lang="en-US" i="1" smtClean="0">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panose="02040503050406030204" pitchFamily="18" charset="0"/>
                              </a:rPr>
                              <m:t>𝐾𝑉𝐿𝑁</m:t>
                            </m:r>
                          </m:e>
                          <m:sub>
                            <m:r>
                              <a:rPr lang="en-US" b="0" i="1" smtClean="0">
                                <a:latin typeface="Cambria Math" panose="02040503050406030204" pitchFamily="18" charset="0"/>
                              </a:rPr>
                              <m:t>𝑟𝑎𝑡𝑒𝑑</m:t>
                            </m:r>
                            <m:r>
                              <a:rPr lang="en-US" b="0" i="1" smtClean="0">
                                <a:latin typeface="Cambria Math" panose="02040503050406030204" pitchFamily="18" charset="0"/>
                              </a:rPr>
                              <m:t> </m:t>
                            </m:r>
                            <m:r>
                              <a:rPr lang="en-US" b="0" i="1" smtClean="0">
                                <a:latin typeface="Cambria Math" panose="02040503050406030204" pitchFamily="18" charset="0"/>
                              </a:rPr>
                              <m:t>𝑃𝑟𝑖𝑚𝑎𝑟𝑦</m:t>
                            </m:r>
                          </m:sub>
                        </m:sSub>
                      </m:num>
                      <m:den>
                        <m:sSub>
                          <m:sSubPr>
                            <m:ctrlPr>
                              <a:rPr lang="en-US" i="1">
                                <a:latin typeface="Cambria Math" panose="02040503050406030204" pitchFamily="18" charset="0"/>
                              </a:rPr>
                            </m:ctrlPr>
                          </m:sSubPr>
                          <m:e>
                            <m:r>
                              <a:rPr lang="en-US" i="1">
                                <a:latin typeface="Cambria Math" panose="02040503050406030204" pitchFamily="18" charset="0"/>
                              </a:rPr>
                              <m:t>𝐾𝑉𝐿</m:t>
                            </m:r>
                            <m:r>
                              <a:rPr lang="en-US" b="0" i="1" smtClean="0">
                                <a:latin typeface="Cambria Math" panose="02040503050406030204" pitchFamily="18" charset="0"/>
                              </a:rPr>
                              <m:t>𝐿</m:t>
                            </m:r>
                          </m:e>
                          <m:sub>
                            <m:r>
                              <a:rPr lang="en-US" i="1">
                                <a:latin typeface="Cambria Math" panose="02040503050406030204" pitchFamily="18" charset="0"/>
                              </a:rPr>
                              <m:t>𝑟𝑎𝑡𝑒𝑑</m:t>
                            </m:r>
                            <m:r>
                              <a:rPr lang="en-US" i="1">
                                <a:latin typeface="Cambria Math" panose="02040503050406030204" pitchFamily="18" charset="0"/>
                              </a:rPr>
                              <m:t> </m:t>
                            </m:r>
                            <m:r>
                              <a:rPr lang="en-US" b="0" i="1" smtClean="0">
                                <a:latin typeface="Cambria Math" panose="02040503050406030204" pitchFamily="18" charset="0"/>
                              </a:rPr>
                              <m:t>𝑆𝑒𝑐𝑜𝑛𝑑𝑎𝑟𝑦</m:t>
                            </m:r>
                          </m:sub>
                        </m:sSub>
                      </m:den>
                    </m:f>
                  </m:oMath>
                </a14:m>
                <a:endParaRPr lang="en-US" dirty="0">
                  <a:latin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457713" y="2491990"/>
                <a:ext cx="2380973" cy="567335"/>
              </a:xfrm>
              <a:prstGeom prst="rect">
                <a:avLst/>
              </a:prstGeom>
              <a:blipFill>
                <a:blip r:embed="rId3"/>
                <a:stretch>
                  <a:fillRect b="-3226"/>
                </a:stretch>
              </a:blipFill>
            </p:spPr>
            <p:txBody>
              <a:bodyPr/>
              <a:lstStyle/>
              <a:p>
                <a:r>
                  <a:rPr lang="en-US">
                    <a:noFill/>
                  </a:rPr>
                  <a:t> </a:t>
                </a:r>
              </a:p>
            </p:txBody>
          </p:sp>
        </mc:Fallback>
      </mc:AlternateContent>
      <p:sp>
        <p:nvSpPr>
          <p:cNvPr id="11" name="TextBox 10"/>
          <p:cNvSpPr txBox="1"/>
          <p:nvPr/>
        </p:nvSpPr>
        <p:spPr>
          <a:xfrm>
            <a:off x="8128045" y="1561338"/>
            <a:ext cx="569387" cy="369332"/>
          </a:xfrm>
          <a:prstGeom prst="rect">
            <a:avLst/>
          </a:prstGeom>
          <a:noFill/>
        </p:spPr>
        <p:txBody>
          <a:bodyPr wrap="none" rtlCol="0">
            <a:spAutoFit/>
          </a:bodyPr>
          <a:lstStyle/>
          <a:p>
            <a:r>
              <a:rPr lang="en-US" dirty="0">
                <a:latin typeface="Times New Roman" panose="02020603050405020304" pitchFamily="18" charset="0"/>
              </a:rPr>
              <a:t>(47)</a:t>
            </a:r>
          </a:p>
        </p:txBody>
      </p:sp>
      <mc:AlternateContent xmlns:mc="http://schemas.openxmlformats.org/markup-compatibility/2006" xmlns:a14="http://schemas.microsoft.com/office/drawing/2010/main">
        <mc:Choice Requires="a14">
          <p:sp>
            <p:nvSpPr>
              <p:cNvPr id="12" name="Rectangle 11"/>
              <p:cNvSpPr/>
              <p:nvPr/>
            </p:nvSpPr>
            <p:spPr>
              <a:xfrm>
                <a:off x="3352800" y="3318960"/>
                <a:ext cx="2716706"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𝐿𝑁</m:t>
                            </m:r>
                          </m:e>
                          <m:sub>
                            <m:r>
                              <a:rPr lang="en-US" b="0" i="1" smtClean="0">
                                <a:latin typeface="Cambria Math" panose="02040503050406030204" pitchFamily="18" charset="0"/>
                              </a:rPr>
                              <m:t>𝐴𝐵𝐶</m:t>
                            </m:r>
                          </m:sub>
                        </m:sSub>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𝐴𝑉</m:t>
                        </m:r>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i="1">
                                <a:latin typeface="Cambria Math" panose="02040503050406030204" pitchFamily="18" charset="0"/>
                              </a:rPr>
                              <m:t>𝑎𝑏</m:t>
                            </m:r>
                            <m:r>
                              <a:rPr lang="en-US" b="0" i="1" smtClean="0">
                                <a:latin typeface="Cambria Math" panose="02040503050406030204" pitchFamily="18" charset="0"/>
                              </a:rPr>
                              <m:t>𝑐</m:t>
                            </m:r>
                          </m:sub>
                        </m:sSub>
                      </m:e>
                    </m:d>
                  </m:oMath>
                </a14:m>
                <a:endParaRPr lang="en-US" dirty="0">
                  <a:latin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3352800" y="3318960"/>
                <a:ext cx="2716706" cy="369332"/>
              </a:xfrm>
              <a:prstGeom prst="rect">
                <a:avLst/>
              </a:prstGeom>
              <a:blipFill>
                <a:blip r:embed="rId4"/>
                <a:stretch>
                  <a:fillRect b="-1639"/>
                </a:stretch>
              </a:blipFill>
            </p:spPr>
            <p:txBody>
              <a:bodyPr/>
              <a:lstStyle/>
              <a:p>
                <a:r>
                  <a:rPr lang="en-US">
                    <a:noFill/>
                  </a:rPr>
                  <a:t> </a:t>
                </a:r>
              </a:p>
            </p:txBody>
          </p:sp>
        </mc:Fallback>
      </mc:AlternateContent>
      <p:sp>
        <p:nvSpPr>
          <p:cNvPr id="13" name="TextBox 12"/>
          <p:cNvSpPr txBox="1"/>
          <p:nvPr/>
        </p:nvSpPr>
        <p:spPr>
          <a:xfrm>
            <a:off x="8128045" y="3320468"/>
            <a:ext cx="569387" cy="369332"/>
          </a:xfrm>
          <a:prstGeom prst="rect">
            <a:avLst/>
          </a:prstGeom>
          <a:noFill/>
        </p:spPr>
        <p:txBody>
          <a:bodyPr wrap="none" rtlCol="0">
            <a:spAutoFit/>
          </a:bodyPr>
          <a:lstStyle/>
          <a:p>
            <a:r>
              <a:rPr lang="en-US" dirty="0">
                <a:latin typeface="Times New Roman" panose="02020603050405020304" pitchFamily="18" charset="0"/>
              </a:rPr>
              <a:t>(48)</a:t>
            </a:r>
          </a:p>
        </p:txBody>
      </p:sp>
      <mc:AlternateContent xmlns:mc="http://schemas.openxmlformats.org/markup-compatibility/2006" xmlns:a14="http://schemas.microsoft.com/office/drawing/2010/main">
        <mc:Choice Requires="a14">
          <p:sp>
            <p:nvSpPr>
              <p:cNvPr id="14" name="Rectangle 13"/>
              <p:cNvSpPr/>
              <p:nvPr/>
            </p:nvSpPr>
            <p:spPr>
              <a:xfrm>
                <a:off x="3200400" y="4048865"/>
                <a:ext cx="2967672" cy="97270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b="0" i="1" smtClean="0">
                                    <a:latin typeface="Cambria Math" panose="02040503050406030204" pitchFamily="18" charset="0"/>
                                  </a:rPr>
                                  <m:t>𝐼𝐷</m:t>
                                </m:r>
                              </m:e>
                              <m:sub>
                                <m:r>
                                  <a:rPr lang="en-US" b="0" i="1" smtClean="0">
                                    <a:latin typeface="Cambria Math" panose="02040503050406030204" pitchFamily="18" charset="0"/>
                                  </a:rPr>
                                  <m:t>𝑏𝑎</m:t>
                                </m:r>
                              </m:sub>
                            </m:sSub>
                          </m:e>
                          <m:e>
                            <m:sSub>
                              <m:sSubPr>
                                <m:ctrlPr>
                                  <a:rPr lang="en-US" i="1">
                                    <a:latin typeface="Cambria Math" panose="02040503050406030204" pitchFamily="18" charset="0"/>
                                  </a:rPr>
                                </m:ctrlPr>
                              </m:sSubPr>
                              <m:e>
                                <m:r>
                                  <a:rPr lang="en-US" i="1">
                                    <a:latin typeface="Cambria Math" panose="02040503050406030204" pitchFamily="18" charset="0"/>
                                  </a:rPr>
                                  <m:t>𝐼𝐷</m:t>
                                </m:r>
                              </m:e>
                              <m:sub>
                                <m:r>
                                  <a:rPr lang="en-US" b="0" i="1" smtClean="0">
                                    <a:latin typeface="Cambria Math" panose="02040503050406030204" pitchFamily="18" charset="0"/>
                                  </a:rPr>
                                  <m:t>𝑐𝑏</m:t>
                                </m:r>
                              </m:sub>
                            </m:sSub>
                          </m:e>
                          <m:e>
                            <m:sSub>
                              <m:sSubPr>
                                <m:ctrlPr>
                                  <a:rPr lang="en-US" i="1">
                                    <a:latin typeface="Cambria Math" panose="02040503050406030204" pitchFamily="18" charset="0"/>
                                  </a:rPr>
                                </m:ctrlPr>
                              </m:sSubPr>
                              <m:e>
                                <m:r>
                                  <a:rPr lang="en-US" i="1">
                                    <a:latin typeface="Cambria Math" panose="02040503050406030204" pitchFamily="18" charset="0"/>
                                  </a:rPr>
                                  <m:t>𝐼𝐷</m:t>
                                </m:r>
                              </m:e>
                              <m:sub>
                                <m:r>
                                  <a:rPr lang="en-US" b="0" i="1" smtClean="0">
                                    <a:latin typeface="Cambria Math" panose="02040503050406030204" pitchFamily="18" charset="0"/>
                                  </a:rPr>
                                  <m:t>𝑎𝑐</m:t>
                                </m:r>
                              </m:sub>
                            </m:sSub>
                          </m:e>
                        </m:eqArr>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e>
                            <m:e>
                              <m: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e>
                          </m:mr>
                        </m:m>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smtClean="0">
                                    <a:latin typeface="Cambria Math" panose="02040503050406030204" pitchFamily="18" charset="0"/>
                                  </a:rPr>
                                  <m:t>𝐼</m:t>
                                </m:r>
                              </m:e>
                              <m:sub>
                                <m:r>
                                  <a:rPr lang="en-US" b="0" i="1" smtClean="0">
                                    <a:latin typeface="Cambria Math" panose="02040503050406030204" pitchFamily="18" charset="0"/>
                                  </a:rPr>
                                  <m:t>𝐴</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𝐵</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𝐶</m:t>
                                </m:r>
                              </m:sub>
                            </m:sSub>
                          </m:e>
                        </m:eqArr>
                      </m:e>
                    </m:d>
                  </m:oMath>
                </a14:m>
                <a:endParaRPr lang="en-US" dirty="0">
                  <a:latin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3200400" y="4048865"/>
                <a:ext cx="2967672" cy="972702"/>
              </a:xfrm>
              <a:prstGeom prst="rect">
                <a:avLst/>
              </a:prstGeom>
              <a:blipFill>
                <a:blip r:embed="rId5"/>
                <a:stretch>
                  <a:fillRect/>
                </a:stretch>
              </a:blipFill>
            </p:spPr>
            <p:txBody>
              <a:bodyPr/>
              <a:lstStyle/>
              <a:p>
                <a:r>
                  <a:rPr lang="en-US">
                    <a:noFill/>
                  </a:rPr>
                  <a:t> </a:t>
                </a:r>
              </a:p>
            </p:txBody>
          </p:sp>
        </mc:Fallback>
      </mc:AlternateContent>
      <p:sp>
        <p:nvSpPr>
          <p:cNvPr id="15" name="TextBox 14"/>
          <p:cNvSpPr txBox="1"/>
          <p:nvPr/>
        </p:nvSpPr>
        <p:spPr>
          <a:xfrm>
            <a:off x="8128045" y="4350550"/>
            <a:ext cx="569387" cy="369332"/>
          </a:xfrm>
          <a:prstGeom prst="rect">
            <a:avLst/>
          </a:prstGeom>
          <a:noFill/>
        </p:spPr>
        <p:txBody>
          <a:bodyPr wrap="none" rtlCol="0">
            <a:spAutoFit/>
          </a:bodyPr>
          <a:lstStyle/>
          <a:p>
            <a:r>
              <a:rPr lang="en-US" dirty="0">
                <a:latin typeface="Times New Roman" panose="02020603050405020304" pitchFamily="18" charset="0"/>
              </a:rPr>
              <a:t>(49)</a:t>
            </a:r>
          </a:p>
        </p:txBody>
      </p:sp>
      <mc:AlternateContent xmlns:mc="http://schemas.openxmlformats.org/markup-compatibility/2006" xmlns:a14="http://schemas.microsoft.com/office/drawing/2010/main">
        <mc:Choice Requires="a14">
          <p:sp>
            <p:nvSpPr>
              <p:cNvPr id="16" name="Rectangle 15"/>
              <p:cNvSpPr/>
              <p:nvPr/>
            </p:nvSpPr>
            <p:spPr>
              <a:xfrm>
                <a:off x="3581400" y="5320136"/>
                <a:ext cx="2321085"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𝐼𝐷</m:t>
                            </m:r>
                          </m:e>
                          <m:sub>
                            <m:r>
                              <a:rPr lang="en-US" b="0" i="1" smtClean="0">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𝐴𝐼</m:t>
                        </m:r>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𝐴</m:t>
                            </m:r>
                            <m:r>
                              <a:rPr lang="en-US" b="0" i="1" smtClean="0">
                                <a:latin typeface="Cambria Math" panose="02040503050406030204" pitchFamily="18" charset="0"/>
                              </a:rPr>
                              <m:t>𝐵𝐶</m:t>
                            </m:r>
                          </m:sub>
                        </m:sSub>
                      </m:e>
                    </m:d>
                  </m:oMath>
                </a14:m>
                <a:endParaRPr lang="en-US" dirty="0">
                  <a:latin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3581400" y="5320136"/>
                <a:ext cx="2321085" cy="369332"/>
              </a:xfrm>
              <a:prstGeom prst="rect">
                <a:avLst/>
              </a:prstGeom>
              <a:blipFill>
                <a:blip r:embed="rId6"/>
                <a:stretch>
                  <a:fillRect b="-1667"/>
                </a:stretch>
              </a:blipFill>
            </p:spPr>
            <p:txBody>
              <a:bodyPr/>
              <a:lstStyle/>
              <a:p>
                <a:r>
                  <a:rPr lang="en-US">
                    <a:noFill/>
                  </a:rPr>
                  <a:t> </a:t>
                </a:r>
              </a:p>
            </p:txBody>
          </p:sp>
        </mc:Fallback>
      </mc:AlternateContent>
      <p:sp>
        <p:nvSpPr>
          <p:cNvPr id="17" name="TextBox 16"/>
          <p:cNvSpPr txBox="1"/>
          <p:nvPr/>
        </p:nvSpPr>
        <p:spPr>
          <a:xfrm>
            <a:off x="8128045" y="5353450"/>
            <a:ext cx="569387" cy="369332"/>
          </a:xfrm>
          <a:prstGeom prst="rect">
            <a:avLst/>
          </a:prstGeom>
          <a:noFill/>
        </p:spPr>
        <p:txBody>
          <a:bodyPr wrap="none" rtlCol="0">
            <a:spAutoFit/>
          </a:bodyPr>
          <a:lstStyle/>
          <a:p>
            <a:r>
              <a:rPr lang="en-US" dirty="0">
                <a:latin typeface="Times New Roman" panose="02020603050405020304" pitchFamily="18" charset="0"/>
              </a:rPr>
              <a:t>(50)</a:t>
            </a:r>
          </a:p>
        </p:txBody>
      </p:sp>
    </p:spTree>
    <p:extLst>
      <p:ext uri="{BB962C8B-B14F-4D97-AF65-F5344CB8AC3E}">
        <p14:creationId xmlns:p14="http://schemas.microsoft.com/office/powerpoint/2010/main" val="2141648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8617616" cy="584775"/>
          </a:xfrm>
          <a:prstGeom prst="rect">
            <a:avLst/>
          </a:prstGeom>
        </p:spPr>
        <p:txBody>
          <a:bodyPr wrap="none">
            <a:spAutoFit/>
          </a:bodyPr>
          <a:lstStyle/>
          <a:p>
            <a:r>
              <a:rPr lang="en-US" sz="3200" dirty="0">
                <a:solidFill>
                  <a:srgbClr val="C8102E"/>
                </a:solidFill>
                <a:latin typeface="+mj-lt"/>
                <a:ea typeface="+mj-ea"/>
                <a:cs typeface="+mj-cs"/>
              </a:rPr>
              <a:t>Undergrounded Wye-Delta Step-Down Connection</a:t>
            </a:r>
          </a:p>
        </p:txBody>
      </p:sp>
      <mc:AlternateContent xmlns:mc="http://schemas.openxmlformats.org/markup-compatibility/2006" xmlns:a14="http://schemas.microsoft.com/office/drawing/2010/main">
        <mc:Choice Requires="a14">
          <p:sp>
            <p:nvSpPr>
              <p:cNvPr id="12" name="Rectangle 11"/>
              <p:cNvSpPr/>
              <p:nvPr/>
            </p:nvSpPr>
            <p:spPr>
              <a:xfrm>
                <a:off x="3352800" y="762000"/>
                <a:ext cx="2716706"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𝐿𝑁</m:t>
                            </m:r>
                          </m:e>
                          <m:sub>
                            <m:r>
                              <a:rPr lang="en-US" b="0" i="1" smtClean="0">
                                <a:latin typeface="Cambria Math" panose="02040503050406030204" pitchFamily="18" charset="0"/>
                              </a:rPr>
                              <m:t>𝐴𝐵𝐶</m:t>
                            </m:r>
                          </m:sub>
                        </m:sSub>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𝐴𝑉</m:t>
                        </m:r>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i="1">
                                <a:latin typeface="Cambria Math" panose="02040503050406030204" pitchFamily="18" charset="0"/>
                              </a:rPr>
                              <m:t>𝑎𝑏</m:t>
                            </m:r>
                            <m:r>
                              <a:rPr lang="en-US" b="0" i="1" smtClean="0">
                                <a:latin typeface="Cambria Math" panose="02040503050406030204" pitchFamily="18" charset="0"/>
                              </a:rPr>
                              <m:t>𝑐</m:t>
                            </m:r>
                          </m:sub>
                        </m:sSub>
                      </m:e>
                    </m:d>
                  </m:oMath>
                </a14:m>
                <a:endParaRPr lang="en-US" dirty="0">
                  <a:latin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3352800" y="762000"/>
                <a:ext cx="2716706" cy="369332"/>
              </a:xfrm>
              <a:prstGeom prst="rect">
                <a:avLst/>
              </a:prstGeom>
              <a:blipFill>
                <a:blip r:embed="rId2"/>
                <a:stretch>
                  <a:fillRect/>
                </a:stretch>
              </a:blipFill>
            </p:spPr>
            <p:txBody>
              <a:bodyPr/>
              <a:lstStyle/>
              <a:p>
                <a:r>
                  <a:rPr lang="en-US">
                    <a:noFill/>
                  </a:rPr>
                  <a:t> </a:t>
                </a:r>
              </a:p>
            </p:txBody>
          </p:sp>
        </mc:Fallback>
      </mc:AlternateContent>
      <p:sp>
        <p:nvSpPr>
          <p:cNvPr id="13" name="TextBox 12"/>
          <p:cNvSpPr txBox="1"/>
          <p:nvPr/>
        </p:nvSpPr>
        <p:spPr>
          <a:xfrm>
            <a:off x="8128045" y="763508"/>
            <a:ext cx="569387" cy="369332"/>
          </a:xfrm>
          <a:prstGeom prst="rect">
            <a:avLst/>
          </a:prstGeom>
          <a:noFill/>
        </p:spPr>
        <p:txBody>
          <a:bodyPr wrap="none" rtlCol="0">
            <a:spAutoFit/>
          </a:bodyPr>
          <a:lstStyle/>
          <a:p>
            <a:r>
              <a:rPr lang="en-US" dirty="0">
                <a:latin typeface="Times New Roman" panose="02020603050405020304" pitchFamily="18" charset="0"/>
              </a:rPr>
              <a:t>(48)</a:t>
            </a:r>
          </a:p>
        </p:txBody>
      </p:sp>
      <p:sp>
        <p:nvSpPr>
          <p:cNvPr id="2" name="Rectangle 1"/>
          <p:cNvSpPr/>
          <p:nvPr/>
        </p:nvSpPr>
        <p:spPr>
          <a:xfrm>
            <a:off x="152400" y="1193701"/>
            <a:ext cx="8915400" cy="400110"/>
          </a:xfrm>
          <a:prstGeom prst="rect">
            <a:avLst/>
          </a:prstGeom>
        </p:spPr>
        <p:txBody>
          <a:bodyPr wrap="square">
            <a:spAutoFit/>
          </a:bodyPr>
          <a:lstStyle/>
          <a:p>
            <a:r>
              <a:rPr lang="en-US" sz="2000" dirty="0">
                <a:solidFill>
                  <a:srgbClr val="000000"/>
                </a:solidFill>
                <a:latin typeface="Times New Roman" panose="02020603050405020304" pitchFamily="18" charset="0"/>
              </a:rPr>
              <a:t>Solving Equation (48) for the “ideal” delta transformer voltages,</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Rectangle 17"/>
              <p:cNvSpPr/>
              <p:nvPr/>
            </p:nvSpPr>
            <p:spPr>
              <a:xfrm>
                <a:off x="3352800" y="1770480"/>
                <a:ext cx="2945871"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i="1">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sSup>
                      <m:sSupPr>
                        <m:ctrlPr>
                          <a:rPr lang="en-US" i="1" smtClean="0">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e>
                      <m:sup>
                        <m:r>
                          <a:rPr lang="en-US" b="0" i="1" smtClean="0">
                            <a:latin typeface="Cambria Math" panose="02040503050406030204" pitchFamily="18" charset="0"/>
                          </a:rPr>
                          <m:t>−1</m:t>
                        </m:r>
                      </m:sup>
                    </m:sSup>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𝑉𝐿𝑁</m:t>
                            </m:r>
                          </m:e>
                          <m:sub>
                            <m:r>
                              <a:rPr lang="en-US" i="1">
                                <a:latin typeface="Cambria Math" panose="02040503050406030204" pitchFamily="18" charset="0"/>
                              </a:rPr>
                              <m:t>𝐴𝐵𝐶</m:t>
                            </m:r>
                          </m:sub>
                        </m:sSub>
                      </m:e>
                    </m:d>
                  </m:oMath>
                </a14:m>
                <a:endParaRPr lang="en-US" dirty="0">
                  <a:latin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3352800" y="1770480"/>
                <a:ext cx="2945871" cy="369332"/>
              </a:xfrm>
              <a:prstGeom prst="rect">
                <a:avLst/>
              </a:prstGeom>
              <a:blipFill>
                <a:blip r:embed="rId3"/>
                <a:stretch>
                  <a:fillRect b="-1639"/>
                </a:stretch>
              </a:blipFill>
            </p:spPr>
            <p:txBody>
              <a:bodyPr/>
              <a:lstStyle/>
              <a:p>
                <a:r>
                  <a:rPr lang="en-US">
                    <a:noFill/>
                  </a:rPr>
                  <a:t> </a:t>
                </a:r>
              </a:p>
            </p:txBody>
          </p:sp>
        </mc:Fallback>
      </mc:AlternateContent>
      <p:sp>
        <p:nvSpPr>
          <p:cNvPr id="19" name="TextBox 18"/>
          <p:cNvSpPr txBox="1"/>
          <p:nvPr/>
        </p:nvSpPr>
        <p:spPr>
          <a:xfrm>
            <a:off x="8128045" y="1771988"/>
            <a:ext cx="569387" cy="369332"/>
          </a:xfrm>
          <a:prstGeom prst="rect">
            <a:avLst/>
          </a:prstGeom>
          <a:noFill/>
        </p:spPr>
        <p:txBody>
          <a:bodyPr wrap="none" rtlCol="0">
            <a:spAutoFit/>
          </a:bodyPr>
          <a:lstStyle/>
          <a:p>
            <a:r>
              <a:rPr lang="en-US" dirty="0">
                <a:latin typeface="Times New Roman" panose="02020603050405020304" pitchFamily="18" charset="0"/>
              </a:rPr>
              <a:t>(51)</a:t>
            </a:r>
          </a:p>
        </p:txBody>
      </p:sp>
      <p:sp>
        <p:nvSpPr>
          <p:cNvPr id="6" name="Rectangle 5"/>
          <p:cNvSpPr/>
          <p:nvPr/>
        </p:nvSpPr>
        <p:spPr>
          <a:xfrm>
            <a:off x="115504" y="2139812"/>
            <a:ext cx="8952295" cy="707886"/>
          </a:xfrm>
          <a:prstGeom prst="rect">
            <a:avLst/>
          </a:prstGeom>
        </p:spPr>
        <p:txBody>
          <a:bodyPr wrap="square">
            <a:spAutoFit/>
          </a:bodyPr>
          <a:lstStyle/>
          <a:p>
            <a:r>
              <a:rPr lang="en-US" sz="2000" dirty="0">
                <a:solidFill>
                  <a:srgbClr val="000000"/>
                </a:solidFill>
                <a:latin typeface="Times New Roman" panose="02020603050405020304" pitchFamily="18" charset="0"/>
              </a:rPr>
              <a:t>The line-to-line voltages at node </a:t>
            </a:r>
            <a:r>
              <a:rPr lang="en-US" sz="2000" b="1" i="1" dirty="0">
                <a:solidFill>
                  <a:srgbClr val="000000"/>
                </a:solidFill>
                <a:latin typeface="Times New Roman" panose="02020603050405020304" pitchFamily="18" charset="0"/>
              </a:rPr>
              <a:t>m</a:t>
            </a:r>
            <a:r>
              <a:rPr lang="en-US" sz="2000" dirty="0">
                <a:solidFill>
                  <a:srgbClr val="000000"/>
                </a:solidFill>
                <a:latin typeface="Times New Roman" panose="02020603050405020304" pitchFamily="18" charset="0"/>
              </a:rPr>
              <a:t> as a function of the “ideal” transformer voltages and the delta currents are given by</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0" name="Rectangle 19"/>
              <p:cNvSpPr/>
              <p:nvPr/>
            </p:nvSpPr>
            <p:spPr>
              <a:xfrm>
                <a:off x="2514600" y="2907348"/>
                <a:ext cx="4698850" cy="97270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𝑎𝑏</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𝑏𝑐</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𝑐𝑎</m:t>
                                </m:r>
                              </m:sub>
                            </m:sSub>
                          </m:e>
                        </m:eqArr>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𝑡</m:t>
                                </m:r>
                              </m:e>
                              <m:sub>
                                <m:r>
                                  <a:rPr lang="en-US" i="1">
                                    <a:latin typeface="Cambria Math" panose="02040503050406030204" pitchFamily="18" charset="0"/>
                                  </a:rPr>
                                  <m:t>𝑎𝑏</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𝑡</m:t>
                                </m:r>
                              </m:e>
                              <m:sub>
                                <m:r>
                                  <a:rPr lang="en-US" i="1">
                                    <a:latin typeface="Cambria Math" panose="02040503050406030204" pitchFamily="18" charset="0"/>
                                  </a:rPr>
                                  <m:t>𝑏𝑐</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𝑡</m:t>
                                </m:r>
                              </m:e>
                              <m:sub>
                                <m:r>
                                  <a:rPr lang="en-US" i="1">
                                    <a:latin typeface="Cambria Math" panose="02040503050406030204" pitchFamily="18" charset="0"/>
                                  </a:rPr>
                                  <m:t>𝑐𝑎</m:t>
                                </m:r>
                              </m:sub>
                            </m:sSub>
                          </m:e>
                        </m:eqArr>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b="0" i="1" smtClean="0">
                                      <a:latin typeface="Cambria Math" panose="02040503050406030204" pitchFamily="18" charset="0"/>
                                    </a:rPr>
                                    <m:t>𝑍𝑡</m:t>
                                  </m:r>
                                </m:e>
                                <m:sub>
                                  <m:r>
                                    <a:rPr lang="en-US" b="0" i="1" smtClean="0">
                                      <a:latin typeface="Cambria Math" panose="02040503050406030204" pitchFamily="18" charset="0"/>
                                    </a:rPr>
                                    <m:t>𝑎𝑏</m:t>
                                  </m:r>
                                </m:sub>
                              </m:sSub>
                            </m:e>
                            <m:e>
                              <m: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b="0" i="1" smtClean="0">
                                      <a:latin typeface="Cambria Math" panose="02040503050406030204" pitchFamily="18" charset="0"/>
                                    </a:rPr>
                                    <m:t>𝑏𝑐</m:t>
                                  </m:r>
                                </m:sub>
                              </m:sSub>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b="0" i="1" smtClean="0">
                                      <a:latin typeface="Cambria Math" panose="02040503050406030204" pitchFamily="18" charset="0"/>
                                    </a:rPr>
                                    <m:t>𝑐𝑎</m:t>
                                  </m:r>
                                </m:sub>
                              </m:sSub>
                            </m:e>
                          </m:mr>
                        </m:m>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smtClean="0">
                                    <a:latin typeface="Cambria Math" panose="02040503050406030204" pitchFamily="18" charset="0"/>
                                  </a:rPr>
                                  <m:t>𝐼</m:t>
                                </m:r>
                                <m:r>
                                  <a:rPr lang="en-US" b="0" i="1" smtClean="0">
                                    <a:latin typeface="Cambria Math" panose="02040503050406030204" pitchFamily="18" charset="0"/>
                                  </a:rPr>
                                  <m:t>𝐷</m:t>
                                </m:r>
                              </m:e>
                              <m:sub>
                                <m:r>
                                  <a:rPr lang="en-US" b="0" i="1" smtClean="0">
                                    <a:latin typeface="Cambria Math" panose="02040503050406030204" pitchFamily="18" charset="0"/>
                                  </a:rPr>
                                  <m:t>𝑏𝑎</m:t>
                                </m:r>
                              </m:sub>
                            </m:sSub>
                          </m:e>
                          <m:e>
                            <m:sSub>
                              <m:sSubPr>
                                <m:ctrlPr>
                                  <a:rPr lang="en-US" i="1">
                                    <a:latin typeface="Cambria Math" panose="02040503050406030204" pitchFamily="18" charset="0"/>
                                  </a:rPr>
                                </m:ctrlPr>
                              </m:sSubPr>
                              <m:e>
                                <m:r>
                                  <a:rPr lang="en-US" i="1">
                                    <a:latin typeface="Cambria Math" panose="02040503050406030204" pitchFamily="18" charset="0"/>
                                  </a:rPr>
                                  <m:t>𝐼𝐷</m:t>
                                </m:r>
                              </m:e>
                              <m:sub>
                                <m:r>
                                  <a:rPr lang="en-US" b="0" i="1" smtClean="0">
                                    <a:latin typeface="Cambria Math" panose="02040503050406030204" pitchFamily="18" charset="0"/>
                                  </a:rPr>
                                  <m:t>𝑐𝑏</m:t>
                                </m:r>
                              </m:sub>
                            </m:sSub>
                          </m:e>
                          <m:e>
                            <m:sSub>
                              <m:sSubPr>
                                <m:ctrlPr>
                                  <a:rPr lang="en-US" i="1">
                                    <a:latin typeface="Cambria Math" panose="02040503050406030204" pitchFamily="18" charset="0"/>
                                  </a:rPr>
                                </m:ctrlPr>
                              </m:sSubPr>
                              <m:e>
                                <m:r>
                                  <a:rPr lang="en-US" i="1">
                                    <a:latin typeface="Cambria Math" panose="02040503050406030204" pitchFamily="18" charset="0"/>
                                  </a:rPr>
                                  <m:t>𝐼𝐷</m:t>
                                </m:r>
                              </m:e>
                              <m:sub>
                                <m:r>
                                  <a:rPr lang="en-US" b="0" i="1" smtClean="0">
                                    <a:latin typeface="Cambria Math" panose="02040503050406030204" pitchFamily="18" charset="0"/>
                                  </a:rPr>
                                  <m:t>𝑎𝑐</m:t>
                                </m:r>
                              </m:sub>
                            </m:sSub>
                          </m:e>
                        </m:eqArr>
                      </m:e>
                    </m:d>
                  </m:oMath>
                </a14:m>
                <a:endParaRPr lang="en-US" dirty="0">
                  <a:latin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2514600" y="2907348"/>
                <a:ext cx="4698850" cy="972702"/>
              </a:xfrm>
              <a:prstGeom prst="rect">
                <a:avLst/>
              </a:prstGeom>
              <a:blipFill>
                <a:blip r:embed="rId4"/>
                <a:stretch>
                  <a:fillRect/>
                </a:stretch>
              </a:blipFill>
            </p:spPr>
            <p:txBody>
              <a:bodyPr/>
              <a:lstStyle/>
              <a:p>
                <a:r>
                  <a:rPr lang="en-US">
                    <a:noFill/>
                  </a:rPr>
                  <a:t> </a:t>
                </a:r>
              </a:p>
            </p:txBody>
          </p:sp>
        </mc:Fallback>
      </mc:AlternateContent>
      <p:sp>
        <p:nvSpPr>
          <p:cNvPr id="21" name="TextBox 20"/>
          <p:cNvSpPr txBox="1"/>
          <p:nvPr/>
        </p:nvSpPr>
        <p:spPr>
          <a:xfrm>
            <a:off x="8128045" y="3261655"/>
            <a:ext cx="569387" cy="369332"/>
          </a:xfrm>
          <a:prstGeom prst="rect">
            <a:avLst/>
          </a:prstGeom>
          <a:noFill/>
        </p:spPr>
        <p:txBody>
          <a:bodyPr wrap="none" rtlCol="0">
            <a:spAutoFit/>
          </a:bodyPr>
          <a:lstStyle/>
          <a:p>
            <a:r>
              <a:rPr lang="en-US" dirty="0">
                <a:latin typeface="Times New Roman" panose="02020603050405020304" pitchFamily="18" charset="0"/>
              </a:rPr>
              <a:t>(52)</a:t>
            </a:r>
          </a:p>
        </p:txBody>
      </p:sp>
      <mc:AlternateContent xmlns:mc="http://schemas.openxmlformats.org/markup-compatibility/2006" xmlns:a14="http://schemas.microsoft.com/office/drawing/2010/main">
        <mc:Choice Requires="a14">
          <p:sp>
            <p:nvSpPr>
              <p:cNvPr id="22" name="Rectangle 21"/>
              <p:cNvSpPr/>
              <p:nvPr/>
            </p:nvSpPr>
            <p:spPr>
              <a:xfrm>
                <a:off x="3164928" y="4214585"/>
                <a:ext cx="3875805"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i="1">
                                <a:latin typeface="Cambria Math" panose="02040503050406030204" pitchFamily="18" charset="0"/>
                              </a:rPr>
                              <m:t>𝑎𝑏</m:t>
                            </m:r>
                            <m:r>
                              <a:rPr lang="en-US" b="0" i="1" smtClean="0">
                                <a:latin typeface="Cambria Math" panose="02040503050406030204" pitchFamily="18" charset="0"/>
                              </a:rPr>
                              <m:t>𝑐</m:t>
                            </m:r>
                          </m:sub>
                        </m:sSub>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𝑡</m:t>
                            </m:r>
                          </m:e>
                          <m:sub>
                            <m:r>
                              <a:rPr lang="en-US" i="1">
                                <a:latin typeface="Cambria Math" panose="02040503050406030204" pitchFamily="18" charset="0"/>
                              </a:rPr>
                              <m:t>𝑎𝑏</m:t>
                            </m:r>
                            <m:r>
                              <a:rPr lang="en-US" b="0" i="1" smtClean="0">
                                <a:latin typeface="Cambria Math" panose="02040503050406030204" pitchFamily="18" charset="0"/>
                              </a:rPr>
                              <m:t>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𝑍𝑡</m:t>
                            </m:r>
                          </m:e>
                          <m:sub>
                            <m:r>
                              <a:rPr lang="en-US" i="1">
                                <a:latin typeface="Cambria Math" panose="02040503050406030204" pitchFamily="18" charset="0"/>
                              </a:rPr>
                              <m:t>𝑎𝑏</m:t>
                            </m:r>
                            <m:r>
                              <a:rPr lang="en-US" b="0" i="1" smtClean="0">
                                <a:latin typeface="Cambria Math" panose="02040503050406030204" pitchFamily="18" charset="0"/>
                              </a:rPr>
                              <m:t>𝑐</m:t>
                            </m:r>
                          </m:sub>
                        </m:sSub>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𝐼𝐷</m:t>
                            </m:r>
                          </m:e>
                          <m:sub>
                            <m:r>
                              <a:rPr lang="en-US" i="1">
                                <a:latin typeface="Cambria Math" panose="02040503050406030204" pitchFamily="18" charset="0"/>
                              </a:rPr>
                              <m:t>𝑎𝑏</m:t>
                            </m:r>
                            <m:r>
                              <a:rPr lang="en-US" b="0" i="1" smtClean="0">
                                <a:latin typeface="Cambria Math" panose="02040503050406030204" pitchFamily="18" charset="0"/>
                              </a:rPr>
                              <m:t>𝑐</m:t>
                            </m:r>
                          </m:sub>
                        </m:sSub>
                      </m:e>
                    </m:d>
                  </m:oMath>
                </a14:m>
                <a:endParaRPr lang="en-US" dirty="0">
                  <a:latin typeface="Times New Roman" panose="02020603050405020304" pitchFamily="18"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3164928" y="4214585"/>
                <a:ext cx="3875805" cy="369332"/>
              </a:xfrm>
              <a:prstGeom prst="rect">
                <a:avLst/>
              </a:prstGeom>
              <a:blipFill>
                <a:blip r:embed="rId5"/>
                <a:stretch>
                  <a:fillRect b="-1639"/>
                </a:stretch>
              </a:blipFill>
            </p:spPr>
            <p:txBody>
              <a:bodyPr/>
              <a:lstStyle/>
              <a:p>
                <a:r>
                  <a:rPr lang="en-US">
                    <a:noFill/>
                  </a:rPr>
                  <a:t> </a:t>
                </a:r>
              </a:p>
            </p:txBody>
          </p:sp>
        </mc:Fallback>
      </mc:AlternateContent>
      <p:sp>
        <p:nvSpPr>
          <p:cNvPr id="23" name="TextBox 22"/>
          <p:cNvSpPr txBox="1"/>
          <p:nvPr/>
        </p:nvSpPr>
        <p:spPr>
          <a:xfrm>
            <a:off x="8127031" y="4156352"/>
            <a:ext cx="569387" cy="369332"/>
          </a:xfrm>
          <a:prstGeom prst="rect">
            <a:avLst/>
          </a:prstGeom>
          <a:noFill/>
        </p:spPr>
        <p:txBody>
          <a:bodyPr wrap="none" rtlCol="0">
            <a:spAutoFit/>
          </a:bodyPr>
          <a:lstStyle/>
          <a:p>
            <a:r>
              <a:rPr lang="en-US" dirty="0">
                <a:latin typeface="Times New Roman" panose="02020603050405020304" pitchFamily="18" charset="0"/>
              </a:rPr>
              <a:t>(53)</a:t>
            </a:r>
          </a:p>
        </p:txBody>
      </p:sp>
    </p:spTree>
    <p:extLst>
      <p:ext uri="{BB962C8B-B14F-4D97-AF65-F5344CB8AC3E}">
        <p14:creationId xmlns:p14="http://schemas.microsoft.com/office/powerpoint/2010/main" val="29833378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8617616" cy="584775"/>
          </a:xfrm>
          <a:prstGeom prst="rect">
            <a:avLst/>
          </a:prstGeom>
        </p:spPr>
        <p:txBody>
          <a:bodyPr wrap="none">
            <a:spAutoFit/>
          </a:bodyPr>
          <a:lstStyle/>
          <a:p>
            <a:r>
              <a:rPr lang="en-US" sz="3200" dirty="0">
                <a:solidFill>
                  <a:srgbClr val="C8102E"/>
                </a:solidFill>
                <a:latin typeface="+mj-lt"/>
                <a:ea typeface="+mj-ea"/>
                <a:cs typeface="+mj-cs"/>
              </a:rPr>
              <a:t>Undergrounded Wye-Delta Step-Down Connection</a:t>
            </a:r>
          </a:p>
        </p:txBody>
      </p:sp>
      <mc:AlternateContent xmlns:mc="http://schemas.openxmlformats.org/markup-compatibility/2006" xmlns:a14="http://schemas.microsoft.com/office/drawing/2010/main">
        <mc:Choice Requires="a14">
          <p:sp>
            <p:nvSpPr>
              <p:cNvPr id="18" name="Rectangle 17"/>
              <p:cNvSpPr/>
              <p:nvPr/>
            </p:nvSpPr>
            <p:spPr>
              <a:xfrm>
                <a:off x="3276600" y="1255559"/>
                <a:ext cx="2945871"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i="1">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sSup>
                      <m:sSupPr>
                        <m:ctrlPr>
                          <a:rPr lang="en-US" i="1" smtClean="0">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e>
                      <m:sup>
                        <m:r>
                          <a:rPr lang="en-US" b="0" i="1" smtClean="0">
                            <a:latin typeface="Cambria Math" panose="02040503050406030204" pitchFamily="18" charset="0"/>
                          </a:rPr>
                          <m:t>−1</m:t>
                        </m:r>
                      </m:sup>
                    </m:sSup>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𝑉𝐿𝑁</m:t>
                            </m:r>
                          </m:e>
                          <m:sub>
                            <m:r>
                              <a:rPr lang="en-US" i="1">
                                <a:latin typeface="Cambria Math" panose="02040503050406030204" pitchFamily="18" charset="0"/>
                              </a:rPr>
                              <m:t>𝐴𝐵𝐶</m:t>
                            </m:r>
                          </m:sub>
                        </m:sSub>
                      </m:e>
                    </m:d>
                  </m:oMath>
                </a14:m>
                <a:endParaRPr lang="en-US" dirty="0">
                  <a:latin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3276600" y="1255559"/>
                <a:ext cx="2945871" cy="369332"/>
              </a:xfrm>
              <a:prstGeom prst="rect">
                <a:avLst/>
              </a:prstGeom>
              <a:blipFill>
                <a:blip r:embed="rId2"/>
                <a:stretch>
                  <a:fillRect/>
                </a:stretch>
              </a:blipFill>
            </p:spPr>
            <p:txBody>
              <a:bodyPr/>
              <a:lstStyle/>
              <a:p>
                <a:r>
                  <a:rPr lang="en-US">
                    <a:noFill/>
                  </a:rPr>
                  <a:t> </a:t>
                </a:r>
              </a:p>
            </p:txBody>
          </p:sp>
        </mc:Fallback>
      </mc:AlternateContent>
      <p:sp>
        <p:nvSpPr>
          <p:cNvPr id="19" name="TextBox 18"/>
          <p:cNvSpPr txBox="1"/>
          <p:nvPr/>
        </p:nvSpPr>
        <p:spPr>
          <a:xfrm>
            <a:off x="8051845" y="1257067"/>
            <a:ext cx="569387" cy="369332"/>
          </a:xfrm>
          <a:prstGeom prst="rect">
            <a:avLst/>
          </a:prstGeom>
          <a:noFill/>
        </p:spPr>
        <p:txBody>
          <a:bodyPr wrap="none" rtlCol="0">
            <a:spAutoFit/>
          </a:bodyPr>
          <a:lstStyle/>
          <a:p>
            <a:r>
              <a:rPr lang="en-US" dirty="0">
                <a:latin typeface="Times New Roman" panose="02020603050405020304" pitchFamily="18" charset="0"/>
              </a:rPr>
              <a:t>(51)</a:t>
            </a:r>
          </a:p>
        </p:txBody>
      </p:sp>
      <mc:AlternateContent xmlns:mc="http://schemas.openxmlformats.org/markup-compatibility/2006" xmlns:a14="http://schemas.microsoft.com/office/drawing/2010/main">
        <mc:Choice Requires="a14">
          <p:sp>
            <p:nvSpPr>
              <p:cNvPr id="22" name="Rectangle 21"/>
              <p:cNvSpPr/>
              <p:nvPr/>
            </p:nvSpPr>
            <p:spPr>
              <a:xfrm>
                <a:off x="2971800" y="1743097"/>
                <a:ext cx="3875805"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i="1">
                                <a:latin typeface="Cambria Math" panose="02040503050406030204" pitchFamily="18" charset="0"/>
                              </a:rPr>
                              <m:t>𝑎𝑏</m:t>
                            </m:r>
                            <m:r>
                              <a:rPr lang="en-US" b="0" i="1" smtClean="0">
                                <a:latin typeface="Cambria Math" panose="02040503050406030204" pitchFamily="18" charset="0"/>
                              </a:rPr>
                              <m:t>𝑐</m:t>
                            </m:r>
                          </m:sub>
                        </m:sSub>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𝑡</m:t>
                            </m:r>
                          </m:e>
                          <m:sub>
                            <m:r>
                              <a:rPr lang="en-US" i="1">
                                <a:latin typeface="Cambria Math" panose="02040503050406030204" pitchFamily="18" charset="0"/>
                              </a:rPr>
                              <m:t>𝑎𝑏</m:t>
                            </m:r>
                            <m:r>
                              <a:rPr lang="en-US" b="0" i="1" smtClean="0">
                                <a:latin typeface="Cambria Math" panose="02040503050406030204" pitchFamily="18" charset="0"/>
                              </a:rPr>
                              <m:t>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𝑍𝑡</m:t>
                            </m:r>
                          </m:e>
                          <m:sub>
                            <m:r>
                              <a:rPr lang="en-US" i="1">
                                <a:latin typeface="Cambria Math" panose="02040503050406030204" pitchFamily="18" charset="0"/>
                              </a:rPr>
                              <m:t>𝑎𝑏</m:t>
                            </m:r>
                            <m:r>
                              <a:rPr lang="en-US" b="0" i="1" smtClean="0">
                                <a:latin typeface="Cambria Math" panose="02040503050406030204" pitchFamily="18" charset="0"/>
                              </a:rPr>
                              <m:t>𝑐</m:t>
                            </m:r>
                          </m:sub>
                        </m:sSub>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𝐼𝐷</m:t>
                            </m:r>
                          </m:e>
                          <m:sub>
                            <m:r>
                              <a:rPr lang="en-US" i="1">
                                <a:latin typeface="Cambria Math" panose="02040503050406030204" pitchFamily="18" charset="0"/>
                              </a:rPr>
                              <m:t>𝑎𝑏</m:t>
                            </m:r>
                            <m:r>
                              <a:rPr lang="en-US" b="0" i="1" smtClean="0">
                                <a:latin typeface="Cambria Math" panose="02040503050406030204" pitchFamily="18" charset="0"/>
                              </a:rPr>
                              <m:t>𝑐</m:t>
                            </m:r>
                          </m:sub>
                        </m:sSub>
                      </m:e>
                    </m:d>
                  </m:oMath>
                </a14:m>
                <a:endParaRPr lang="en-US" dirty="0">
                  <a:latin typeface="Times New Roman" panose="02020603050405020304" pitchFamily="18"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2971800" y="1743097"/>
                <a:ext cx="3875805" cy="369332"/>
              </a:xfrm>
              <a:prstGeom prst="rect">
                <a:avLst/>
              </a:prstGeom>
              <a:blipFill>
                <a:blip r:embed="rId3"/>
                <a:stretch>
                  <a:fillRect/>
                </a:stretch>
              </a:blipFill>
            </p:spPr>
            <p:txBody>
              <a:bodyPr/>
              <a:lstStyle/>
              <a:p>
                <a:r>
                  <a:rPr lang="en-US">
                    <a:noFill/>
                  </a:rPr>
                  <a:t> </a:t>
                </a:r>
              </a:p>
            </p:txBody>
          </p:sp>
        </mc:Fallback>
      </mc:AlternateContent>
      <p:sp>
        <p:nvSpPr>
          <p:cNvPr id="23" name="TextBox 22"/>
          <p:cNvSpPr txBox="1"/>
          <p:nvPr/>
        </p:nvSpPr>
        <p:spPr>
          <a:xfrm>
            <a:off x="8051844" y="1764268"/>
            <a:ext cx="569387" cy="369332"/>
          </a:xfrm>
          <a:prstGeom prst="rect">
            <a:avLst/>
          </a:prstGeom>
          <a:noFill/>
        </p:spPr>
        <p:txBody>
          <a:bodyPr wrap="none" rtlCol="0">
            <a:spAutoFit/>
          </a:bodyPr>
          <a:lstStyle/>
          <a:p>
            <a:r>
              <a:rPr lang="en-US" dirty="0">
                <a:latin typeface="Times New Roman" panose="02020603050405020304" pitchFamily="18" charset="0"/>
              </a:rPr>
              <a:t>(53)</a:t>
            </a:r>
          </a:p>
        </p:txBody>
      </p:sp>
      <mc:AlternateContent xmlns:mc="http://schemas.openxmlformats.org/markup-compatibility/2006" xmlns:a14="http://schemas.microsoft.com/office/drawing/2010/main">
        <mc:Choice Requires="a14">
          <p:sp>
            <p:nvSpPr>
              <p:cNvPr id="14" name="Rectangle 13"/>
              <p:cNvSpPr/>
              <p:nvPr/>
            </p:nvSpPr>
            <p:spPr>
              <a:xfrm>
                <a:off x="3478923" y="768021"/>
                <a:ext cx="2321085"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𝐼𝐷</m:t>
                            </m:r>
                          </m:e>
                          <m:sub>
                            <m:r>
                              <a:rPr lang="en-US" b="0" i="1" smtClean="0">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𝐴𝐼</m:t>
                        </m:r>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𝐴</m:t>
                            </m:r>
                            <m:r>
                              <a:rPr lang="en-US" b="0" i="1" smtClean="0">
                                <a:latin typeface="Cambria Math" panose="02040503050406030204" pitchFamily="18" charset="0"/>
                              </a:rPr>
                              <m:t>𝐵𝐶</m:t>
                            </m:r>
                          </m:sub>
                        </m:sSub>
                      </m:e>
                    </m:d>
                  </m:oMath>
                </a14:m>
                <a:endParaRPr lang="en-US" dirty="0">
                  <a:latin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3478923" y="768021"/>
                <a:ext cx="2321085" cy="369332"/>
              </a:xfrm>
              <a:prstGeom prst="rect">
                <a:avLst/>
              </a:prstGeom>
              <a:blipFill>
                <a:blip r:embed="rId4"/>
                <a:stretch>
                  <a:fillRect/>
                </a:stretch>
              </a:blipFill>
            </p:spPr>
            <p:txBody>
              <a:bodyPr/>
              <a:lstStyle/>
              <a:p>
                <a:r>
                  <a:rPr lang="en-US">
                    <a:noFill/>
                  </a:rPr>
                  <a:t> </a:t>
                </a:r>
              </a:p>
            </p:txBody>
          </p:sp>
        </mc:Fallback>
      </mc:AlternateContent>
      <p:sp>
        <p:nvSpPr>
          <p:cNvPr id="15" name="TextBox 14"/>
          <p:cNvSpPr txBox="1"/>
          <p:nvPr/>
        </p:nvSpPr>
        <p:spPr>
          <a:xfrm>
            <a:off x="8025568" y="801335"/>
            <a:ext cx="569387" cy="369332"/>
          </a:xfrm>
          <a:prstGeom prst="rect">
            <a:avLst/>
          </a:prstGeom>
          <a:noFill/>
        </p:spPr>
        <p:txBody>
          <a:bodyPr wrap="none" rtlCol="0">
            <a:spAutoFit/>
          </a:bodyPr>
          <a:lstStyle/>
          <a:p>
            <a:r>
              <a:rPr lang="en-US" dirty="0">
                <a:latin typeface="Times New Roman" panose="02020603050405020304" pitchFamily="18" charset="0"/>
              </a:rPr>
              <a:t>(50)</a:t>
            </a:r>
          </a:p>
        </p:txBody>
      </p:sp>
      <p:sp>
        <p:nvSpPr>
          <p:cNvPr id="5" name="Rectangle 4"/>
          <p:cNvSpPr/>
          <p:nvPr/>
        </p:nvSpPr>
        <p:spPr>
          <a:xfrm>
            <a:off x="67464" y="2133600"/>
            <a:ext cx="9076535" cy="400110"/>
          </a:xfrm>
          <a:prstGeom prst="rect">
            <a:avLst/>
          </a:prstGeom>
        </p:spPr>
        <p:txBody>
          <a:bodyPr wrap="square">
            <a:spAutoFit/>
          </a:bodyPr>
          <a:lstStyle/>
          <a:p>
            <a:r>
              <a:rPr lang="en-US" sz="2000" dirty="0">
                <a:solidFill>
                  <a:srgbClr val="000000"/>
                </a:solidFill>
                <a:latin typeface="Times New Roman" panose="02020603050405020304" pitchFamily="18" charset="0"/>
              </a:rPr>
              <a:t>Substitute Equations (50) and (51) into Equation (53):</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Rectangle 16"/>
              <p:cNvSpPr/>
              <p:nvPr/>
            </p:nvSpPr>
            <p:spPr>
              <a:xfrm>
                <a:off x="2362200" y="2526268"/>
                <a:ext cx="5043945"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𝑉𝐿𝐿</m:t>
                            </m:r>
                          </m:e>
                          <m:sub>
                            <m:r>
                              <a:rPr lang="en-US" i="1">
                                <a:latin typeface="Cambria Math" panose="02040503050406030204" pitchFamily="18" charset="0"/>
                              </a:rPr>
                              <m:t>𝑎𝑏𝑐</m:t>
                            </m:r>
                          </m:sub>
                        </m:sSub>
                      </m:e>
                    </m:d>
                    <m:r>
                      <a:rPr lang="en-US" i="1">
                        <a:latin typeface="Cambria Math" panose="02040503050406030204" pitchFamily="18" charset="0"/>
                      </a:rPr>
                      <m:t>=</m:t>
                    </m:r>
                    <m:sSup>
                      <m:sSupPr>
                        <m:ctrlPr>
                          <a:rPr lang="en-US" i="1" smtClean="0">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e>
                      <m:sup>
                        <m:r>
                          <a:rPr lang="en-US" b="0" i="1" smtClean="0">
                            <a:latin typeface="Cambria Math" panose="02040503050406030204" pitchFamily="18" charset="0"/>
                          </a:rPr>
                          <m:t>−1</m:t>
                        </m:r>
                      </m:sup>
                    </m:sSup>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𝑉𝐿𝑁</m:t>
                            </m:r>
                          </m:e>
                          <m:sub>
                            <m:r>
                              <a:rPr lang="en-US" i="1">
                                <a:latin typeface="Cambria Math" panose="02040503050406030204" pitchFamily="18" charset="0"/>
                              </a:rPr>
                              <m:t>𝐴𝐵𝐶</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m:t>
                            </m:r>
                            <m:r>
                              <a:rPr lang="en-US" b="0" i="1" smtClean="0">
                                <a:latin typeface="Cambria Math" panose="02040503050406030204" pitchFamily="18" charset="0"/>
                              </a:rPr>
                              <m:t>𝑁</m:t>
                            </m:r>
                            <m:r>
                              <a:rPr lang="en-US" i="1">
                                <a:latin typeface="Cambria Math" panose="02040503050406030204" pitchFamily="18" charset="0"/>
                              </a:rPr>
                              <m:t>𝑡</m:t>
                            </m:r>
                          </m:e>
                          <m:sub>
                            <m:r>
                              <a:rPr lang="en-US" i="1">
                                <a:latin typeface="Cambria Math" panose="02040503050406030204" pitchFamily="18" charset="0"/>
                              </a:rPr>
                              <m:t>𝑎𝑏𝑐</m:t>
                            </m:r>
                          </m:sub>
                        </m:sSub>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𝐴𝐵𝐶</m:t>
                            </m:r>
                          </m:sub>
                        </m:sSub>
                      </m:e>
                    </m:d>
                  </m:oMath>
                </a14:m>
                <a:endParaRPr lang="en-US" dirty="0">
                  <a:latin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2362200" y="2526268"/>
                <a:ext cx="5043945" cy="369332"/>
              </a:xfrm>
              <a:prstGeom prst="rect">
                <a:avLst/>
              </a:prstGeom>
              <a:blipFill>
                <a:blip r:embed="rId5"/>
                <a:stretch>
                  <a:fillRect b="-1639"/>
                </a:stretch>
              </a:blipFill>
            </p:spPr>
            <p:txBody>
              <a:bodyPr/>
              <a:lstStyle/>
              <a:p>
                <a:r>
                  <a:rPr lang="en-US">
                    <a:noFill/>
                  </a:rPr>
                  <a:t> </a:t>
                </a:r>
              </a:p>
            </p:txBody>
          </p:sp>
        </mc:Fallback>
      </mc:AlternateContent>
      <p:sp>
        <p:nvSpPr>
          <p:cNvPr id="24" name="TextBox 23"/>
          <p:cNvSpPr txBox="1"/>
          <p:nvPr/>
        </p:nvSpPr>
        <p:spPr>
          <a:xfrm>
            <a:off x="8051844" y="2453822"/>
            <a:ext cx="569387" cy="369332"/>
          </a:xfrm>
          <a:prstGeom prst="rect">
            <a:avLst/>
          </a:prstGeom>
          <a:noFill/>
        </p:spPr>
        <p:txBody>
          <a:bodyPr wrap="none" rtlCol="0">
            <a:spAutoFit/>
          </a:bodyPr>
          <a:lstStyle/>
          <a:p>
            <a:r>
              <a:rPr lang="en-US" dirty="0">
                <a:latin typeface="Times New Roman" panose="02020603050405020304" pitchFamily="18" charset="0"/>
              </a:rPr>
              <a:t>(54)</a:t>
            </a:r>
          </a:p>
        </p:txBody>
      </p:sp>
      <p:sp>
        <p:nvSpPr>
          <p:cNvPr id="25" name="Rectangle 24"/>
          <p:cNvSpPr/>
          <p:nvPr/>
        </p:nvSpPr>
        <p:spPr>
          <a:xfrm>
            <a:off x="67464" y="2743200"/>
            <a:ext cx="811441" cy="400110"/>
          </a:xfrm>
          <a:prstGeom prst="rect">
            <a:avLst/>
          </a:prstGeom>
        </p:spPr>
        <p:txBody>
          <a:bodyPr wrap="none">
            <a:spAutoFit/>
          </a:bodyPr>
          <a:lstStyle/>
          <a:p>
            <a:r>
              <a:rPr lang="en-US" sz="2000" dirty="0">
                <a:solidFill>
                  <a:srgbClr val="000000"/>
                </a:solidFill>
                <a:latin typeface="Times New Roman" panose="02020603050405020304" pitchFamily="18" charset="0"/>
              </a:rPr>
              <a:t>where</a:t>
            </a:r>
            <a:endParaRPr lang="en-US" sz="2000"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1856676" y="3054639"/>
                <a:ext cx="6054991" cy="97270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𝑍𝑁𝑡</m:t>
                            </m:r>
                          </m:e>
                          <m:sub>
                            <m:r>
                              <a:rPr lang="en-US" i="1">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𝑎𝑏𝑐</m:t>
                            </m:r>
                          </m:sub>
                        </m:sSub>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𝐴𝐼</m:t>
                        </m:r>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i="1">
                                      <a:latin typeface="Cambria Math" panose="02040503050406030204" pitchFamily="18" charset="0"/>
                                    </a:rPr>
                                    <m:t>𝑎𝑏</m:t>
                                  </m:r>
                                </m:sub>
                              </m:sSub>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b="0" i="1" smtClean="0">
                                      <a:latin typeface="Cambria Math" panose="02040503050406030204" pitchFamily="18" charset="0"/>
                                    </a:rPr>
                                    <m:t>𝑏𝑐</m:t>
                                  </m:r>
                                </m:sub>
                              </m:sSub>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b="0" i="1" smtClean="0">
                                      <a:latin typeface="Cambria Math" panose="02040503050406030204" pitchFamily="18" charset="0"/>
                                    </a:rPr>
                                    <m:t>𝑐𝑎</m:t>
                                  </m:r>
                                </m:sub>
                              </m:sSub>
                            </m:e>
                          </m:mr>
                        </m:m>
                      </m:e>
                    </m:d>
                  </m:oMath>
                </a14:m>
                <a:endParaRPr lang="en-US" dirty="0">
                  <a:latin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856676" y="3054639"/>
                <a:ext cx="6054991" cy="972702"/>
              </a:xfrm>
              <a:prstGeom prst="rect">
                <a:avLst/>
              </a:prstGeom>
              <a:blipFill>
                <a:blip r:embed="rId6"/>
                <a:stretch>
                  <a:fillRect/>
                </a:stretch>
              </a:blipFill>
            </p:spPr>
            <p:txBody>
              <a:bodyPr/>
              <a:lstStyle/>
              <a:p>
                <a:r>
                  <a:rPr lang="en-US">
                    <a:noFill/>
                  </a:rPr>
                  <a:t> </a:t>
                </a:r>
              </a:p>
            </p:txBody>
          </p:sp>
        </mc:Fallback>
      </mc:AlternateContent>
      <p:sp>
        <p:nvSpPr>
          <p:cNvPr id="26" name="TextBox 25"/>
          <p:cNvSpPr txBox="1"/>
          <p:nvPr/>
        </p:nvSpPr>
        <p:spPr>
          <a:xfrm>
            <a:off x="8051844" y="3433832"/>
            <a:ext cx="569387" cy="369332"/>
          </a:xfrm>
          <a:prstGeom prst="rect">
            <a:avLst/>
          </a:prstGeom>
          <a:noFill/>
        </p:spPr>
        <p:txBody>
          <a:bodyPr wrap="none" rtlCol="0">
            <a:spAutoFit/>
          </a:bodyPr>
          <a:lstStyle/>
          <a:p>
            <a:r>
              <a:rPr lang="en-US" dirty="0">
                <a:latin typeface="Times New Roman" panose="02020603050405020304" pitchFamily="18" charset="0"/>
              </a:rPr>
              <a:t>(55)</a:t>
            </a:r>
          </a:p>
        </p:txBody>
      </p:sp>
      <p:sp>
        <p:nvSpPr>
          <p:cNvPr id="8" name="Rectangle 7"/>
          <p:cNvSpPr/>
          <p:nvPr/>
        </p:nvSpPr>
        <p:spPr>
          <a:xfrm>
            <a:off x="67464" y="3993182"/>
            <a:ext cx="8991600" cy="707886"/>
          </a:xfrm>
          <a:prstGeom prst="rect">
            <a:avLst/>
          </a:prstGeom>
        </p:spPr>
        <p:txBody>
          <a:bodyPr wrap="square">
            <a:spAutoFit/>
          </a:bodyPr>
          <a:lstStyle/>
          <a:p>
            <a:r>
              <a:rPr lang="en-US" sz="2000" dirty="0">
                <a:solidFill>
                  <a:srgbClr val="000000"/>
                </a:solidFill>
                <a:latin typeface="Times New Roman" panose="02020603050405020304" pitchFamily="18" charset="0"/>
              </a:rPr>
              <a:t>The line currents on the delta side of the transformer bank as a function of the wye transformer currents are given by</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7" name="Rectangle 26"/>
              <p:cNvSpPr/>
              <p:nvPr/>
            </p:nvSpPr>
            <p:spPr>
              <a:xfrm>
                <a:off x="3755668" y="4781218"/>
                <a:ext cx="2308068"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𝐷𝐼</m:t>
                        </m:r>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r>
                              <a:rPr lang="en-US" b="0" i="1" smtClean="0">
                                <a:latin typeface="Cambria Math" panose="02040503050406030204" pitchFamily="18" charset="0"/>
                              </a:rPr>
                              <m:t>𝐷</m:t>
                            </m:r>
                          </m:e>
                          <m:sub>
                            <m:r>
                              <a:rPr lang="en-US" i="1" smtClean="0">
                                <a:latin typeface="Cambria Math" panose="02040503050406030204" pitchFamily="18" charset="0"/>
                              </a:rPr>
                              <m:t>𝑎</m:t>
                            </m:r>
                            <m:r>
                              <a:rPr lang="en-US" b="0" i="1" smtClean="0">
                                <a:latin typeface="Cambria Math" panose="02040503050406030204" pitchFamily="18" charset="0"/>
                              </a:rPr>
                              <m:t>𝑏𝑐</m:t>
                            </m:r>
                          </m:sub>
                        </m:sSub>
                      </m:e>
                    </m:d>
                  </m:oMath>
                </a14:m>
                <a:endParaRPr lang="en-US" dirty="0">
                  <a:latin typeface="Times New Roman" panose="02020603050405020304" pitchFamily="18" charset="0"/>
                </a:endParaRPr>
              </a:p>
            </p:txBody>
          </p:sp>
        </mc:Choice>
        <mc:Fallback xmlns="">
          <p:sp>
            <p:nvSpPr>
              <p:cNvPr id="27" name="Rectangle 26"/>
              <p:cNvSpPr>
                <a:spLocks noRot="1" noChangeAspect="1" noMove="1" noResize="1" noEditPoints="1" noAdjustHandles="1" noChangeArrowheads="1" noChangeShapeType="1" noTextEdit="1"/>
              </p:cNvSpPr>
              <p:nvPr/>
            </p:nvSpPr>
            <p:spPr>
              <a:xfrm>
                <a:off x="3755668" y="4781218"/>
                <a:ext cx="2308068" cy="369332"/>
              </a:xfrm>
              <a:prstGeom prst="rect">
                <a:avLst/>
              </a:prstGeom>
              <a:blipFill>
                <a:blip r:embed="rId7"/>
                <a:stretch>
                  <a:fillRect b="-1639"/>
                </a:stretch>
              </a:blipFill>
            </p:spPr>
            <p:txBody>
              <a:bodyPr/>
              <a:lstStyle/>
              <a:p>
                <a:r>
                  <a:rPr lang="en-US">
                    <a:noFill/>
                  </a:rPr>
                  <a:t> </a:t>
                </a:r>
              </a:p>
            </p:txBody>
          </p:sp>
        </mc:Fallback>
      </mc:AlternateContent>
      <p:sp>
        <p:nvSpPr>
          <p:cNvPr id="28" name="TextBox 27"/>
          <p:cNvSpPr txBox="1"/>
          <p:nvPr/>
        </p:nvSpPr>
        <p:spPr>
          <a:xfrm>
            <a:off x="8029115" y="4706420"/>
            <a:ext cx="569387" cy="369332"/>
          </a:xfrm>
          <a:prstGeom prst="rect">
            <a:avLst/>
          </a:prstGeom>
          <a:noFill/>
        </p:spPr>
        <p:txBody>
          <a:bodyPr wrap="none" rtlCol="0">
            <a:spAutoFit/>
          </a:bodyPr>
          <a:lstStyle/>
          <a:p>
            <a:r>
              <a:rPr lang="en-US" dirty="0">
                <a:latin typeface="Times New Roman" panose="02020603050405020304" pitchFamily="18" charset="0"/>
              </a:rPr>
              <a:t>(56)</a:t>
            </a:r>
          </a:p>
        </p:txBody>
      </p:sp>
      <p:sp>
        <p:nvSpPr>
          <p:cNvPr id="29" name="Rectangle 28"/>
          <p:cNvSpPr/>
          <p:nvPr/>
        </p:nvSpPr>
        <p:spPr>
          <a:xfrm>
            <a:off x="152400" y="5239501"/>
            <a:ext cx="811441" cy="400110"/>
          </a:xfrm>
          <a:prstGeom prst="rect">
            <a:avLst/>
          </a:prstGeom>
        </p:spPr>
        <p:txBody>
          <a:bodyPr wrap="none">
            <a:spAutoFit/>
          </a:bodyPr>
          <a:lstStyle/>
          <a:p>
            <a:r>
              <a:rPr lang="en-US" sz="2000" dirty="0">
                <a:solidFill>
                  <a:srgbClr val="000000"/>
                </a:solidFill>
                <a:latin typeface="Times New Roman" panose="02020603050405020304" pitchFamily="18" charset="0"/>
              </a:rPr>
              <a:t>where</a:t>
            </a:r>
            <a:endParaRPr lang="en-US" sz="2000"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p:cNvSpPr/>
              <p:nvPr/>
            </p:nvSpPr>
            <p:spPr>
              <a:xfrm>
                <a:off x="3631071" y="5257800"/>
                <a:ext cx="2506199"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𝐷</m:t>
                          </m:r>
                          <m:r>
                            <a:rPr lang="en-US" i="1">
                              <a:latin typeface="Cambria Math" panose="02040503050406030204" pitchFamily="18" charset="0"/>
                            </a:rPr>
                            <m:t>𝐼</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1</m:t>
                                </m:r>
                              </m:e>
                              <m:e>
                                <m:r>
                                  <a:rPr lang="en-US" i="1">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1</m:t>
                                </m:r>
                              </m:e>
                            </m:mr>
                          </m:m>
                        </m:e>
                      </m:d>
                    </m:oMath>
                  </m:oMathPara>
                </a14:m>
                <a:endParaRPr lang="en-US" dirty="0">
                  <a:latin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3631071" y="5257800"/>
                <a:ext cx="2506199" cy="824906"/>
              </a:xfrm>
              <a:prstGeom prst="rect">
                <a:avLst/>
              </a:prstGeom>
              <a:blipFill>
                <a:blip r:embed="rId8"/>
                <a:stretch>
                  <a:fillRect/>
                </a:stretch>
              </a:blipFill>
            </p:spPr>
            <p:txBody>
              <a:bodyPr/>
              <a:lstStyle/>
              <a:p>
                <a:r>
                  <a:rPr lang="en-US">
                    <a:noFill/>
                  </a:rPr>
                  <a:t> </a:t>
                </a:r>
              </a:p>
            </p:txBody>
          </p:sp>
        </mc:Fallback>
      </mc:AlternateContent>
      <p:sp>
        <p:nvSpPr>
          <p:cNvPr id="30" name="TextBox 29"/>
          <p:cNvSpPr txBox="1"/>
          <p:nvPr/>
        </p:nvSpPr>
        <p:spPr>
          <a:xfrm>
            <a:off x="8025567" y="5686430"/>
            <a:ext cx="569387" cy="369332"/>
          </a:xfrm>
          <a:prstGeom prst="rect">
            <a:avLst/>
          </a:prstGeom>
          <a:noFill/>
        </p:spPr>
        <p:txBody>
          <a:bodyPr wrap="none" rtlCol="0">
            <a:spAutoFit/>
          </a:bodyPr>
          <a:lstStyle/>
          <a:p>
            <a:r>
              <a:rPr lang="en-US" dirty="0">
                <a:latin typeface="Times New Roman" panose="02020603050405020304" pitchFamily="18" charset="0"/>
              </a:rPr>
              <a:t>(57)</a:t>
            </a:r>
          </a:p>
        </p:txBody>
      </p:sp>
    </p:spTree>
    <p:extLst>
      <p:ext uri="{BB962C8B-B14F-4D97-AF65-F5344CB8AC3E}">
        <p14:creationId xmlns:p14="http://schemas.microsoft.com/office/powerpoint/2010/main" val="26527234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8617616" cy="584775"/>
          </a:xfrm>
          <a:prstGeom prst="rect">
            <a:avLst/>
          </a:prstGeom>
        </p:spPr>
        <p:txBody>
          <a:bodyPr wrap="none">
            <a:spAutoFit/>
          </a:bodyPr>
          <a:lstStyle/>
          <a:p>
            <a:r>
              <a:rPr lang="en-US" sz="3200" dirty="0">
                <a:solidFill>
                  <a:srgbClr val="C8102E"/>
                </a:solidFill>
                <a:latin typeface="+mj-lt"/>
                <a:ea typeface="+mj-ea"/>
                <a:cs typeface="+mj-cs"/>
              </a:rPr>
              <a:t>Undergrounded Wye-Delta Step-Down Connection</a:t>
            </a:r>
          </a:p>
        </p:txBody>
      </p:sp>
      <mc:AlternateContent xmlns:mc="http://schemas.openxmlformats.org/markup-compatibility/2006" xmlns:a14="http://schemas.microsoft.com/office/drawing/2010/main">
        <mc:Choice Requires="a14">
          <p:sp>
            <p:nvSpPr>
              <p:cNvPr id="14" name="Rectangle 13"/>
              <p:cNvSpPr/>
              <p:nvPr/>
            </p:nvSpPr>
            <p:spPr>
              <a:xfrm>
                <a:off x="3478923" y="768021"/>
                <a:ext cx="2321085"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𝐼𝐷</m:t>
                            </m:r>
                          </m:e>
                          <m:sub>
                            <m:r>
                              <a:rPr lang="en-US" b="0" i="1" smtClean="0">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𝐴𝐼</m:t>
                        </m:r>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𝐴</m:t>
                            </m:r>
                            <m:r>
                              <a:rPr lang="en-US" b="0" i="1" smtClean="0">
                                <a:latin typeface="Cambria Math" panose="02040503050406030204" pitchFamily="18" charset="0"/>
                              </a:rPr>
                              <m:t>𝐵𝐶</m:t>
                            </m:r>
                          </m:sub>
                        </m:sSub>
                      </m:e>
                    </m:d>
                  </m:oMath>
                </a14:m>
                <a:endParaRPr lang="en-US" dirty="0">
                  <a:latin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3478923" y="768021"/>
                <a:ext cx="2321085" cy="369332"/>
              </a:xfrm>
              <a:prstGeom prst="rect">
                <a:avLst/>
              </a:prstGeom>
              <a:blipFill>
                <a:blip r:embed="rId2"/>
                <a:stretch>
                  <a:fillRect/>
                </a:stretch>
              </a:blipFill>
            </p:spPr>
            <p:txBody>
              <a:bodyPr/>
              <a:lstStyle/>
              <a:p>
                <a:r>
                  <a:rPr lang="en-US">
                    <a:noFill/>
                  </a:rPr>
                  <a:t> </a:t>
                </a:r>
              </a:p>
            </p:txBody>
          </p:sp>
        </mc:Fallback>
      </mc:AlternateContent>
      <p:sp>
        <p:nvSpPr>
          <p:cNvPr id="15" name="TextBox 14"/>
          <p:cNvSpPr txBox="1"/>
          <p:nvPr/>
        </p:nvSpPr>
        <p:spPr>
          <a:xfrm>
            <a:off x="8025568" y="801335"/>
            <a:ext cx="569387" cy="369332"/>
          </a:xfrm>
          <a:prstGeom prst="rect">
            <a:avLst/>
          </a:prstGeom>
          <a:noFill/>
        </p:spPr>
        <p:txBody>
          <a:bodyPr wrap="none" rtlCol="0">
            <a:spAutoFit/>
          </a:bodyPr>
          <a:lstStyle/>
          <a:p>
            <a:r>
              <a:rPr lang="en-US" dirty="0">
                <a:latin typeface="Times New Roman" panose="02020603050405020304" pitchFamily="18" charset="0"/>
              </a:rPr>
              <a:t>(50)</a:t>
            </a:r>
          </a:p>
        </p:txBody>
      </p:sp>
      <mc:AlternateContent xmlns:mc="http://schemas.openxmlformats.org/markup-compatibility/2006" xmlns:a14="http://schemas.microsoft.com/office/drawing/2010/main">
        <mc:Choice Requires="a14">
          <p:sp>
            <p:nvSpPr>
              <p:cNvPr id="27" name="Rectangle 26"/>
              <p:cNvSpPr/>
              <p:nvPr/>
            </p:nvSpPr>
            <p:spPr>
              <a:xfrm>
                <a:off x="3510454" y="1196385"/>
                <a:ext cx="2308068"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𝐷𝐼</m:t>
                        </m:r>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r>
                              <a:rPr lang="en-US" b="0" i="1" smtClean="0">
                                <a:latin typeface="Cambria Math" panose="02040503050406030204" pitchFamily="18" charset="0"/>
                              </a:rPr>
                              <m:t>𝐷</m:t>
                            </m:r>
                          </m:e>
                          <m:sub>
                            <m:r>
                              <a:rPr lang="en-US" i="1" smtClean="0">
                                <a:latin typeface="Cambria Math" panose="02040503050406030204" pitchFamily="18" charset="0"/>
                              </a:rPr>
                              <m:t>𝑎</m:t>
                            </m:r>
                            <m:r>
                              <a:rPr lang="en-US" b="0" i="1" smtClean="0">
                                <a:latin typeface="Cambria Math" panose="02040503050406030204" pitchFamily="18" charset="0"/>
                              </a:rPr>
                              <m:t>𝑏𝑐</m:t>
                            </m:r>
                          </m:sub>
                        </m:sSub>
                      </m:e>
                    </m:d>
                  </m:oMath>
                </a14:m>
                <a:endParaRPr lang="en-US" dirty="0">
                  <a:latin typeface="Times New Roman" panose="02020603050405020304" pitchFamily="18" charset="0"/>
                </a:endParaRPr>
              </a:p>
            </p:txBody>
          </p:sp>
        </mc:Choice>
        <mc:Fallback xmlns="">
          <p:sp>
            <p:nvSpPr>
              <p:cNvPr id="27" name="Rectangle 26"/>
              <p:cNvSpPr>
                <a:spLocks noRot="1" noChangeAspect="1" noMove="1" noResize="1" noEditPoints="1" noAdjustHandles="1" noChangeArrowheads="1" noChangeShapeType="1" noTextEdit="1"/>
              </p:cNvSpPr>
              <p:nvPr/>
            </p:nvSpPr>
            <p:spPr>
              <a:xfrm>
                <a:off x="3510454" y="1196385"/>
                <a:ext cx="2308068" cy="369332"/>
              </a:xfrm>
              <a:prstGeom prst="rect">
                <a:avLst/>
              </a:prstGeom>
              <a:blipFill>
                <a:blip r:embed="rId3"/>
                <a:stretch>
                  <a:fillRect b="-1639"/>
                </a:stretch>
              </a:blipFill>
            </p:spPr>
            <p:txBody>
              <a:bodyPr/>
              <a:lstStyle/>
              <a:p>
                <a:r>
                  <a:rPr lang="en-US">
                    <a:noFill/>
                  </a:rPr>
                  <a:t> </a:t>
                </a:r>
              </a:p>
            </p:txBody>
          </p:sp>
        </mc:Fallback>
      </mc:AlternateContent>
      <p:sp>
        <p:nvSpPr>
          <p:cNvPr id="28" name="TextBox 27"/>
          <p:cNvSpPr txBox="1"/>
          <p:nvPr/>
        </p:nvSpPr>
        <p:spPr>
          <a:xfrm>
            <a:off x="8025568" y="1196385"/>
            <a:ext cx="569387" cy="369332"/>
          </a:xfrm>
          <a:prstGeom prst="rect">
            <a:avLst/>
          </a:prstGeom>
          <a:noFill/>
        </p:spPr>
        <p:txBody>
          <a:bodyPr wrap="none" rtlCol="0">
            <a:spAutoFit/>
          </a:bodyPr>
          <a:lstStyle/>
          <a:p>
            <a:r>
              <a:rPr lang="en-US" dirty="0">
                <a:latin typeface="Times New Roman" panose="02020603050405020304" pitchFamily="18" charset="0"/>
              </a:rPr>
              <a:t>(56)</a:t>
            </a:r>
          </a:p>
        </p:txBody>
      </p:sp>
      <p:sp>
        <p:nvSpPr>
          <p:cNvPr id="2" name="Rectangle 1"/>
          <p:cNvSpPr/>
          <p:nvPr/>
        </p:nvSpPr>
        <p:spPr>
          <a:xfrm>
            <a:off x="113508" y="1565717"/>
            <a:ext cx="9030491" cy="400110"/>
          </a:xfrm>
          <a:prstGeom prst="rect">
            <a:avLst/>
          </a:prstGeom>
        </p:spPr>
        <p:txBody>
          <a:bodyPr wrap="square">
            <a:spAutoFit/>
          </a:bodyPr>
          <a:lstStyle/>
          <a:p>
            <a:r>
              <a:rPr lang="en-US" sz="2000" dirty="0">
                <a:solidFill>
                  <a:srgbClr val="000000"/>
                </a:solidFill>
                <a:latin typeface="Times New Roman" panose="02020603050405020304" pitchFamily="18" charset="0"/>
              </a:rPr>
              <a:t>Substitute Equation (50) into Equation (56):</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31" name="Rectangle 30"/>
              <p:cNvSpPr/>
              <p:nvPr/>
            </p:nvSpPr>
            <p:spPr>
              <a:xfrm>
                <a:off x="2667000" y="2030327"/>
                <a:ext cx="4357603"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𝐷𝐼</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𝐴𝐼</m:t>
                        </m:r>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𝐴</m:t>
                            </m:r>
                            <m:r>
                              <a:rPr lang="en-US" b="0" i="1" smtClean="0">
                                <a:latin typeface="Cambria Math" panose="02040503050406030204" pitchFamily="18" charset="0"/>
                              </a:rPr>
                              <m:t>𝐵𝐶</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𝐷𝑌</m:t>
                        </m:r>
                      </m:e>
                    </m:d>
                    <m:r>
                      <a:rPr lang="en-US" i="1" dirty="0"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𝐴𝐵𝐶</m:t>
                            </m:r>
                          </m:sub>
                        </m:sSub>
                      </m:e>
                    </m:d>
                  </m:oMath>
                </a14:m>
                <a:endParaRPr lang="en-US" dirty="0">
                  <a:latin typeface="Times New Roman" panose="02020603050405020304" pitchFamily="18"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2667000" y="2030327"/>
                <a:ext cx="4357603" cy="369332"/>
              </a:xfrm>
              <a:prstGeom prst="rect">
                <a:avLst/>
              </a:prstGeom>
              <a:blipFill>
                <a:blip r:embed="rId4"/>
                <a:stretch>
                  <a:fillRect b="-1639"/>
                </a:stretch>
              </a:blipFill>
            </p:spPr>
            <p:txBody>
              <a:bodyPr/>
              <a:lstStyle/>
              <a:p>
                <a:r>
                  <a:rPr lang="en-US">
                    <a:noFill/>
                  </a:rPr>
                  <a:t> </a:t>
                </a:r>
              </a:p>
            </p:txBody>
          </p:sp>
        </mc:Fallback>
      </mc:AlternateContent>
      <p:sp>
        <p:nvSpPr>
          <p:cNvPr id="32" name="TextBox 31"/>
          <p:cNvSpPr txBox="1"/>
          <p:nvPr/>
        </p:nvSpPr>
        <p:spPr>
          <a:xfrm>
            <a:off x="8025567" y="2030327"/>
            <a:ext cx="569387" cy="369332"/>
          </a:xfrm>
          <a:prstGeom prst="rect">
            <a:avLst/>
          </a:prstGeom>
          <a:noFill/>
        </p:spPr>
        <p:txBody>
          <a:bodyPr wrap="none" rtlCol="0">
            <a:spAutoFit/>
          </a:bodyPr>
          <a:lstStyle/>
          <a:p>
            <a:r>
              <a:rPr lang="en-US" dirty="0">
                <a:latin typeface="Times New Roman" panose="02020603050405020304" pitchFamily="18" charset="0"/>
              </a:rPr>
              <a:t>(58)</a:t>
            </a:r>
          </a:p>
        </p:txBody>
      </p:sp>
      <p:sp>
        <p:nvSpPr>
          <p:cNvPr id="33" name="Rectangle 32"/>
          <p:cNvSpPr/>
          <p:nvPr/>
        </p:nvSpPr>
        <p:spPr>
          <a:xfrm>
            <a:off x="152400" y="2718798"/>
            <a:ext cx="811441" cy="400110"/>
          </a:xfrm>
          <a:prstGeom prst="rect">
            <a:avLst/>
          </a:prstGeom>
        </p:spPr>
        <p:txBody>
          <a:bodyPr wrap="none">
            <a:spAutoFit/>
          </a:bodyPr>
          <a:lstStyle/>
          <a:p>
            <a:r>
              <a:rPr lang="en-US" sz="2000" dirty="0">
                <a:solidFill>
                  <a:srgbClr val="000000"/>
                </a:solidFill>
                <a:latin typeface="Times New Roman" panose="02020603050405020304" pitchFamily="18" charset="0"/>
              </a:rPr>
              <a:t>where</a:t>
            </a:r>
            <a:endParaRPr lang="en-US" sz="2000"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34" name="Rectangle 33"/>
              <p:cNvSpPr/>
              <p:nvPr/>
            </p:nvSpPr>
            <p:spPr>
              <a:xfrm>
                <a:off x="2755388" y="2883844"/>
                <a:ext cx="4180825" cy="972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i="1">
                              <a:latin typeface="Cambria Math" panose="02040503050406030204" pitchFamily="18" charset="0"/>
                            </a:rPr>
                            <m:t>𝐷𝑌</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𝐷𝐼</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𝐴𝐼</m:t>
                          </m:r>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e>
                              <m:e>
                                <m:r>
                                  <a:rPr lang="en-US" i="1">
                                    <a:latin typeface="Cambria Math" panose="02040503050406030204" pitchFamily="18" charset="0"/>
                                  </a:rPr>
                                  <m:t>0</m:t>
                                </m:r>
                              </m:e>
                              <m:e>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rPr>
                                      <m:t>𝑛</m:t>
                                    </m:r>
                                  </m:e>
                                  <m:sub>
                                    <m:r>
                                      <a:rPr lang="en-US" i="1">
                                        <a:latin typeface="Cambria Math" panose="02040503050406030204" pitchFamily="18" charset="0"/>
                                      </a:rPr>
                                      <m:t>𝑡</m:t>
                                    </m:r>
                                  </m:sub>
                                </m:sSub>
                              </m:e>
                            </m:mr>
                            <m:mr>
                              <m:e>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rPr>
                                      <m:t>𝑛</m:t>
                                    </m:r>
                                  </m:e>
                                  <m:sub>
                                    <m:r>
                                      <a:rPr lang="en-US" i="1">
                                        <a:latin typeface="Cambria Math" panose="02040503050406030204" pitchFamily="18" charset="0"/>
                                      </a:rPr>
                                      <m:t>𝑡</m:t>
                                    </m:r>
                                  </m:sub>
                                </m:sSub>
                              </m:e>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e>
                              <m:e>
                                <m:r>
                                  <a:rPr lang="en-US" i="1">
                                    <a:latin typeface="Cambria Math" panose="02040503050406030204" pitchFamily="18" charset="0"/>
                                  </a:rPr>
                                  <m:t>0</m:t>
                                </m:r>
                              </m:e>
                            </m:mr>
                            <m:mr>
                              <m:e>
                                <m:r>
                                  <a:rPr lang="en-US" i="1">
                                    <a:latin typeface="Cambria Math" panose="02040503050406030204" pitchFamily="18" charset="0"/>
                                  </a:rPr>
                                  <m:t>0</m:t>
                                </m:r>
                              </m:e>
                              <m:e>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e>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e>
                            </m:mr>
                          </m:m>
                        </m:e>
                      </m:d>
                    </m:oMath>
                  </m:oMathPara>
                </a14:m>
                <a:endParaRPr lang="en-US" dirty="0">
                  <a:latin typeface="Times New Roman" panose="02020603050405020304" pitchFamily="18" charset="0"/>
                </a:endParaRPr>
              </a:p>
            </p:txBody>
          </p:sp>
        </mc:Choice>
        <mc:Fallback xmlns="">
          <p:sp>
            <p:nvSpPr>
              <p:cNvPr id="34" name="Rectangle 33"/>
              <p:cNvSpPr>
                <a:spLocks noRot="1" noChangeAspect="1" noMove="1" noResize="1" noEditPoints="1" noAdjustHandles="1" noChangeArrowheads="1" noChangeShapeType="1" noTextEdit="1"/>
              </p:cNvSpPr>
              <p:nvPr/>
            </p:nvSpPr>
            <p:spPr>
              <a:xfrm>
                <a:off x="2755388" y="2883844"/>
                <a:ext cx="4180825" cy="972702"/>
              </a:xfrm>
              <a:prstGeom prst="rect">
                <a:avLst/>
              </a:prstGeom>
              <a:blipFill>
                <a:blip r:embed="rId5"/>
                <a:stretch>
                  <a:fillRect/>
                </a:stretch>
              </a:blipFill>
            </p:spPr>
            <p:txBody>
              <a:bodyPr/>
              <a:lstStyle/>
              <a:p>
                <a:r>
                  <a:rPr lang="en-US">
                    <a:noFill/>
                  </a:rPr>
                  <a:t> </a:t>
                </a:r>
              </a:p>
            </p:txBody>
          </p:sp>
        </mc:Fallback>
      </mc:AlternateContent>
      <p:sp>
        <p:nvSpPr>
          <p:cNvPr id="35" name="TextBox 34"/>
          <p:cNvSpPr txBox="1"/>
          <p:nvPr/>
        </p:nvSpPr>
        <p:spPr>
          <a:xfrm>
            <a:off x="8025566" y="3092990"/>
            <a:ext cx="569387" cy="369332"/>
          </a:xfrm>
          <a:prstGeom prst="rect">
            <a:avLst/>
          </a:prstGeom>
          <a:noFill/>
        </p:spPr>
        <p:txBody>
          <a:bodyPr wrap="none" rtlCol="0">
            <a:spAutoFit/>
          </a:bodyPr>
          <a:lstStyle/>
          <a:p>
            <a:r>
              <a:rPr lang="en-US" dirty="0">
                <a:latin typeface="Times New Roman" panose="02020603050405020304" pitchFamily="18" charset="0"/>
              </a:rPr>
              <a:t>(59)</a:t>
            </a:r>
          </a:p>
        </p:txBody>
      </p:sp>
    </p:spTree>
    <p:extLst>
      <p:ext uri="{BB962C8B-B14F-4D97-AF65-F5344CB8AC3E}">
        <p14:creationId xmlns:p14="http://schemas.microsoft.com/office/powerpoint/2010/main" val="41828376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8617616" cy="584775"/>
          </a:xfrm>
          <a:prstGeom prst="rect">
            <a:avLst/>
          </a:prstGeom>
        </p:spPr>
        <p:txBody>
          <a:bodyPr wrap="none">
            <a:spAutoFit/>
          </a:bodyPr>
          <a:lstStyle/>
          <a:p>
            <a:r>
              <a:rPr lang="en-US" sz="3200" dirty="0">
                <a:solidFill>
                  <a:srgbClr val="C8102E"/>
                </a:solidFill>
                <a:latin typeface="+mj-lt"/>
                <a:ea typeface="+mj-ea"/>
                <a:cs typeface="+mj-cs"/>
              </a:rPr>
              <a:t>Undergrounded Wye-Delta Step-Down Connection</a:t>
            </a:r>
          </a:p>
        </p:txBody>
      </p:sp>
      <p:sp>
        <p:nvSpPr>
          <p:cNvPr id="5" name="Rectangle 4"/>
          <p:cNvSpPr/>
          <p:nvPr/>
        </p:nvSpPr>
        <p:spPr>
          <a:xfrm>
            <a:off x="152400" y="658210"/>
            <a:ext cx="8915400" cy="2554545"/>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Because the matrix [</a:t>
            </a:r>
            <a:r>
              <a:rPr lang="en-US" sz="2000" i="1" dirty="0">
                <a:solidFill>
                  <a:srgbClr val="000000"/>
                </a:solidFill>
                <a:latin typeface="Times New Roman" panose="02020603050405020304" pitchFamily="18" charset="0"/>
              </a:rPr>
              <a:t>DY</a:t>
            </a:r>
            <a:r>
              <a:rPr lang="en-US" sz="2000" dirty="0">
                <a:solidFill>
                  <a:srgbClr val="000000"/>
                </a:solidFill>
                <a:latin typeface="Times New Roman" panose="02020603050405020304" pitchFamily="18" charset="0"/>
              </a:rPr>
              <a:t>] is singular, it is not possible to use Equation (58) to develop an equation relating the wye-side line currents at node </a:t>
            </a:r>
            <a:r>
              <a:rPr lang="en-US" sz="2000" b="1" i="1" dirty="0">
                <a:solidFill>
                  <a:srgbClr val="000000"/>
                </a:solidFill>
                <a:latin typeface="Times New Roman" panose="02020603050405020304" pitchFamily="18" charset="0"/>
              </a:rPr>
              <a:t>n</a:t>
            </a:r>
            <a:r>
              <a:rPr lang="en-US" sz="2000" dirty="0">
                <a:solidFill>
                  <a:srgbClr val="000000"/>
                </a:solidFill>
                <a:latin typeface="Times New Roman" panose="02020603050405020304" pitchFamily="18" charset="0"/>
              </a:rPr>
              <a:t> to the delta-side line currents at node </a:t>
            </a:r>
            <a:r>
              <a:rPr lang="en-US" sz="2000" b="1" i="1" dirty="0">
                <a:solidFill>
                  <a:srgbClr val="000000"/>
                </a:solidFill>
                <a:latin typeface="Times New Roman" panose="02020603050405020304" pitchFamily="18" charset="0"/>
              </a:rPr>
              <a:t>m</a:t>
            </a:r>
            <a:r>
              <a:rPr lang="en-US" sz="2000" dirty="0">
                <a:solidFill>
                  <a:srgbClr val="000000"/>
                </a:solidFill>
                <a:latin typeface="Times New Roman" panose="02020603050405020304" pitchFamily="18" charset="0"/>
              </a:rPr>
              <a:t>. In order to develop the necessary matrix equation, three independent equations must be written. Two independent KCL equations at the vertices of the delta can be used. Because there is no path for the high-side currents to flow to ground, they must sum to zero and, therefore, so must the delta currents in the transformer secondary sum to zero. This provides the third independent equation. The resulting three independent equations in matrix form are given by</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Rectangle 15"/>
              <p:cNvSpPr/>
              <p:nvPr/>
            </p:nvSpPr>
            <p:spPr>
              <a:xfrm>
                <a:off x="3200400" y="3338859"/>
                <a:ext cx="2878993" cy="880626"/>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𝑎</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𝑏</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𝑐</m:t>
                                </m:r>
                              </m:sub>
                            </m:sSub>
                          </m:e>
                        </m:eqArr>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1</m:t>
                              </m:r>
                            </m:e>
                            <m:e>
                              <m:r>
                                <a:rPr lang="en-US" b="0" i="1" smtClean="0">
                                  <a:latin typeface="Cambria Math" panose="02040503050406030204" pitchFamily="18" charset="0"/>
                                </a:rPr>
                                <m:t>1</m:t>
                              </m:r>
                            </m:e>
                            <m:e>
                              <m:r>
                                <a:rPr lang="en-US" b="0" i="1" smtClean="0">
                                  <a:latin typeface="Cambria Math" panose="02040503050406030204" pitchFamily="18" charset="0"/>
                                </a:rPr>
                                <m:t>1</m:t>
                              </m:r>
                            </m:e>
                          </m:mr>
                        </m:m>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smtClean="0">
                                    <a:latin typeface="Cambria Math" panose="02040503050406030204" pitchFamily="18" charset="0"/>
                                  </a:rPr>
                                  <m:t>𝐼</m:t>
                                </m:r>
                              </m:e>
                              <m:sub>
                                <m:r>
                                  <a:rPr lang="en-US" b="0" i="1" smtClean="0">
                                    <a:latin typeface="Cambria Math" panose="02040503050406030204" pitchFamily="18" charset="0"/>
                                  </a:rPr>
                                  <m:t>𝑏𝑎</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𝑐𝑏</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𝑎𝑐</m:t>
                                </m:r>
                              </m:sub>
                            </m:sSub>
                          </m:e>
                        </m:eqArr>
                      </m:e>
                    </m:d>
                  </m:oMath>
                </a14:m>
                <a:endParaRPr lang="en-US" dirty="0">
                  <a:latin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3200400" y="3338859"/>
                <a:ext cx="2878993" cy="880626"/>
              </a:xfrm>
              <a:prstGeom prst="rect">
                <a:avLst/>
              </a:prstGeom>
              <a:blipFill>
                <a:blip r:embed="rId2"/>
                <a:stretch>
                  <a:fillRect/>
                </a:stretch>
              </a:blipFill>
            </p:spPr>
            <p:txBody>
              <a:bodyPr/>
              <a:lstStyle/>
              <a:p>
                <a:r>
                  <a:rPr lang="en-US">
                    <a:noFill/>
                  </a:rPr>
                  <a:t> </a:t>
                </a:r>
              </a:p>
            </p:txBody>
          </p:sp>
        </mc:Fallback>
      </mc:AlternateContent>
      <p:sp>
        <p:nvSpPr>
          <p:cNvPr id="17" name="TextBox 16"/>
          <p:cNvSpPr txBox="1"/>
          <p:nvPr/>
        </p:nvSpPr>
        <p:spPr>
          <a:xfrm>
            <a:off x="8413185" y="3481781"/>
            <a:ext cx="569387" cy="369332"/>
          </a:xfrm>
          <a:prstGeom prst="rect">
            <a:avLst/>
          </a:prstGeom>
          <a:noFill/>
        </p:spPr>
        <p:txBody>
          <a:bodyPr wrap="none" rtlCol="0">
            <a:spAutoFit/>
          </a:bodyPr>
          <a:lstStyle/>
          <a:p>
            <a:r>
              <a:rPr lang="en-US" dirty="0">
                <a:latin typeface="Times New Roman" panose="02020603050405020304" pitchFamily="18" charset="0"/>
              </a:rPr>
              <a:t>(60)</a:t>
            </a:r>
          </a:p>
        </p:txBody>
      </p:sp>
      <p:sp>
        <p:nvSpPr>
          <p:cNvPr id="6" name="Rectangle 5"/>
          <p:cNvSpPr/>
          <p:nvPr/>
        </p:nvSpPr>
        <p:spPr>
          <a:xfrm>
            <a:off x="152400" y="4273036"/>
            <a:ext cx="8920655" cy="400110"/>
          </a:xfrm>
          <a:prstGeom prst="rect">
            <a:avLst/>
          </a:prstGeom>
        </p:spPr>
        <p:txBody>
          <a:bodyPr wrap="square">
            <a:spAutoFit/>
          </a:bodyPr>
          <a:lstStyle/>
          <a:p>
            <a:r>
              <a:rPr lang="en-US" sz="2000" dirty="0">
                <a:solidFill>
                  <a:srgbClr val="000000"/>
                </a:solidFill>
                <a:latin typeface="Times New Roman" panose="02020603050405020304" pitchFamily="18" charset="0"/>
              </a:rPr>
              <a:t>Solving Equation (60) for the delta currents,</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Rectangle 17"/>
              <p:cNvSpPr/>
              <p:nvPr/>
            </p:nvSpPr>
            <p:spPr>
              <a:xfrm>
                <a:off x="1809153" y="4732385"/>
                <a:ext cx="5661486" cy="880626"/>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𝑏𝑎</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𝑐𝑏</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𝑎𝑐</m:t>
                                </m:r>
                              </m:sub>
                            </m:sSub>
                          </m:e>
                        </m:eqArr>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sSup>
                      <m:sSupPr>
                        <m:ctrlPr>
                          <a:rPr lang="en-US" i="1" smtClean="0">
                            <a:latin typeface="Cambria Math" panose="02040503050406030204" pitchFamily="18" charset="0"/>
                          </a:rPr>
                        </m:ctrlPr>
                      </m:sSupPr>
                      <m:e>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−1</m:t>
                                  </m:r>
                                </m:e>
                              </m:mr>
                              <m:mr>
                                <m:e>
                                  <m:r>
                                    <a:rPr lang="en-US" i="1">
                                      <a:latin typeface="Cambria Math" panose="02040503050406030204" pitchFamily="18" charset="0"/>
                                    </a:rPr>
                                    <m:t>−1</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1</m:t>
                                  </m:r>
                                </m:e>
                                <m:e>
                                  <m:r>
                                    <a:rPr lang="en-US" i="1">
                                      <a:latin typeface="Cambria Math" panose="02040503050406030204" pitchFamily="18" charset="0"/>
                                    </a:rPr>
                                    <m:t>1</m:t>
                                  </m:r>
                                </m:e>
                                <m:e>
                                  <m:r>
                                    <a:rPr lang="en-US" i="1">
                                      <a:latin typeface="Cambria Math" panose="02040503050406030204" pitchFamily="18" charset="0"/>
                                    </a:rPr>
                                    <m:t>1</m:t>
                                  </m:r>
                                </m:e>
                              </m:mr>
                            </m:m>
                          </m:e>
                        </m:d>
                      </m:e>
                      <m:sup>
                        <m:r>
                          <a:rPr lang="en-US" b="0" i="1" smtClean="0">
                            <a:latin typeface="Cambria Math" panose="02040503050406030204" pitchFamily="18" charset="0"/>
                          </a:rPr>
                          <m:t>−1</m:t>
                        </m:r>
                      </m:sup>
                    </m:sSup>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𝑏</m:t>
                                </m:r>
                              </m:sub>
                            </m:sSub>
                          </m:e>
                          <m:e>
                            <m:r>
                              <a:rPr lang="en-US" b="0" i="1" smtClean="0">
                                <a:latin typeface="Cambria Math" panose="02040503050406030204" pitchFamily="18" charset="0"/>
                              </a:rPr>
                              <m:t>0</m:t>
                            </m:r>
                          </m:e>
                        </m:eqAr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b="0" i="1" smtClean="0">
                                  <a:latin typeface="Cambria Math" panose="02040503050406030204" pitchFamily="18" charset="0"/>
                                </a:rPr>
                                <m:t>−1</m:t>
                              </m:r>
                            </m:e>
                            <m:e>
                              <m:r>
                                <a:rPr lang="en-US" i="1">
                                  <a:latin typeface="Cambria Math" panose="02040503050406030204" pitchFamily="18" charset="0"/>
                                </a:rPr>
                                <m:t>1</m:t>
                              </m:r>
                            </m:e>
                          </m:mr>
                          <m:mr>
                            <m:e>
                              <m:r>
                                <a:rPr lang="en-US" i="1">
                                  <a:latin typeface="Cambria Math" panose="02040503050406030204" pitchFamily="18" charset="0"/>
                                </a:rPr>
                                <m:t>1</m:t>
                              </m:r>
                            </m:e>
                            <m:e>
                              <m:r>
                                <a:rPr lang="en-US" b="0" i="1" smtClean="0">
                                  <a:latin typeface="Cambria Math" panose="02040503050406030204" pitchFamily="18" charset="0"/>
                                </a:rPr>
                                <m:t>2</m:t>
                              </m:r>
                            </m:e>
                            <m:e>
                              <m:r>
                                <a:rPr lang="en-US" b="0" i="1" smtClean="0">
                                  <a:latin typeface="Cambria Math" panose="02040503050406030204" pitchFamily="18" charset="0"/>
                                </a:rPr>
                                <m:t>1</m:t>
                              </m:r>
                            </m:e>
                          </m:mr>
                          <m:mr>
                            <m:e>
                              <m:r>
                                <a:rPr lang="en-US" b="0" i="1" smtClean="0">
                                  <a:latin typeface="Cambria Math" panose="02040503050406030204" pitchFamily="18" charset="0"/>
                                </a:rPr>
                                <m:t>−2</m:t>
                              </m:r>
                            </m:e>
                            <m:e>
                              <m:r>
                                <a:rPr lang="en-US" b="0" i="1" smtClean="0">
                                  <a:latin typeface="Cambria Math" panose="02040503050406030204" pitchFamily="18" charset="0"/>
                                </a:rPr>
                                <m:t>−</m:t>
                              </m:r>
                              <m:r>
                                <a:rPr lang="en-US" i="1">
                                  <a:latin typeface="Cambria Math" panose="02040503050406030204" pitchFamily="18" charset="0"/>
                                </a:rPr>
                                <m:t>1</m:t>
                              </m:r>
                            </m:e>
                            <m:e>
                              <m:r>
                                <a:rPr lang="en-US" i="1">
                                  <a:latin typeface="Cambria Math" panose="02040503050406030204" pitchFamily="18" charset="0"/>
                                </a:rPr>
                                <m:t>1</m:t>
                              </m:r>
                            </m:e>
                          </m:mr>
                        </m:m>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𝑏</m:t>
                                </m:r>
                              </m:sub>
                            </m:sSub>
                          </m:e>
                          <m:e>
                            <m:r>
                              <a:rPr lang="en-US" b="0" i="1" smtClean="0">
                                <a:latin typeface="Cambria Math" panose="02040503050406030204" pitchFamily="18" charset="0"/>
                              </a:rPr>
                              <m:t>0</m:t>
                            </m:r>
                          </m:e>
                        </m:eqArr>
                      </m:e>
                    </m:d>
                  </m:oMath>
                </a14:m>
                <a:endParaRPr lang="en-US" dirty="0">
                  <a:latin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1809153" y="4732385"/>
                <a:ext cx="5661486" cy="880626"/>
              </a:xfrm>
              <a:prstGeom prst="rect">
                <a:avLst/>
              </a:prstGeom>
              <a:blipFill>
                <a:blip r:embed="rId3"/>
                <a:stretch>
                  <a:fillRect/>
                </a:stretch>
              </a:blipFill>
            </p:spPr>
            <p:txBody>
              <a:bodyPr/>
              <a:lstStyle/>
              <a:p>
                <a:r>
                  <a:rPr lang="en-US">
                    <a:noFill/>
                  </a:rPr>
                  <a:t> </a:t>
                </a:r>
              </a:p>
            </p:txBody>
          </p:sp>
        </mc:Fallback>
      </mc:AlternateContent>
      <p:sp>
        <p:nvSpPr>
          <p:cNvPr id="19" name="TextBox 18"/>
          <p:cNvSpPr txBox="1"/>
          <p:nvPr/>
        </p:nvSpPr>
        <p:spPr>
          <a:xfrm>
            <a:off x="8406915" y="5170635"/>
            <a:ext cx="569387" cy="369332"/>
          </a:xfrm>
          <a:prstGeom prst="rect">
            <a:avLst/>
          </a:prstGeom>
          <a:noFill/>
        </p:spPr>
        <p:txBody>
          <a:bodyPr wrap="none" rtlCol="0">
            <a:spAutoFit/>
          </a:bodyPr>
          <a:lstStyle/>
          <a:p>
            <a:r>
              <a:rPr lang="en-US" dirty="0">
                <a:latin typeface="Times New Roman" panose="02020603050405020304" pitchFamily="18" charset="0"/>
              </a:rPr>
              <a:t>(61)</a:t>
            </a:r>
          </a:p>
        </p:txBody>
      </p:sp>
      <mc:AlternateContent xmlns:mc="http://schemas.openxmlformats.org/markup-compatibility/2006" xmlns:a14="http://schemas.microsoft.com/office/drawing/2010/main">
        <mc:Choice Requires="a14">
          <p:sp>
            <p:nvSpPr>
              <p:cNvPr id="20" name="Rectangle 19"/>
              <p:cNvSpPr/>
              <p:nvPr/>
            </p:nvSpPr>
            <p:spPr>
              <a:xfrm>
                <a:off x="3458514" y="5733427"/>
                <a:ext cx="2362763"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r>
                              <a:rPr lang="en-US" b="0" i="1" smtClean="0">
                                <a:latin typeface="Cambria Math" panose="02040503050406030204" pitchFamily="18" charset="0"/>
                              </a:rPr>
                              <m:t>𝐷</m:t>
                            </m:r>
                          </m:e>
                          <m:sub>
                            <m:r>
                              <a:rPr lang="en-US" i="1">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𝐿</m:t>
                        </m:r>
                        <m:r>
                          <a:rPr lang="en-US" b="0" i="1" smtClean="0">
                            <a:latin typeface="Cambria Math" panose="02040503050406030204" pitchFamily="18" charset="0"/>
                          </a:rPr>
                          <m:t>0</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smtClean="0">
                                <a:latin typeface="Cambria Math" panose="02040503050406030204" pitchFamily="18" charset="0"/>
                              </a:rPr>
                              <m:t>𝑎</m:t>
                            </m:r>
                            <m:r>
                              <a:rPr lang="en-US" b="0" i="1" smtClean="0">
                                <a:latin typeface="Cambria Math" panose="02040503050406030204" pitchFamily="18" charset="0"/>
                              </a:rPr>
                              <m:t>𝑏</m:t>
                            </m:r>
                            <m:r>
                              <a:rPr lang="en-US" b="0" i="1" smtClean="0">
                                <a:latin typeface="Cambria Math" panose="02040503050406030204" pitchFamily="18" charset="0"/>
                              </a:rPr>
                              <m:t>0</m:t>
                            </m:r>
                          </m:sub>
                        </m:sSub>
                      </m:e>
                    </m:d>
                  </m:oMath>
                </a14:m>
                <a:endParaRPr lang="en-US" dirty="0">
                  <a:latin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3458514" y="5733427"/>
                <a:ext cx="2362763" cy="369332"/>
              </a:xfrm>
              <a:prstGeom prst="rect">
                <a:avLst/>
              </a:prstGeom>
              <a:blipFill>
                <a:blip r:embed="rId4"/>
                <a:stretch>
                  <a:fillRect b="-1667"/>
                </a:stretch>
              </a:blipFill>
            </p:spPr>
            <p:txBody>
              <a:bodyPr/>
              <a:lstStyle/>
              <a:p>
                <a:r>
                  <a:rPr lang="en-US">
                    <a:noFill/>
                  </a:rPr>
                  <a:t> </a:t>
                </a:r>
              </a:p>
            </p:txBody>
          </p:sp>
        </mc:Fallback>
      </mc:AlternateContent>
      <p:sp>
        <p:nvSpPr>
          <p:cNvPr id="21" name="TextBox 20"/>
          <p:cNvSpPr txBox="1"/>
          <p:nvPr/>
        </p:nvSpPr>
        <p:spPr>
          <a:xfrm>
            <a:off x="8406914" y="5763492"/>
            <a:ext cx="569387" cy="369332"/>
          </a:xfrm>
          <a:prstGeom prst="rect">
            <a:avLst/>
          </a:prstGeom>
          <a:noFill/>
        </p:spPr>
        <p:txBody>
          <a:bodyPr wrap="none" rtlCol="0">
            <a:spAutoFit/>
          </a:bodyPr>
          <a:lstStyle/>
          <a:p>
            <a:r>
              <a:rPr lang="en-US" dirty="0">
                <a:latin typeface="Times New Roman" panose="02020603050405020304" pitchFamily="18" charset="0"/>
              </a:rPr>
              <a:t>(62)</a:t>
            </a:r>
          </a:p>
        </p:txBody>
      </p:sp>
    </p:spTree>
    <p:extLst>
      <p:ext uri="{BB962C8B-B14F-4D97-AF65-F5344CB8AC3E}">
        <p14:creationId xmlns:p14="http://schemas.microsoft.com/office/powerpoint/2010/main" val="42539806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8617616" cy="584775"/>
          </a:xfrm>
          <a:prstGeom prst="rect">
            <a:avLst/>
          </a:prstGeom>
        </p:spPr>
        <p:txBody>
          <a:bodyPr wrap="none">
            <a:spAutoFit/>
          </a:bodyPr>
          <a:lstStyle/>
          <a:p>
            <a:r>
              <a:rPr lang="en-US" sz="3200" dirty="0">
                <a:solidFill>
                  <a:srgbClr val="C8102E"/>
                </a:solidFill>
                <a:latin typeface="+mj-lt"/>
                <a:ea typeface="+mj-ea"/>
                <a:cs typeface="+mj-cs"/>
              </a:rPr>
              <a:t>Undergrounded Wye-Delta Step-Down Connection</a:t>
            </a:r>
          </a:p>
        </p:txBody>
      </p:sp>
      <mc:AlternateContent xmlns:mc="http://schemas.openxmlformats.org/markup-compatibility/2006" xmlns:a14="http://schemas.microsoft.com/office/drawing/2010/main">
        <mc:Choice Requires="a14">
          <p:sp>
            <p:nvSpPr>
              <p:cNvPr id="20" name="Rectangle 19"/>
              <p:cNvSpPr/>
              <p:nvPr/>
            </p:nvSpPr>
            <p:spPr>
              <a:xfrm>
                <a:off x="3276600" y="762000"/>
                <a:ext cx="2362763"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r>
                              <a:rPr lang="en-US" b="0" i="1" smtClean="0">
                                <a:latin typeface="Cambria Math" panose="02040503050406030204" pitchFamily="18" charset="0"/>
                              </a:rPr>
                              <m:t>𝐷</m:t>
                            </m:r>
                          </m:e>
                          <m:sub>
                            <m:r>
                              <a:rPr lang="en-US" i="1">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𝐿</m:t>
                        </m:r>
                        <m:r>
                          <a:rPr lang="en-US" b="0" i="1" smtClean="0">
                            <a:latin typeface="Cambria Math" panose="02040503050406030204" pitchFamily="18" charset="0"/>
                          </a:rPr>
                          <m:t>0</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smtClean="0">
                                <a:latin typeface="Cambria Math" panose="02040503050406030204" pitchFamily="18" charset="0"/>
                              </a:rPr>
                              <m:t>𝑎</m:t>
                            </m:r>
                            <m:r>
                              <a:rPr lang="en-US" b="0" i="1" smtClean="0">
                                <a:latin typeface="Cambria Math" panose="02040503050406030204" pitchFamily="18" charset="0"/>
                              </a:rPr>
                              <m:t>𝑏</m:t>
                            </m:r>
                            <m:r>
                              <a:rPr lang="en-US" b="0" i="1" smtClean="0">
                                <a:latin typeface="Cambria Math" panose="02040503050406030204" pitchFamily="18" charset="0"/>
                              </a:rPr>
                              <m:t>0</m:t>
                            </m:r>
                          </m:sub>
                        </m:sSub>
                      </m:e>
                    </m:d>
                  </m:oMath>
                </a14:m>
                <a:endParaRPr lang="en-US" dirty="0">
                  <a:latin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3276600" y="762000"/>
                <a:ext cx="2362763" cy="369332"/>
              </a:xfrm>
              <a:prstGeom prst="rect">
                <a:avLst/>
              </a:prstGeom>
              <a:blipFill>
                <a:blip r:embed="rId2"/>
                <a:stretch>
                  <a:fillRect/>
                </a:stretch>
              </a:blipFill>
            </p:spPr>
            <p:txBody>
              <a:bodyPr/>
              <a:lstStyle/>
              <a:p>
                <a:r>
                  <a:rPr lang="en-US">
                    <a:noFill/>
                  </a:rPr>
                  <a:t> </a:t>
                </a:r>
              </a:p>
            </p:txBody>
          </p:sp>
        </mc:Fallback>
      </mc:AlternateContent>
      <p:sp>
        <p:nvSpPr>
          <p:cNvPr id="21" name="TextBox 20"/>
          <p:cNvSpPr txBox="1"/>
          <p:nvPr/>
        </p:nvSpPr>
        <p:spPr>
          <a:xfrm>
            <a:off x="8225001" y="762000"/>
            <a:ext cx="569387" cy="369332"/>
          </a:xfrm>
          <a:prstGeom prst="rect">
            <a:avLst/>
          </a:prstGeom>
          <a:noFill/>
        </p:spPr>
        <p:txBody>
          <a:bodyPr wrap="none" rtlCol="0">
            <a:spAutoFit/>
          </a:bodyPr>
          <a:lstStyle/>
          <a:p>
            <a:r>
              <a:rPr lang="en-US" dirty="0">
                <a:latin typeface="Times New Roman" panose="02020603050405020304" pitchFamily="18" charset="0"/>
              </a:rPr>
              <a:t>(62)</a:t>
            </a:r>
          </a:p>
        </p:txBody>
      </p:sp>
      <p:sp>
        <p:nvSpPr>
          <p:cNvPr id="2" name="Rectangle 1"/>
          <p:cNvSpPr/>
          <p:nvPr/>
        </p:nvSpPr>
        <p:spPr>
          <a:xfrm>
            <a:off x="74182" y="1131332"/>
            <a:ext cx="9069818" cy="646331"/>
          </a:xfrm>
          <a:prstGeom prst="rect">
            <a:avLst/>
          </a:prstGeom>
        </p:spPr>
        <p:txBody>
          <a:bodyPr wrap="square">
            <a:spAutoFit/>
          </a:bodyPr>
          <a:lstStyle/>
          <a:p>
            <a:pPr algn="just"/>
            <a:r>
              <a:rPr lang="en-US" dirty="0">
                <a:solidFill>
                  <a:srgbClr val="000000"/>
                </a:solidFill>
                <a:latin typeface="Times New Roman" panose="02020603050405020304" pitchFamily="18" charset="0"/>
              </a:rPr>
              <a:t>Equation (62) can be modified to include the phase </a:t>
            </a:r>
            <a:r>
              <a:rPr lang="en-US" i="1" dirty="0">
                <a:solidFill>
                  <a:srgbClr val="000000"/>
                </a:solidFill>
                <a:latin typeface="Times New Roman" panose="02020603050405020304" pitchFamily="18" charset="0"/>
              </a:rPr>
              <a:t>c</a:t>
            </a:r>
            <a:r>
              <a:rPr lang="en-US" dirty="0">
                <a:solidFill>
                  <a:srgbClr val="000000"/>
                </a:solidFill>
                <a:latin typeface="Times New Roman" panose="02020603050405020304" pitchFamily="18" charset="0"/>
              </a:rPr>
              <a:t> current by setting the third column of the [</a:t>
            </a:r>
            <a:r>
              <a:rPr lang="en-US" i="1" dirty="0">
                <a:solidFill>
                  <a:srgbClr val="000000"/>
                </a:solidFill>
                <a:latin typeface="Times New Roman" panose="02020603050405020304" pitchFamily="18" charset="0"/>
              </a:rPr>
              <a:t>L</a:t>
            </a:r>
            <a:r>
              <a:rPr lang="en-US" dirty="0">
                <a:solidFill>
                  <a:srgbClr val="000000"/>
                </a:solidFill>
                <a:latin typeface="Times New Roman" panose="02020603050405020304" pitchFamily="18" charset="0"/>
              </a:rPr>
              <a:t>0] matrix to zero:</a:t>
            </a:r>
            <a:endParaRPr lang="en-US"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Rectangle 12"/>
              <p:cNvSpPr/>
              <p:nvPr/>
            </p:nvSpPr>
            <p:spPr>
              <a:xfrm>
                <a:off x="2905472" y="1638893"/>
                <a:ext cx="3105017" cy="880626"/>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𝑏𝑎</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𝑐𝑏</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𝑎𝑐</m:t>
                                </m:r>
                              </m:sub>
                            </m:sSub>
                          </m:e>
                        </m:eqArr>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i="1">
                                  <a:latin typeface="Cambria Math" panose="02040503050406030204" pitchFamily="18" charset="0"/>
                                </a:rPr>
                                <m:t>1</m:t>
                              </m:r>
                            </m:e>
                            <m:e>
                              <m:r>
                                <a:rPr lang="en-US" b="0" i="1" smtClean="0">
                                  <a:latin typeface="Cambria Math" panose="02040503050406030204" pitchFamily="18" charset="0"/>
                                </a:rPr>
                                <m:t>2</m:t>
                              </m:r>
                            </m:e>
                            <m:e>
                              <m:r>
                                <a:rPr lang="en-US" b="0" i="1" smtClean="0">
                                  <a:latin typeface="Cambria Math" panose="02040503050406030204" pitchFamily="18" charset="0"/>
                                </a:rPr>
                                <m:t>0</m:t>
                              </m:r>
                            </m:e>
                          </m:mr>
                          <m:mr>
                            <m:e>
                              <m:r>
                                <a:rPr lang="en-US" b="0" i="1" smtClean="0">
                                  <a:latin typeface="Cambria Math" panose="02040503050406030204" pitchFamily="18" charset="0"/>
                                </a:rPr>
                                <m:t>−2</m:t>
                              </m:r>
                            </m:e>
                            <m:e>
                              <m:r>
                                <a:rPr lang="en-US" b="0" i="1" smtClean="0">
                                  <a:latin typeface="Cambria Math" panose="02040503050406030204" pitchFamily="18" charset="0"/>
                                </a:rPr>
                                <m:t>−</m:t>
                              </m:r>
                              <m:r>
                                <a:rPr lang="en-US" i="1">
                                  <a:latin typeface="Cambria Math" panose="02040503050406030204" pitchFamily="18" charset="0"/>
                                </a:rPr>
                                <m:t>1</m:t>
                              </m:r>
                            </m:e>
                            <m:e>
                              <m:r>
                                <a:rPr lang="en-US" b="0" i="1" smtClean="0">
                                  <a:latin typeface="Cambria Math" panose="02040503050406030204" pitchFamily="18" charset="0"/>
                                </a:rPr>
                                <m:t>0</m:t>
                              </m:r>
                            </m:e>
                          </m:mr>
                        </m:m>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𝑏</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𝑐</m:t>
                                </m:r>
                              </m:sub>
                            </m:sSub>
                          </m:e>
                        </m:eqArr>
                      </m:e>
                    </m:d>
                  </m:oMath>
                </a14:m>
                <a:endParaRPr lang="en-US" dirty="0">
                  <a:latin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2905472" y="1638893"/>
                <a:ext cx="3105017" cy="880626"/>
              </a:xfrm>
              <a:prstGeom prst="rect">
                <a:avLst/>
              </a:prstGeom>
              <a:blipFill>
                <a:blip r:embed="rId3"/>
                <a:stretch>
                  <a:fillRect/>
                </a:stretch>
              </a:blipFill>
            </p:spPr>
            <p:txBody>
              <a:bodyPr/>
              <a:lstStyle/>
              <a:p>
                <a:r>
                  <a:rPr lang="en-US">
                    <a:noFill/>
                  </a:rPr>
                  <a:t> </a:t>
                </a:r>
              </a:p>
            </p:txBody>
          </p:sp>
        </mc:Fallback>
      </mc:AlternateContent>
      <p:sp>
        <p:nvSpPr>
          <p:cNvPr id="14" name="TextBox 13"/>
          <p:cNvSpPr txBox="1"/>
          <p:nvPr/>
        </p:nvSpPr>
        <p:spPr>
          <a:xfrm>
            <a:off x="8225000" y="1873234"/>
            <a:ext cx="569387" cy="369332"/>
          </a:xfrm>
          <a:prstGeom prst="rect">
            <a:avLst/>
          </a:prstGeom>
          <a:noFill/>
        </p:spPr>
        <p:txBody>
          <a:bodyPr wrap="none" rtlCol="0">
            <a:spAutoFit/>
          </a:bodyPr>
          <a:lstStyle/>
          <a:p>
            <a:r>
              <a:rPr lang="en-US" dirty="0">
                <a:latin typeface="Times New Roman" panose="02020603050405020304" pitchFamily="18" charset="0"/>
              </a:rPr>
              <a:t>(63)</a:t>
            </a:r>
          </a:p>
        </p:txBody>
      </p:sp>
      <mc:AlternateContent xmlns:mc="http://schemas.openxmlformats.org/markup-compatibility/2006" xmlns:a14="http://schemas.microsoft.com/office/drawing/2010/main">
        <mc:Choice Requires="a14">
          <p:sp>
            <p:nvSpPr>
              <p:cNvPr id="15" name="Rectangle 14"/>
              <p:cNvSpPr/>
              <p:nvPr/>
            </p:nvSpPr>
            <p:spPr>
              <a:xfrm>
                <a:off x="3489457" y="2842414"/>
                <a:ext cx="2239267"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r>
                              <a:rPr lang="en-US" b="0" i="1" smtClean="0">
                                <a:latin typeface="Cambria Math" panose="02040503050406030204" pitchFamily="18" charset="0"/>
                              </a:rPr>
                              <m:t>𝐷</m:t>
                            </m:r>
                          </m:e>
                          <m:sub>
                            <m:r>
                              <a:rPr lang="en-US" i="1">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𝐿</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smtClean="0">
                                <a:latin typeface="Cambria Math" panose="02040503050406030204" pitchFamily="18" charset="0"/>
                              </a:rPr>
                              <m:t>𝑎</m:t>
                            </m:r>
                            <m:r>
                              <a:rPr lang="en-US" b="0" i="1" smtClean="0">
                                <a:latin typeface="Cambria Math" panose="02040503050406030204" pitchFamily="18" charset="0"/>
                              </a:rPr>
                              <m:t>𝑏𝑐</m:t>
                            </m:r>
                          </m:sub>
                        </m:sSub>
                      </m:e>
                    </m:d>
                  </m:oMath>
                </a14:m>
                <a:endParaRPr lang="en-US" dirty="0">
                  <a:latin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3489457" y="2842414"/>
                <a:ext cx="2239267" cy="369332"/>
              </a:xfrm>
              <a:prstGeom prst="rect">
                <a:avLst/>
              </a:prstGeom>
              <a:blipFill>
                <a:blip r:embed="rId4"/>
                <a:stretch>
                  <a:fillRect b="-1639"/>
                </a:stretch>
              </a:blipFill>
            </p:spPr>
            <p:txBody>
              <a:bodyPr/>
              <a:lstStyle/>
              <a:p>
                <a:r>
                  <a:rPr lang="en-US">
                    <a:noFill/>
                  </a:rPr>
                  <a:t> </a:t>
                </a:r>
              </a:p>
            </p:txBody>
          </p:sp>
        </mc:Fallback>
      </mc:AlternateContent>
      <p:sp>
        <p:nvSpPr>
          <p:cNvPr id="22" name="TextBox 21"/>
          <p:cNvSpPr txBox="1"/>
          <p:nvPr/>
        </p:nvSpPr>
        <p:spPr>
          <a:xfrm>
            <a:off x="8225000" y="2752377"/>
            <a:ext cx="569387" cy="369332"/>
          </a:xfrm>
          <a:prstGeom prst="rect">
            <a:avLst/>
          </a:prstGeom>
          <a:noFill/>
        </p:spPr>
        <p:txBody>
          <a:bodyPr wrap="none" rtlCol="0">
            <a:spAutoFit/>
          </a:bodyPr>
          <a:lstStyle/>
          <a:p>
            <a:r>
              <a:rPr lang="en-US" dirty="0">
                <a:latin typeface="Times New Roman" panose="02020603050405020304" pitchFamily="18" charset="0"/>
              </a:rPr>
              <a:t>(64)</a:t>
            </a:r>
          </a:p>
        </p:txBody>
      </p:sp>
      <p:sp>
        <p:nvSpPr>
          <p:cNvPr id="7" name="Rectangle 6"/>
          <p:cNvSpPr/>
          <p:nvPr/>
        </p:nvSpPr>
        <p:spPr>
          <a:xfrm>
            <a:off x="152400" y="3810000"/>
            <a:ext cx="8915400" cy="369332"/>
          </a:xfrm>
          <a:prstGeom prst="rect">
            <a:avLst/>
          </a:prstGeom>
        </p:spPr>
        <p:txBody>
          <a:bodyPr wrap="square">
            <a:spAutoFit/>
          </a:bodyPr>
          <a:lstStyle/>
          <a:p>
            <a:r>
              <a:rPr lang="en-US" dirty="0">
                <a:solidFill>
                  <a:srgbClr val="000000"/>
                </a:solidFill>
                <a:latin typeface="Times New Roman" panose="02020603050405020304" pitchFamily="18" charset="0"/>
              </a:rPr>
              <a:t>Solve Equation (50) for [</a:t>
            </a:r>
            <a:r>
              <a:rPr lang="en-US" i="1" dirty="0">
                <a:solidFill>
                  <a:srgbClr val="000000"/>
                </a:solidFill>
                <a:latin typeface="Times New Roman" panose="02020603050405020304" pitchFamily="18" charset="0"/>
              </a:rPr>
              <a:t>I</a:t>
            </a:r>
            <a:r>
              <a:rPr lang="en-US" i="1" baseline="-25000" dirty="0">
                <a:solidFill>
                  <a:srgbClr val="000000"/>
                </a:solidFill>
                <a:latin typeface="Times New Roman" panose="02020603050405020304" pitchFamily="18" charset="0"/>
              </a:rPr>
              <a:t>ABC</a:t>
            </a:r>
            <a:r>
              <a:rPr lang="en-US" dirty="0">
                <a:solidFill>
                  <a:srgbClr val="000000"/>
                </a:solidFill>
                <a:latin typeface="Times New Roman" panose="02020603050405020304" pitchFamily="18" charset="0"/>
              </a:rPr>
              <a:t>] and substitute into Equation (64):</a:t>
            </a:r>
            <a:endParaRPr lang="en-US"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3" name="Rectangle 22"/>
              <p:cNvSpPr/>
              <p:nvPr/>
            </p:nvSpPr>
            <p:spPr>
              <a:xfrm>
                <a:off x="3489457" y="3509371"/>
                <a:ext cx="2321085"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𝐼𝐷</m:t>
                            </m:r>
                          </m:e>
                          <m:sub>
                            <m:r>
                              <a:rPr lang="en-US" b="0" i="1" smtClean="0">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𝐴𝐼</m:t>
                        </m:r>
                      </m:e>
                    </m:d>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𝐴</m:t>
                            </m:r>
                            <m:r>
                              <a:rPr lang="en-US" b="0" i="1" smtClean="0">
                                <a:latin typeface="Cambria Math" panose="02040503050406030204" pitchFamily="18" charset="0"/>
                              </a:rPr>
                              <m:t>𝐵𝐶</m:t>
                            </m:r>
                          </m:sub>
                        </m:sSub>
                      </m:e>
                    </m:d>
                  </m:oMath>
                </a14:m>
                <a:endParaRPr lang="en-US" dirty="0">
                  <a:latin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489457" y="3509371"/>
                <a:ext cx="2321085" cy="369332"/>
              </a:xfrm>
              <a:prstGeom prst="rect">
                <a:avLst/>
              </a:prstGeom>
              <a:blipFill>
                <a:blip r:embed="rId5"/>
                <a:stretch>
                  <a:fillRect b="-1667"/>
                </a:stretch>
              </a:blipFill>
            </p:spPr>
            <p:txBody>
              <a:bodyPr/>
              <a:lstStyle/>
              <a:p>
                <a:r>
                  <a:rPr lang="en-US">
                    <a:noFill/>
                  </a:rPr>
                  <a:t> </a:t>
                </a:r>
              </a:p>
            </p:txBody>
          </p:sp>
        </mc:Fallback>
      </mc:AlternateContent>
      <p:sp>
        <p:nvSpPr>
          <p:cNvPr id="24" name="TextBox 23"/>
          <p:cNvSpPr txBox="1"/>
          <p:nvPr/>
        </p:nvSpPr>
        <p:spPr>
          <a:xfrm>
            <a:off x="8225000" y="3475020"/>
            <a:ext cx="569387" cy="369332"/>
          </a:xfrm>
          <a:prstGeom prst="rect">
            <a:avLst/>
          </a:prstGeom>
          <a:noFill/>
        </p:spPr>
        <p:txBody>
          <a:bodyPr wrap="none" rtlCol="0">
            <a:spAutoFit/>
          </a:bodyPr>
          <a:lstStyle/>
          <a:p>
            <a:r>
              <a:rPr lang="en-US" dirty="0">
                <a:latin typeface="Times New Roman" panose="02020603050405020304" pitchFamily="18" charset="0"/>
              </a:rPr>
              <a:t>(50)</a:t>
            </a:r>
          </a:p>
        </p:txBody>
      </p:sp>
      <mc:AlternateContent xmlns:mc="http://schemas.openxmlformats.org/markup-compatibility/2006" xmlns:a14="http://schemas.microsoft.com/office/drawing/2010/main">
        <mc:Choice Requires="a14">
          <p:sp>
            <p:nvSpPr>
              <p:cNvPr id="25" name="Rectangle 24"/>
              <p:cNvSpPr/>
              <p:nvPr/>
            </p:nvSpPr>
            <p:spPr>
              <a:xfrm>
                <a:off x="2667000" y="4366169"/>
                <a:ext cx="4348755"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𝐴𝐵𝐶</m:t>
                            </m:r>
                          </m:sub>
                        </m:sSub>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sSup>
                      <m:sSupPr>
                        <m:ctrlPr>
                          <a:rPr lang="en-US" i="1" smtClean="0">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m:t>
                            </m:r>
                            <m:r>
                              <a:rPr lang="en-US" b="0" i="1" smtClean="0">
                                <a:latin typeface="Cambria Math" panose="02040503050406030204" pitchFamily="18" charset="0"/>
                              </a:rPr>
                              <m:t>𝐼</m:t>
                            </m:r>
                          </m:e>
                        </m:d>
                      </m:e>
                      <m:sup>
                        <m:r>
                          <a:rPr lang="en-US" b="0" i="1" smtClean="0">
                            <a:latin typeface="Cambria Math" panose="02040503050406030204" pitchFamily="18" charset="0"/>
                          </a:rPr>
                          <m:t>−1</m:t>
                        </m:r>
                      </m:sup>
                    </m:sSup>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𝐿</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𝑎𝑏𝑐</m:t>
                            </m:r>
                          </m:sub>
                        </m:sSub>
                      </m:e>
                    </m:d>
                    <m:r>
                      <a:rPr lang="en-US" b="0" i="0"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𝑡</m:t>
                            </m:r>
                          </m:sub>
                        </m:sSub>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2667000" y="4366169"/>
                <a:ext cx="4348755" cy="369332"/>
              </a:xfrm>
              <a:prstGeom prst="rect">
                <a:avLst/>
              </a:prstGeom>
              <a:blipFill>
                <a:blip r:embed="rId6"/>
                <a:stretch>
                  <a:fillRect b="-1639"/>
                </a:stretch>
              </a:blipFill>
            </p:spPr>
            <p:txBody>
              <a:bodyPr/>
              <a:lstStyle/>
              <a:p>
                <a:r>
                  <a:rPr lang="en-US">
                    <a:noFill/>
                  </a:rPr>
                  <a:t> </a:t>
                </a:r>
              </a:p>
            </p:txBody>
          </p:sp>
        </mc:Fallback>
      </mc:AlternateContent>
      <p:sp>
        <p:nvSpPr>
          <p:cNvPr id="26" name="TextBox 25"/>
          <p:cNvSpPr txBox="1"/>
          <p:nvPr/>
        </p:nvSpPr>
        <p:spPr>
          <a:xfrm>
            <a:off x="8225000" y="4378863"/>
            <a:ext cx="569387" cy="369332"/>
          </a:xfrm>
          <a:prstGeom prst="rect">
            <a:avLst/>
          </a:prstGeom>
          <a:noFill/>
        </p:spPr>
        <p:txBody>
          <a:bodyPr wrap="none" rtlCol="0">
            <a:spAutoFit/>
          </a:bodyPr>
          <a:lstStyle/>
          <a:p>
            <a:r>
              <a:rPr lang="en-US" dirty="0">
                <a:latin typeface="Times New Roman" panose="02020603050405020304" pitchFamily="18" charset="0"/>
              </a:rPr>
              <a:t>(65)</a:t>
            </a:r>
          </a:p>
        </p:txBody>
      </p:sp>
      <p:sp>
        <p:nvSpPr>
          <p:cNvPr id="27" name="Rectangle 26"/>
          <p:cNvSpPr/>
          <p:nvPr/>
        </p:nvSpPr>
        <p:spPr>
          <a:xfrm>
            <a:off x="152400" y="4867731"/>
            <a:ext cx="811441" cy="400110"/>
          </a:xfrm>
          <a:prstGeom prst="rect">
            <a:avLst/>
          </a:prstGeom>
        </p:spPr>
        <p:txBody>
          <a:bodyPr wrap="none">
            <a:spAutoFit/>
          </a:bodyPr>
          <a:lstStyle/>
          <a:p>
            <a:r>
              <a:rPr lang="en-US" sz="2000" dirty="0">
                <a:solidFill>
                  <a:srgbClr val="000000"/>
                </a:solidFill>
                <a:latin typeface="Times New Roman" panose="02020603050405020304" pitchFamily="18" charset="0"/>
              </a:rPr>
              <a:t>where</a:t>
            </a:r>
            <a:endParaRPr lang="en-US" sz="2000"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2550373" y="5169184"/>
                <a:ext cx="4002827" cy="824906"/>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𝑡</m:t>
                            </m:r>
                          </m:sub>
                        </m:sSub>
                      </m:e>
                    </m:d>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𝐴𝐼</m:t>
                            </m:r>
                          </m:e>
                        </m:d>
                      </m:e>
                      <m:sup>
                        <m:r>
                          <a:rPr lang="en-US" i="1">
                            <a:latin typeface="Cambria Math" panose="02040503050406030204" pitchFamily="18" charset="0"/>
                          </a:rPr>
                          <m:t>−1</m:t>
                        </m:r>
                      </m:sup>
                    </m:sSup>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𝐿</m:t>
                        </m:r>
                      </m:e>
                    </m:d>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3</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i="1">
                                <a:latin typeface="Cambria Math" panose="02040503050406030204" pitchFamily="18" charset="0"/>
                              </a:rPr>
                              <m:t>𝑡</m:t>
                            </m:r>
                          </m:sub>
                        </m:sSub>
                      </m:den>
                    </m:f>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1</m:t>
                              </m:r>
                            </m:e>
                            <m:e>
                              <m:r>
                                <a:rPr lang="en-US" i="1">
                                  <a:latin typeface="Cambria Math" panose="02040503050406030204" pitchFamily="18" charset="0"/>
                                </a:rPr>
                                <m:t>2</m:t>
                              </m:r>
                            </m:e>
                            <m:e>
                              <m:r>
                                <a:rPr lang="en-US" i="1">
                                  <a:latin typeface="Cambria Math" panose="02040503050406030204" pitchFamily="18" charset="0"/>
                                </a:rPr>
                                <m:t>0</m:t>
                              </m:r>
                            </m:e>
                          </m:mr>
                          <m:mr>
                            <m:e>
                              <m:r>
                                <a:rPr lang="en-US" i="1">
                                  <a:latin typeface="Cambria Math" panose="02040503050406030204" pitchFamily="18" charset="0"/>
                                </a:rPr>
                                <m:t>−2</m:t>
                              </m:r>
                            </m:e>
                            <m:e>
                              <m:r>
                                <a:rPr lang="en-US" i="1">
                                  <a:latin typeface="Cambria Math" panose="02040503050406030204" pitchFamily="18" charset="0"/>
                                </a:rPr>
                                <m:t>−1</m:t>
                              </m:r>
                            </m:e>
                            <m:e>
                              <m:r>
                                <a:rPr lang="en-US" i="1">
                                  <a:latin typeface="Cambria Math" panose="02040503050406030204" pitchFamily="18" charset="0"/>
                                </a:rPr>
                                <m:t>0</m:t>
                              </m:r>
                            </m:e>
                          </m:mr>
                        </m:m>
                      </m:e>
                    </m:d>
                  </m:oMath>
                </a14:m>
                <a:endParaRPr lang="en-US" dirty="0">
                  <a:latin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550373" y="5169184"/>
                <a:ext cx="4002827" cy="824906"/>
              </a:xfrm>
              <a:prstGeom prst="rect">
                <a:avLst/>
              </a:prstGeom>
              <a:blipFill>
                <a:blip r:embed="rId7"/>
                <a:stretch>
                  <a:fillRect/>
                </a:stretch>
              </a:blipFill>
            </p:spPr>
            <p:txBody>
              <a:bodyPr/>
              <a:lstStyle/>
              <a:p>
                <a:r>
                  <a:rPr lang="en-US">
                    <a:noFill/>
                  </a:rPr>
                  <a:t> </a:t>
                </a:r>
              </a:p>
            </p:txBody>
          </p:sp>
        </mc:Fallback>
      </mc:AlternateContent>
      <p:sp>
        <p:nvSpPr>
          <p:cNvPr id="28" name="TextBox 27"/>
          <p:cNvSpPr txBox="1"/>
          <p:nvPr/>
        </p:nvSpPr>
        <p:spPr>
          <a:xfrm>
            <a:off x="8225000" y="5303963"/>
            <a:ext cx="569387" cy="369332"/>
          </a:xfrm>
          <a:prstGeom prst="rect">
            <a:avLst/>
          </a:prstGeom>
          <a:noFill/>
        </p:spPr>
        <p:txBody>
          <a:bodyPr wrap="none" rtlCol="0">
            <a:spAutoFit/>
          </a:bodyPr>
          <a:lstStyle/>
          <a:p>
            <a:r>
              <a:rPr lang="en-US" dirty="0">
                <a:latin typeface="Times New Roman" panose="02020603050405020304" pitchFamily="18" charset="0"/>
              </a:rPr>
              <a:t>(66)</a:t>
            </a:r>
          </a:p>
        </p:txBody>
      </p:sp>
    </p:spTree>
    <p:extLst>
      <p:ext uri="{BB962C8B-B14F-4D97-AF65-F5344CB8AC3E}">
        <p14:creationId xmlns:p14="http://schemas.microsoft.com/office/powerpoint/2010/main" val="1561773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2262992" cy="584775"/>
          </a:xfrm>
          <a:prstGeom prst="rect">
            <a:avLst/>
          </a:prstGeom>
        </p:spPr>
        <p:txBody>
          <a:bodyPr wrap="none">
            <a:spAutoFit/>
          </a:bodyPr>
          <a:lstStyle/>
          <a:p>
            <a:r>
              <a:rPr lang="en-US" sz="3200" dirty="0">
                <a:solidFill>
                  <a:srgbClr val="C8102E"/>
                </a:solidFill>
                <a:latin typeface="+mj-lt"/>
                <a:ea typeface="+mj-ea"/>
                <a:cs typeface="+mj-cs"/>
              </a:rPr>
              <a:t>I</a:t>
            </a:r>
            <a:r>
              <a:rPr lang="en-US" altLang="zh-CN" sz="3200" dirty="0">
                <a:solidFill>
                  <a:srgbClr val="C8102E"/>
                </a:solidFill>
                <a:latin typeface="+mj-lt"/>
                <a:ea typeface="+mj-ea"/>
                <a:cs typeface="+mj-cs"/>
              </a:rPr>
              <a:t>ntroduction</a:t>
            </a:r>
            <a:endParaRPr lang="en-US" sz="3200" dirty="0">
              <a:solidFill>
                <a:srgbClr val="C8102E"/>
              </a:solidFill>
              <a:latin typeface="+mj-lt"/>
              <a:ea typeface="+mj-ea"/>
              <a:cs typeface="+mj-cs"/>
            </a:endParaRPr>
          </a:p>
        </p:txBody>
      </p:sp>
      <p:sp>
        <p:nvSpPr>
          <p:cNvPr id="5" name="Rectangle 4"/>
          <p:cNvSpPr/>
          <p:nvPr/>
        </p:nvSpPr>
        <p:spPr>
          <a:xfrm>
            <a:off x="149772" y="647700"/>
            <a:ext cx="8865476" cy="1569660"/>
          </a:xfrm>
          <a:prstGeom prst="rect">
            <a:avLst/>
          </a:prstGeom>
        </p:spPr>
        <p:txBody>
          <a:bodyPr wrap="square">
            <a:spAutoFit/>
          </a:bodyPr>
          <a:lstStyle/>
          <a:p>
            <a:pPr algn="just"/>
            <a:r>
              <a:rPr lang="en-US" sz="1600" dirty="0">
                <a:latin typeface="Times New Roman" panose="02020603050405020304" pitchFamily="18" charset="0"/>
              </a:rPr>
              <a:t>In Fig.1, the models can represent a step-down (source side to load side) or a step-up (source side to load side) transformer bank. The notation is such that the capital letters </a:t>
            </a:r>
            <a:r>
              <a:rPr lang="en-US" sz="1600" i="1" dirty="0">
                <a:latin typeface="Times New Roman" panose="02020603050405020304" pitchFamily="18" charset="0"/>
              </a:rPr>
              <a:t>A, B, C</a:t>
            </a:r>
            <a:r>
              <a:rPr lang="en-US" sz="1600" dirty="0">
                <a:latin typeface="Times New Roman" panose="02020603050405020304" pitchFamily="18" charset="0"/>
              </a:rPr>
              <a:t>, and </a:t>
            </a:r>
            <a:r>
              <a:rPr lang="en-US" sz="1600" i="1" dirty="0">
                <a:latin typeface="Times New Roman" panose="02020603050405020304" pitchFamily="18" charset="0"/>
              </a:rPr>
              <a:t>N</a:t>
            </a:r>
            <a:r>
              <a:rPr lang="en-US" sz="1600" dirty="0">
                <a:latin typeface="Times New Roman" panose="02020603050405020304" pitchFamily="18" charset="0"/>
              </a:rPr>
              <a:t> will always refer to the </a:t>
            </a:r>
            <a:r>
              <a:rPr lang="en-US" sz="1600" i="1" dirty="0">
                <a:latin typeface="Times New Roman" panose="02020603050405020304" pitchFamily="18" charset="0"/>
              </a:rPr>
              <a:t>source</a:t>
            </a:r>
            <a:r>
              <a:rPr lang="en-US" sz="1600" dirty="0">
                <a:latin typeface="Times New Roman" panose="02020603050405020304" pitchFamily="18" charset="0"/>
              </a:rPr>
              <a:t> side (node </a:t>
            </a:r>
            <a:r>
              <a:rPr lang="en-US" sz="1600" b="1" i="1" dirty="0">
                <a:latin typeface="Times New Roman" panose="02020603050405020304" pitchFamily="18" charset="0"/>
              </a:rPr>
              <a:t>n</a:t>
            </a:r>
            <a:r>
              <a:rPr lang="en-US" sz="1600" dirty="0">
                <a:latin typeface="Times New Roman" panose="02020603050405020304" pitchFamily="18" charset="0"/>
              </a:rPr>
              <a:t>) of the bank and the lower case letters </a:t>
            </a:r>
            <a:r>
              <a:rPr lang="en-US" sz="1600" i="1" dirty="0">
                <a:latin typeface="Times New Roman" panose="02020603050405020304" pitchFamily="18" charset="0"/>
              </a:rPr>
              <a:t>a, b, c</a:t>
            </a:r>
            <a:r>
              <a:rPr lang="en-US" sz="1600" dirty="0">
                <a:latin typeface="Times New Roman" panose="02020603050405020304" pitchFamily="18" charset="0"/>
              </a:rPr>
              <a:t>, and </a:t>
            </a:r>
            <a:r>
              <a:rPr lang="en-US" sz="1600" i="1" dirty="0">
                <a:latin typeface="Times New Roman" panose="02020603050405020304" pitchFamily="18" charset="0"/>
              </a:rPr>
              <a:t>n</a:t>
            </a:r>
            <a:r>
              <a:rPr lang="en-US" sz="1600" dirty="0">
                <a:latin typeface="Times New Roman" panose="02020603050405020304" pitchFamily="18" charset="0"/>
              </a:rPr>
              <a:t> will always refer to the </a:t>
            </a:r>
            <a:r>
              <a:rPr lang="en-US" sz="1600" b="1" dirty="0">
                <a:latin typeface="Times New Roman" panose="02020603050405020304" pitchFamily="18" charset="0"/>
              </a:rPr>
              <a:t>load</a:t>
            </a:r>
            <a:r>
              <a:rPr lang="en-US" sz="1600" dirty="0">
                <a:latin typeface="Times New Roman" panose="02020603050405020304" pitchFamily="18" charset="0"/>
              </a:rPr>
              <a:t> side (node </a:t>
            </a:r>
            <a:r>
              <a:rPr lang="en-US" sz="1600" b="1" i="1" dirty="0">
                <a:latin typeface="Times New Roman" panose="02020603050405020304" pitchFamily="18" charset="0"/>
              </a:rPr>
              <a:t>m</a:t>
            </a:r>
            <a:r>
              <a:rPr lang="en-US" sz="1600" dirty="0">
                <a:latin typeface="Times New Roman" panose="02020603050405020304" pitchFamily="18" charset="0"/>
              </a:rPr>
              <a:t>) of the bank. It is assumed that all variations of the wye–delta connections are connected in the “American Standard Thirty Degree” connection. The described phase notation and the standard phase shifts for positive sequence voltages and currents are</a:t>
            </a:r>
          </a:p>
        </p:txBody>
      </p:sp>
      <p:sp>
        <p:nvSpPr>
          <p:cNvPr id="6" name="TextBox 5"/>
          <p:cNvSpPr txBox="1"/>
          <p:nvPr/>
        </p:nvSpPr>
        <p:spPr>
          <a:xfrm>
            <a:off x="1913327" y="5697385"/>
            <a:ext cx="5638800" cy="369332"/>
          </a:xfrm>
          <a:prstGeom prst="rect">
            <a:avLst/>
          </a:prstGeom>
          <a:noFill/>
        </p:spPr>
        <p:txBody>
          <a:bodyPr wrap="square" rtlCol="0">
            <a:spAutoFit/>
          </a:bodyPr>
          <a:lstStyle/>
          <a:p>
            <a:pPr algn="ctr"/>
            <a:r>
              <a:rPr lang="en-US" dirty="0">
                <a:latin typeface="Times New Roman" panose="02020603050405020304" pitchFamily="18" charset="0"/>
              </a:rPr>
              <a:t>Fig.1 General three-phase transformer bank</a:t>
            </a:r>
          </a:p>
        </p:txBody>
      </p:sp>
      <p:sp>
        <p:nvSpPr>
          <p:cNvPr id="7" name="Rectangle 6"/>
          <p:cNvSpPr/>
          <p:nvPr/>
        </p:nvSpPr>
        <p:spPr>
          <a:xfrm>
            <a:off x="327206" y="2133600"/>
            <a:ext cx="2071465" cy="369332"/>
          </a:xfrm>
          <a:prstGeom prst="rect">
            <a:avLst/>
          </a:prstGeom>
        </p:spPr>
        <p:txBody>
          <a:bodyPr wrap="none">
            <a:spAutoFit/>
          </a:bodyPr>
          <a:lstStyle/>
          <a:p>
            <a:pPr algn="just"/>
            <a:r>
              <a:rPr lang="en-US" sz="1600" dirty="0">
                <a:latin typeface="Times New Roman" panose="02020603050405020304" pitchFamily="18" charset="0"/>
              </a:rPr>
              <a:t>Step-down</a:t>
            </a:r>
            <a:r>
              <a:rPr lang="en-US" dirty="0">
                <a:latin typeface="Times New Roman" panose="02020603050405020304" pitchFamily="18" charset="0"/>
              </a:rPr>
              <a:t> </a:t>
            </a:r>
            <a:r>
              <a:rPr lang="en-US" sz="1600" dirty="0">
                <a:latin typeface="Times New Roman" panose="02020603050405020304" pitchFamily="18" charset="0"/>
              </a:rPr>
              <a:t>connection</a:t>
            </a:r>
          </a:p>
        </p:txBody>
      </p:sp>
      <mc:AlternateContent xmlns:mc="http://schemas.openxmlformats.org/markup-compatibility/2006" xmlns:a14="http://schemas.microsoft.com/office/drawing/2010/main">
        <mc:Choice Requires="a14">
          <p:sp>
            <p:nvSpPr>
              <p:cNvPr id="8" name="TextBox 7"/>
              <p:cNvSpPr txBox="1"/>
              <p:nvPr/>
            </p:nvSpPr>
            <p:spPr>
              <a:xfrm>
                <a:off x="3733800" y="2444309"/>
                <a:ext cx="1997855" cy="283219"/>
              </a:xfrm>
              <a:prstGeom prst="rect">
                <a:avLst/>
              </a:prstGeom>
              <a:noFill/>
            </p:spPr>
            <p:txBody>
              <a:bodyPr wrap="none" lIns="0" tIns="0" rIns="0" bIns="0"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𝐴𝐵</m:t>
                        </m:r>
                      </m:sub>
                    </m:sSub>
                    <m:r>
                      <a:rPr lang="en-US" b="0" i="1" smtClean="0">
                        <a:latin typeface="Cambria Math" panose="02040503050406030204" pitchFamily="18" charset="0"/>
                      </a:rPr>
                      <m:t> </m:t>
                    </m:r>
                    <m:r>
                      <a:rPr lang="en-US" b="0" i="1" smtClean="0">
                        <a:latin typeface="Cambria Math" panose="02040503050406030204" pitchFamily="18" charset="0"/>
                      </a:rPr>
                      <m:t>𝑙𝑒𝑎𝑑𝑠</m:t>
                    </m:r>
                    <m:sSub>
                      <m:sSubPr>
                        <m:ctrlPr>
                          <a:rPr lang="en-US" i="1">
                            <a:latin typeface="Cambria Math" panose="02040503050406030204" pitchFamily="18" charset="0"/>
                          </a:rPr>
                        </m:ctrlPr>
                      </m:sSubPr>
                      <m:e>
                        <m:r>
                          <a:rPr lang="en-US" b="0" i="1" smtClean="0">
                            <a:latin typeface="Cambria Math" panose="02040503050406030204" pitchFamily="18" charset="0"/>
                          </a:rPr>
                          <m:t> </m:t>
                        </m:r>
                        <m:r>
                          <a:rPr lang="en-US" i="1">
                            <a:latin typeface="Cambria Math" panose="02040503050406030204" pitchFamily="18" charset="0"/>
                          </a:rPr>
                          <m:t>𝑉</m:t>
                        </m:r>
                      </m:e>
                      <m:sub>
                        <m:r>
                          <a:rPr lang="en-US" b="0" i="1" smtClean="0">
                            <a:latin typeface="Cambria Math" panose="02040503050406030204" pitchFamily="18" charset="0"/>
                          </a:rPr>
                          <m:t>𝑎𝑏</m:t>
                        </m:r>
                      </m:sub>
                    </m:sSub>
                  </m:oMath>
                </a14:m>
                <a:r>
                  <a:rPr lang="en-US" dirty="0">
                    <a:latin typeface="Times New Roman" panose="02020603050405020304" pitchFamily="18" charset="0"/>
                  </a:rPr>
                  <a:t> by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30</m:t>
                        </m:r>
                      </m:e>
                      <m:sup>
                        <m:r>
                          <a:rPr lang="en-US" i="1">
                            <a:latin typeface="Cambria Math" panose="02040503050406030204" pitchFamily="18" charset="0"/>
                            <a:ea typeface="Cambria Math" panose="02040503050406030204" pitchFamily="18" charset="0"/>
                          </a:rPr>
                          <m:t>°</m:t>
                        </m:r>
                      </m:sup>
                    </m:sSup>
                  </m:oMath>
                </a14:m>
                <a:endParaRPr lang="en-US" dirty="0">
                  <a:latin typeface="Times New Roman" panose="020206030504050203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733800" y="2444309"/>
                <a:ext cx="1997855" cy="283219"/>
              </a:xfrm>
              <a:prstGeom prst="rect">
                <a:avLst/>
              </a:prstGeom>
              <a:blipFill>
                <a:blip r:embed="rId2"/>
                <a:stretch>
                  <a:fillRect l="-4281" t="-26087" r="-2446" b="-50000"/>
                </a:stretch>
              </a:blipFill>
            </p:spPr>
            <p:txBody>
              <a:bodyPr/>
              <a:lstStyle/>
              <a:p>
                <a:r>
                  <a:rPr lang="en-US">
                    <a:noFill/>
                  </a:rPr>
                  <a:t> </a:t>
                </a:r>
              </a:p>
            </p:txBody>
          </p:sp>
        </mc:Fallback>
      </mc:AlternateContent>
      <p:sp>
        <p:nvSpPr>
          <p:cNvPr id="9" name="Rectangle 8"/>
          <p:cNvSpPr/>
          <p:nvPr/>
        </p:nvSpPr>
        <p:spPr>
          <a:xfrm>
            <a:off x="7690590" y="2401252"/>
            <a:ext cx="453970" cy="369332"/>
          </a:xfrm>
          <a:prstGeom prst="rect">
            <a:avLst/>
          </a:prstGeom>
        </p:spPr>
        <p:txBody>
          <a:bodyPr wrap="none">
            <a:spAutoFit/>
          </a:bodyPr>
          <a:lstStyle/>
          <a:p>
            <a:pPr algn="just"/>
            <a:r>
              <a:rPr lang="en-US" dirty="0">
                <a:latin typeface="Times New Roman" panose="02020603050405020304" pitchFamily="18" charset="0"/>
              </a:rPr>
              <a:t>(1)</a:t>
            </a:r>
          </a:p>
        </p:txBody>
      </p:sp>
      <mc:AlternateContent xmlns:mc="http://schemas.openxmlformats.org/markup-compatibility/2006" xmlns:a14="http://schemas.microsoft.com/office/drawing/2010/main">
        <mc:Choice Requires="a14">
          <p:sp>
            <p:nvSpPr>
              <p:cNvPr id="10" name="TextBox 9"/>
              <p:cNvSpPr txBox="1"/>
              <p:nvPr/>
            </p:nvSpPr>
            <p:spPr>
              <a:xfrm>
                <a:off x="3881789" y="2771681"/>
                <a:ext cx="1701876" cy="283219"/>
              </a:xfrm>
              <a:prstGeom prst="rect">
                <a:avLst/>
              </a:prstGeom>
              <a:noFill/>
            </p:spPr>
            <p:txBody>
              <a:bodyPr wrap="none" lIns="0" tIns="0" rIns="0" bIns="0"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𝐴</m:t>
                        </m:r>
                      </m:sub>
                    </m:sSub>
                    <m:r>
                      <a:rPr lang="en-US" b="0" i="1" smtClean="0">
                        <a:latin typeface="Cambria Math" panose="02040503050406030204" pitchFamily="18" charset="0"/>
                      </a:rPr>
                      <m:t> </m:t>
                    </m:r>
                    <m:r>
                      <a:rPr lang="en-US" b="0" i="1" smtClean="0">
                        <a:latin typeface="Cambria Math" panose="02040503050406030204" pitchFamily="18" charset="0"/>
                      </a:rPr>
                      <m:t>𝑙𝑒𝑎𝑑𝑠</m:t>
                    </m:r>
                    <m:sSub>
                      <m:sSubPr>
                        <m:ctrlPr>
                          <a:rPr lang="en-US" i="1">
                            <a:latin typeface="Cambria Math" panose="02040503050406030204" pitchFamily="18" charset="0"/>
                          </a:rPr>
                        </m:ctrlPr>
                      </m:sSubPr>
                      <m:e>
                        <m:r>
                          <a:rPr lang="en-US" b="0" i="1" smtClean="0">
                            <a:latin typeface="Cambria Math" panose="02040503050406030204" pitchFamily="18" charset="0"/>
                          </a:rPr>
                          <m:t> </m:t>
                        </m:r>
                        <m:r>
                          <a:rPr lang="en-US" b="0" i="1" smtClean="0">
                            <a:latin typeface="Cambria Math" panose="02040503050406030204" pitchFamily="18" charset="0"/>
                          </a:rPr>
                          <m:t>𝐼</m:t>
                        </m:r>
                      </m:e>
                      <m:sub>
                        <m:r>
                          <a:rPr lang="en-US" b="0" i="1" smtClean="0">
                            <a:latin typeface="Cambria Math" panose="02040503050406030204" pitchFamily="18" charset="0"/>
                          </a:rPr>
                          <m:t>𝑎</m:t>
                        </m:r>
                      </m:sub>
                    </m:sSub>
                  </m:oMath>
                </a14:m>
                <a:r>
                  <a:rPr lang="en-US" dirty="0">
                    <a:latin typeface="Times New Roman" panose="02020603050405020304" pitchFamily="18" charset="0"/>
                  </a:rPr>
                  <a:t> by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30</m:t>
                        </m:r>
                      </m:e>
                      <m:sup>
                        <m:r>
                          <a:rPr lang="en-US" i="1">
                            <a:latin typeface="Cambria Math" panose="02040503050406030204" pitchFamily="18" charset="0"/>
                            <a:ea typeface="Cambria Math" panose="02040503050406030204" pitchFamily="18" charset="0"/>
                          </a:rPr>
                          <m:t>°</m:t>
                        </m:r>
                      </m:sup>
                    </m:sSup>
                  </m:oMath>
                </a14:m>
                <a:endParaRPr lang="en-US" dirty="0">
                  <a:latin typeface="Times New Roman" panose="020206030504050203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3881789" y="2771681"/>
                <a:ext cx="1701876" cy="283219"/>
              </a:xfrm>
              <a:prstGeom prst="rect">
                <a:avLst/>
              </a:prstGeom>
              <a:blipFill>
                <a:blip r:embed="rId3"/>
                <a:stretch>
                  <a:fillRect l="-5018" t="-26087" r="-2867" b="-50000"/>
                </a:stretch>
              </a:blipFill>
            </p:spPr>
            <p:txBody>
              <a:bodyPr/>
              <a:lstStyle/>
              <a:p>
                <a:r>
                  <a:rPr lang="en-US">
                    <a:noFill/>
                  </a:rPr>
                  <a:t> </a:t>
                </a:r>
              </a:p>
            </p:txBody>
          </p:sp>
        </mc:Fallback>
      </mc:AlternateContent>
      <p:sp>
        <p:nvSpPr>
          <p:cNvPr id="11" name="Rectangle 10"/>
          <p:cNvSpPr/>
          <p:nvPr/>
        </p:nvSpPr>
        <p:spPr>
          <a:xfrm>
            <a:off x="7690590" y="2764205"/>
            <a:ext cx="453970" cy="369332"/>
          </a:xfrm>
          <a:prstGeom prst="rect">
            <a:avLst/>
          </a:prstGeom>
        </p:spPr>
        <p:txBody>
          <a:bodyPr wrap="none">
            <a:spAutoFit/>
          </a:bodyPr>
          <a:lstStyle/>
          <a:p>
            <a:pPr algn="just"/>
            <a:r>
              <a:rPr lang="en-US" dirty="0">
                <a:latin typeface="Times New Roman" panose="02020603050405020304" pitchFamily="18" charset="0"/>
              </a:rPr>
              <a:t>(2)</a:t>
            </a:r>
          </a:p>
        </p:txBody>
      </p:sp>
      <p:sp>
        <p:nvSpPr>
          <p:cNvPr id="12" name="Rectangle 11"/>
          <p:cNvSpPr/>
          <p:nvPr/>
        </p:nvSpPr>
        <p:spPr>
          <a:xfrm>
            <a:off x="312009" y="3054900"/>
            <a:ext cx="1815818" cy="369332"/>
          </a:xfrm>
          <a:prstGeom prst="rect">
            <a:avLst/>
          </a:prstGeom>
        </p:spPr>
        <p:txBody>
          <a:bodyPr wrap="none">
            <a:spAutoFit/>
          </a:bodyPr>
          <a:lstStyle/>
          <a:p>
            <a:pPr algn="just"/>
            <a:r>
              <a:rPr lang="en-US" sz="1600" dirty="0">
                <a:latin typeface="Times New Roman" panose="02020603050405020304" pitchFamily="18" charset="0"/>
              </a:rPr>
              <a:t>Step-up</a:t>
            </a:r>
            <a:r>
              <a:rPr lang="en-US" dirty="0">
                <a:latin typeface="Times New Roman" panose="02020603050405020304" pitchFamily="18" charset="0"/>
              </a:rPr>
              <a:t> </a:t>
            </a:r>
            <a:r>
              <a:rPr lang="en-US" sz="1600" dirty="0">
                <a:latin typeface="Times New Roman" panose="02020603050405020304" pitchFamily="18" charset="0"/>
              </a:rPr>
              <a:t>connection</a:t>
            </a:r>
          </a:p>
        </p:txBody>
      </p:sp>
      <mc:AlternateContent xmlns:mc="http://schemas.openxmlformats.org/markup-compatibility/2006" xmlns:a14="http://schemas.microsoft.com/office/drawing/2010/main">
        <mc:Choice Requires="a14">
          <p:sp>
            <p:nvSpPr>
              <p:cNvPr id="13" name="TextBox 12"/>
              <p:cNvSpPr txBox="1"/>
              <p:nvPr/>
            </p:nvSpPr>
            <p:spPr>
              <a:xfrm>
                <a:off x="3754821" y="3346031"/>
                <a:ext cx="1997855" cy="283219"/>
              </a:xfrm>
              <a:prstGeom prst="rect">
                <a:avLst/>
              </a:prstGeom>
              <a:noFill/>
            </p:spPr>
            <p:txBody>
              <a:bodyPr wrap="none" lIns="0" tIns="0" rIns="0" bIns="0"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𝑎𝑏</m:t>
                        </m:r>
                      </m:sub>
                    </m:sSub>
                    <m:r>
                      <a:rPr lang="en-US" b="0" i="1" smtClean="0">
                        <a:latin typeface="Cambria Math" panose="02040503050406030204" pitchFamily="18" charset="0"/>
                      </a:rPr>
                      <m:t> </m:t>
                    </m:r>
                    <m:r>
                      <a:rPr lang="en-US" b="0" i="1" smtClean="0">
                        <a:latin typeface="Cambria Math" panose="02040503050406030204" pitchFamily="18" charset="0"/>
                      </a:rPr>
                      <m:t>𝑙𝑒𝑎𝑑𝑠</m:t>
                    </m:r>
                    <m:sSub>
                      <m:sSubPr>
                        <m:ctrlPr>
                          <a:rPr lang="en-US" i="1">
                            <a:latin typeface="Cambria Math" panose="02040503050406030204" pitchFamily="18" charset="0"/>
                          </a:rPr>
                        </m:ctrlPr>
                      </m:sSubPr>
                      <m:e>
                        <m:r>
                          <a:rPr lang="en-US" b="0" i="1" smtClean="0">
                            <a:latin typeface="Cambria Math" panose="02040503050406030204" pitchFamily="18" charset="0"/>
                          </a:rPr>
                          <m:t> </m:t>
                        </m:r>
                        <m:r>
                          <a:rPr lang="en-US" i="1">
                            <a:latin typeface="Cambria Math" panose="02040503050406030204" pitchFamily="18" charset="0"/>
                          </a:rPr>
                          <m:t>𝑉</m:t>
                        </m:r>
                      </m:e>
                      <m:sub>
                        <m:r>
                          <a:rPr lang="en-US" b="0" i="1" smtClean="0">
                            <a:latin typeface="Cambria Math" panose="02040503050406030204" pitchFamily="18" charset="0"/>
                          </a:rPr>
                          <m:t>𝐴𝐵</m:t>
                        </m:r>
                      </m:sub>
                    </m:sSub>
                  </m:oMath>
                </a14:m>
                <a:r>
                  <a:rPr lang="en-US" dirty="0">
                    <a:latin typeface="Times New Roman" panose="02020603050405020304" pitchFamily="18" charset="0"/>
                  </a:rPr>
                  <a:t> by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30</m:t>
                        </m:r>
                      </m:e>
                      <m:sup>
                        <m:r>
                          <a:rPr lang="en-US" i="1">
                            <a:latin typeface="Cambria Math" panose="02040503050406030204" pitchFamily="18" charset="0"/>
                            <a:ea typeface="Cambria Math" panose="02040503050406030204" pitchFamily="18" charset="0"/>
                          </a:rPr>
                          <m:t>°</m:t>
                        </m:r>
                      </m:sup>
                    </m:sSup>
                  </m:oMath>
                </a14:m>
                <a:endParaRPr lang="en-US" dirty="0">
                  <a:latin typeface="Times New Roman" panose="02020603050405020304" pitchFamily="18"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3754821" y="3346031"/>
                <a:ext cx="1997855" cy="283219"/>
              </a:xfrm>
              <a:prstGeom prst="rect">
                <a:avLst/>
              </a:prstGeom>
              <a:blipFill>
                <a:blip r:embed="rId4"/>
                <a:stretch>
                  <a:fillRect l="-4268" t="-26087" r="-2439" b="-50000"/>
                </a:stretch>
              </a:blipFill>
            </p:spPr>
            <p:txBody>
              <a:bodyPr/>
              <a:lstStyle/>
              <a:p>
                <a:r>
                  <a:rPr lang="en-US">
                    <a:noFill/>
                  </a:rPr>
                  <a:t> </a:t>
                </a:r>
              </a:p>
            </p:txBody>
          </p:sp>
        </mc:Fallback>
      </mc:AlternateContent>
      <p:sp>
        <p:nvSpPr>
          <p:cNvPr id="14" name="Rectangle 13"/>
          <p:cNvSpPr/>
          <p:nvPr/>
        </p:nvSpPr>
        <p:spPr>
          <a:xfrm>
            <a:off x="7711611" y="3302974"/>
            <a:ext cx="453970" cy="369332"/>
          </a:xfrm>
          <a:prstGeom prst="rect">
            <a:avLst/>
          </a:prstGeom>
        </p:spPr>
        <p:txBody>
          <a:bodyPr wrap="none">
            <a:spAutoFit/>
          </a:bodyPr>
          <a:lstStyle/>
          <a:p>
            <a:pPr algn="just"/>
            <a:r>
              <a:rPr lang="en-US" dirty="0">
                <a:latin typeface="Times New Roman" panose="02020603050405020304" pitchFamily="18" charset="0"/>
              </a:rPr>
              <a:t>(3)</a:t>
            </a:r>
          </a:p>
        </p:txBody>
      </p:sp>
      <mc:AlternateContent xmlns:mc="http://schemas.openxmlformats.org/markup-compatibility/2006" xmlns:a14="http://schemas.microsoft.com/office/drawing/2010/main">
        <mc:Choice Requires="a14">
          <p:sp>
            <p:nvSpPr>
              <p:cNvPr id="15" name="TextBox 14"/>
              <p:cNvSpPr txBox="1"/>
              <p:nvPr/>
            </p:nvSpPr>
            <p:spPr>
              <a:xfrm>
                <a:off x="3902810" y="3673403"/>
                <a:ext cx="1701876" cy="283219"/>
              </a:xfrm>
              <a:prstGeom prst="rect">
                <a:avLst/>
              </a:prstGeom>
              <a:noFill/>
            </p:spPr>
            <p:txBody>
              <a:bodyPr wrap="none" lIns="0" tIns="0" rIns="0" bIns="0"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𝑎</m:t>
                        </m:r>
                      </m:sub>
                    </m:sSub>
                    <m:r>
                      <a:rPr lang="en-US" b="0" i="1" smtClean="0">
                        <a:latin typeface="Cambria Math" panose="02040503050406030204" pitchFamily="18" charset="0"/>
                      </a:rPr>
                      <m:t> </m:t>
                    </m:r>
                    <m:r>
                      <a:rPr lang="en-US" b="0" i="1" smtClean="0">
                        <a:latin typeface="Cambria Math" panose="02040503050406030204" pitchFamily="18" charset="0"/>
                      </a:rPr>
                      <m:t>𝑙𝑒𝑎𝑑𝑠</m:t>
                    </m:r>
                    <m:sSub>
                      <m:sSubPr>
                        <m:ctrlPr>
                          <a:rPr lang="en-US" i="1">
                            <a:latin typeface="Cambria Math" panose="02040503050406030204" pitchFamily="18" charset="0"/>
                          </a:rPr>
                        </m:ctrlPr>
                      </m:sSubPr>
                      <m:e>
                        <m:r>
                          <a:rPr lang="en-US" b="0" i="1" smtClean="0">
                            <a:latin typeface="Cambria Math" panose="02040503050406030204" pitchFamily="18" charset="0"/>
                          </a:rPr>
                          <m:t> </m:t>
                        </m:r>
                        <m:r>
                          <a:rPr lang="en-US" b="0" i="1" smtClean="0">
                            <a:latin typeface="Cambria Math" panose="02040503050406030204" pitchFamily="18" charset="0"/>
                          </a:rPr>
                          <m:t>𝐼</m:t>
                        </m:r>
                      </m:e>
                      <m:sub>
                        <m:r>
                          <a:rPr lang="en-US" b="0" i="1" smtClean="0">
                            <a:latin typeface="Cambria Math" panose="02040503050406030204" pitchFamily="18" charset="0"/>
                          </a:rPr>
                          <m:t>𝐴</m:t>
                        </m:r>
                      </m:sub>
                    </m:sSub>
                  </m:oMath>
                </a14:m>
                <a:r>
                  <a:rPr lang="en-US" dirty="0">
                    <a:latin typeface="Times New Roman" panose="02020603050405020304" pitchFamily="18" charset="0"/>
                  </a:rPr>
                  <a:t> by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30</m:t>
                        </m:r>
                      </m:e>
                      <m:sup>
                        <m:r>
                          <a:rPr lang="en-US" i="1">
                            <a:latin typeface="Cambria Math" panose="02040503050406030204" pitchFamily="18" charset="0"/>
                            <a:ea typeface="Cambria Math" panose="02040503050406030204" pitchFamily="18" charset="0"/>
                          </a:rPr>
                          <m:t>°</m:t>
                        </m:r>
                      </m:sup>
                    </m:sSup>
                  </m:oMath>
                </a14:m>
                <a:endParaRPr lang="en-US" dirty="0">
                  <a:latin typeface="Times New Roman" panose="02020603050405020304"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3902810" y="3673403"/>
                <a:ext cx="1701876" cy="283219"/>
              </a:xfrm>
              <a:prstGeom prst="rect">
                <a:avLst/>
              </a:prstGeom>
              <a:blipFill>
                <a:blip r:embed="rId5"/>
                <a:stretch>
                  <a:fillRect l="-4659" t="-26087" r="-2867" b="-50000"/>
                </a:stretch>
              </a:blipFill>
            </p:spPr>
            <p:txBody>
              <a:bodyPr/>
              <a:lstStyle/>
              <a:p>
                <a:r>
                  <a:rPr lang="en-US">
                    <a:noFill/>
                  </a:rPr>
                  <a:t> </a:t>
                </a:r>
              </a:p>
            </p:txBody>
          </p:sp>
        </mc:Fallback>
      </mc:AlternateContent>
      <p:sp>
        <p:nvSpPr>
          <p:cNvPr id="16" name="Rectangle 15"/>
          <p:cNvSpPr/>
          <p:nvPr/>
        </p:nvSpPr>
        <p:spPr>
          <a:xfrm>
            <a:off x="7711611" y="3665927"/>
            <a:ext cx="453970" cy="369332"/>
          </a:xfrm>
          <a:prstGeom prst="rect">
            <a:avLst/>
          </a:prstGeom>
        </p:spPr>
        <p:txBody>
          <a:bodyPr wrap="none">
            <a:spAutoFit/>
          </a:bodyPr>
          <a:lstStyle/>
          <a:p>
            <a:pPr algn="just"/>
            <a:r>
              <a:rPr lang="en-US" dirty="0">
                <a:latin typeface="Times New Roman" panose="02020603050405020304" pitchFamily="18" charset="0"/>
              </a:rPr>
              <a:t>(4)</a:t>
            </a:r>
          </a:p>
        </p:txBody>
      </p:sp>
      <p:pic>
        <p:nvPicPr>
          <p:cNvPr id="18" name="Picture 17"/>
          <p:cNvPicPr>
            <a:picLocks noChangeAspect="1"/>
          </p:cNvPicPr>
          <p:nvPr/>
        </p:nvPicPr>
        <p:blipFill>
          <a:blip r:embed="rId6"/>
          <a:stretch>
            <a:fillRect/>
          </a:stretch>
        </p:blipFill>
        <p:spPr>
          <a:xfrm>
            <a:off x="2223195" y="3993624"/>
            <a:ext cx="4889141" cy="1687998"/>
          </a:xfrm>
          <a:prstGeom prst="rect">
            <a:avLst/>
          </a:prstGeom>
        </p:spPr>
      </p:pic>
    </p:spTree>
    <p:extLst>
      <p:ext uri="{BB962C8B-B14F-4D97-AF65-F5344CB8AC3E}">
        <p14:creationId xmlns:p14="http://schemas.microsoft.com/office/powerpoint/2010/main" val="3573241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8617616" cy="584775"/>
          </a:xfrm>
          <a:prstGeom prst="rect">
            <a:avLst/>
          </a:prstGeom>
        </p:spPr>
        <p:txBody>
          <a:bodyPr wrap="none">
            <a:spAutoFit/>
          </a:bodyPr>
          <a:lstStyle/>
          <a:p>
            <a:r>
              <a:rPr lang="en-US" sz="3200" dirty="0">
                <a:solidFill>
                  <a:srgbClr val="C8102E"/>
                </a:solidFill>
                <a:latin typeface="+mj-lt"/>
                <a:ea typeface="+mj-ea"/>
                <a:cs typeface="+mj-cs"/>
              </a:rPr>
              <a:t>Undergrounded Wye-Delta Step-Down Connection</a:t>
            </a:r>
          </a:p>
        </p:txBody>
      </p:sp>
      <mc:AlternateContent xmlns:mc="http://schemas.openxmlformats.org/markup-compatibility/2006" xmlns:a14="http://schemas.microsoft.com/office/drawing/2010/main">
        <mc:Choice Requires="a14">
          <p:sp>
            <p:nvSpPr>
              <p:cNvPr id="13" name="Rectangle 12"/>
              <p:cNvSpPr/>
              <p:nvPr/>
            </p:nvSpPr>
            <p:spPr>
              <a:xfrm>
                <a:off x="2796993" y="838200"/>
                <a:ext cx="3105017" cy="880626"/>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𝑏𝑎</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𝑐𝑏</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𝑎𝑐</m:t>
                                </m:r>
                              </m:sub>
                            </m:sSub>
                          </m:e>
                        </m:eqArr>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i="1">
                                  <a:latin typeface="Cambria Math" panose="02040503050406030204" pitchFamily="18" charset="0"/>
                                </a:rPr>
                                <m:t>1</m:t>
                              </m:r>
                            </m:e>
                            <m:e>
                              <m:r>
                                <a:rPr lang="en-US" b="0" i="1" smtClean="0">
                                  <a:latin typeface="Cambria Math" panose="02040503050406030204" pitchFamily="18" charset="0"/>
                                </a:rPr>
                                <m:t>2</m:t>
                              </m:r>
                            </m:e>
                            <m:e>
                              <m:r>
                                <a:rPr lang="en-US" b="0" i="1" smtClean="0">
                                  <a:latin typeface="Cambria Math" panose="02040503050406030204" pitchFamily="18" charset="0"/>
                                </a:rPr>
                                <m:t>0</m:t>
                              </m:r>
                            </m:e>
                          </m:mr>
                          <m:mr>
                            <m:e>
                              <m:r>
                                <a:rPr lang="en-US" b="0" i="1" smtClean="0">
                                  <a:latin typeface="Cambria Math" panose="02040503050406030204" pitchFamily="18" charset="0"/>
                                </a:rPr>
                                <m:t>−2</m:t>
                              </m:r>
                            </m:e>
                            <m:e>
                              <m:r>
                                <a:rPr lang="en-US" b="0" i="1" smtClean="0">
                                  <a:latin typeface="Cambria Math" panose="02040503050406030204" pitchFamily="18" charset="0"/>
                                </a:rPr>
                                <m:t>−</m:t>
                              </m:r>
                              <m:r>
                                <a:rPr lang="en-US" i="1">
                                  <a:latin typeface="Cambria Math" panose="02040503050406030204" pitchFamily="18" charset="0"/>
                                </a:rPr>
                                <m:t>1</m:t>
                              </m:r>
                            </m:e>
                            <m:e>
                              <m:r>
                                <a:rPr lang="en-US" b="0" i="1" smtClean="0">
                                  <a:latin typeface="Cambria Math" panose="02040503050406030204" pitchFamily="18" charset="0"/>
                                </a:rPr>
                                <m:t>0</m:t>
                              </m:r>
                            </m:e>
                          </m:mr>
                        </m:m>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𝑏</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𝑐</m:t>
                                </m:r>
                              </m:sub>
                            </m:sSub>
                          </m:e>
                        </m:eqArr>
                      </m:e>
                    </m:d>
                  </m:oMath>
                </a14:m>
                <a:endParaRPr lang="en-US" dirty="0">
                  <a:latin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2796993" y="838200"/>
                <a:ext cx="3105017" cy="880626"/>
              </a:xfrm>
              <a:prstGeom prst="rect">
                <a:avLst/>
              </a:prstGeom>
              <a:blipFill>
                <a:blip r:embed="rId2"/>
                <a:stretch>
                  <a:fillRect/>
                </a:stretch>
              </a:blipFill>
            </p:spPr>
            <p:txBody>
              <a:bodyPr/>
              <a:lstStyle/>
              <a:p>
                <a:r>
                  <a:rPr lang="en-US">
                    <a:noFill/>
                  </a:rPr>
                  <a:t> </a:t>
                </a:r>
              </a:p>
            </p:txBody>
          </p:sp>
        </mc:Fallback>
      </mc:AlternateContent>
      <p:sp>
        <p:nvSpPr>
          <p:cNvPr id="14" name="TextBox 13"/>
          <p:cNvSpPr txBox="1"/>
          <p:nvPr/>
        </p:nvSpPr>
        <p:spPr>
          <a:xfrm>
            <a:off x="8116521" y="1072541"/>
            <a:ext cx="569387" cy="369332"/>
          </a:xfrm>
          <a:prstGeom prst="rect">
            <a:avLst/>
          </a:prstGeom>
          <a:noFill/>
        </p:spPr>
        <p:txBody>
          <a:bodyPr wrap="none" rtlCol="0">
            <a:spAutoFit/>
          </a:bodyPr>
          <a:lstStyle/>
          <a:p>
            <a:r>
              <a:rPr lang="en-US" dirty="0">
                <a:latin typeface="Times New Roman" panose="02020603050405020304" pitchFamily="18" charset="0"/>
              </a:rPr>
              <a:t>(63)</a:t>
            </a:r>
          </a:p>
        </p:txBody>
      </p:sp>
      <mc:AlternateContent xmlns:mc="http://schemas.openxmlformats.org/markup-compatibility/2006" xmlns:a14="http://schemas.microsoft.com/office/drawing/2010/main">
        <mc:Choice Requires="a14">
          <p:sp>
            <p:nvSpPr>
              <p:cNvPr id="8" name="Rectangle 7"/>
              <p:cNvSpPr/>
              <p:nvPr/>
            </p:nvSpPr>
            <p:spPr>
              <a:xfrm>
                <a:off x="2550373" y="1828800"/>
                <a:ext cx="4002827" cy="824906"/>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𝑡</m:t>
                            </m:r>
                          </m:sub>
                        </m:sSub>
                      </m:e>
                    </m:d>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𝐴𝐼</m:t>
                            </m:r>
                          </m:e>
                        </m:d>
                      </m:e>
                      <m:sup>
                        <m:r>
                          <a:rPr lang="en-US" i="1">
                            <a:latin typeface="Cambria Math" panose="02040503050406030204" pitchFamily="18" charset="0"/>
                          </a:rPr>
                          <m:t>−1</m:t>
                        </m:r>
                      </m:sup>
                    </m:sSup>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𝐿</m:t>
                        </m:r>
                      </m:e>
                    </m:d>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3</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i="1">
                                <a:latin typeface="Cambria Math" panose="02040503050406030204" pitchFamily="18" charset="0"/>
                              </a:rPr>
                              <m:t>𝑡</m:t>
                            </m:r>
                          </m:sub>
                        </m:sSub>
                      </m:den>
                    </m:f>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1</m:t>
                              </m:r>
                            </m:e>
                            <m:e>
                              <m:r>
                                <a:rPr lang="en-US" i="1">
                                  <a:latin typeface="Cambria Math" panose="02040503050406030204" pitchFamily="18" charset="0"/>
                                </a:rPr>
                                <m:t>2</m:t>
                              </m:r>
                            </m:e>
                            <m:e>
                              <m:r>
                                <a:rPr lang="en-US" i="1">
                                  <a:latin typeface="Cambria Math" panose="02040503050406030204" pitchFamily="18" charset="0"/>
                                </a:rPr>
                                <m:t>0</m:t>
                              </m:r>
                            </m:e>
                          </m:mr>
                          <m:mr>
                            <m:e>
                              <m:r>
                                <a:rPr lang="en-US" i="1">
                                  <a:latin typeface="Cambria Math" panose="02040503050406030204" pitchFamily="18" charset="0"/>
                                </a:rPr>
                                <m:t>−2</m:t>
                              </m:r>
                            </m:e>
                            <m:e>
                              <m:r>
                                <a:rPr lang="en-US" i="1">
                                  <a:latin typeface="Cambria Math" panose="02040503050406030204" pitchFamily="18" charset="0"/>
                                </a:rPr>
                                <m:t>−1</m:t>
                              </m:r>
                            </m:e>
                            <m:e>
                              <m:r>
                                <a:rPr lang="en-US" i="1">
                                  <a:latin typeface="Cambria Math" panose="02040503050406030204" pitchFamily="18" charset="0"/>
                                </a:rPr>
                                <m:t>0</m:t>
                              </m:r>
                            </m:e>
                          </m:mr>
                        </m:m>
                      </m:e>
                    </m:d>
                  </m:oMath>
                </a14:m>
                <a:endParaRPr lang="en-US" dirty="0">
                  <a:latin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550373" y="1828800"/>
                <a:ext cx="4002827" cy="824906"/>
              </a:xfrm>
              <a:prstGeom prst="rect">
                <a:avLst/>
              </a:prstGeom>
              <a:blipFill>
                <a:blip r:embed="rId3"/>
                <a:stretch>
                  <a:fillRect/>
                </a:stretch>
              </a:blipFill>
            </p:spPr>
            <p:txBody>
              <a:bodyPr/>
              <a:lstStyle/>
              <a:p>
                <a:r>
                  <a:rPr lang="en-US">
                    <a:noFill/>
                  </a:rPr>
                  <a:t> </a:t>
                </a:r>
              </a:p>
            </p:txBody>
          </p:sp>
        </mc:Fallback>
      </mc:AlternateContent>
      <p:sp>
        <p:nvSpPr>
          <p:cNvPr id="28" name="TextBox 27"/>
          <p:cNvSpPr txBox="1"/>
          <p:nvPr/>
        </p:nvSpPr>
        <p:spPr>
          <a:xfrm>
            <a:off x="8106011" y="2056587"/>
            <a:ext cx="569387" cy="369332"/>
          </a:xfrm>
          <a:prstGeom prst="rect">
            <a:avLst/>
          </a:prstGeom>
          <a:noFill/>
        </p:spPr>
        <p:txBody>
          <a:bodyPr wrap="none" rtlCol="0">
            <a:spAutoFit/>
          </a:bodyPr>
          <a:lstStyle/>
          <a:p>
            <a:r>
              <a:rPr lang="en-US" dirty="0">
                <a:latin typeface="Times New Roman" panose="02020603050405020304" pitchFamily="18" charset="0"/>
              </a:rPr>
              <a:t>(66)</a:t>
            </a:r>
          </a:p>
        </p:txBody>
      </p:sp>
      <p:sp>
        <p:nvSpPr>
          <p:cNvPr id="5" name="Rectangle 4"/>
          <p:cNvSpPr/>
          <p:nvPr/>
        </p:nvSpPr>
        <p:spPr>
          <a:xfrm>
            <a:off x="115614" y="3259549"/>
            <a:ext cx="8991600" cy="2554545"/>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Equation (66) defines the generalized constant matrix [</a:t>
            </a:r>
            <a:r>
              <a:rPr lang="en-US" sz="2000" i="1" dirty="0" err="1">
                <a:solidFill>
                  <a:srgbClr val="000000"/>
                </a:solidFill>
                <a:latin typeface="Times New Roman" panose="02020603050405020304" pitchFamily="18" charset="0"/>
              </a:rPr>
              <a:t>d</a:t>
            </a:r>
            <a:r>
              <a:rPr lang="en-US" sz="2000" i="1" baseline="-25000" dirty="0" err="1">
                <a:solidFill>
                  <a:srgbClr val="000000"/>
                </a:solidFill>
                <a:latin typeface="Times New Roman" panose="02020603050405020304" pitchFamily="18" charset="0"/>
              </a:rPr>
              <a:t>t</a:t>
            </a:r>
            <a:r>
              <a:rPr lang="en-US" sz="2000" dirty="0">
                <a:solidFill>
                  <a:srgbClr val="000000"/>
                </a:solidFill>
                <a:latin typeface="Times New Roman" panose="02020603050405020304" pitchFamily="18" charset="0"/>
              </a:rPr>
              <a:t>] for the ungrounded wye–delta transformer connection. In the process of the derivation, a very convenient equation (Equation (63)) evolved that can be used anytime the currents in a delta need to be determined knowing the line currents. However, it must be understood that this equation will only work when the delta currents sum to zero, which means an ungrounded neutral on the primary.</a:t>
            </a:r>
          </a:p>
          <a:p>
            <a:pPr algn="just"/>
            <a:r>
              <a:rPr lang="en-US" sz="2000" dirty="0">
                <a:solidFill>
                  <a:srgbClr val="000000"/>
                </a:solidFill>
                <a:latin typeface="Times New Roman" panose="02020603050405020304" pitchFamily="18" charset="0"/>
              </a:rPr>
              <a:t>The generalized matrices [</a:t>
            </a:r>
            <a:r>
              <a:rPr lang="en-US" sz="2000" i="1" dirty="0">
                <a:solidFill>
                  <a:srgbClr val="000000"/>
                </a:solidFill>
                <a:latin typeface="Times New Roman" panose="02020603050405020304" pitchFamily="18" charset="0"/>
              </a:rPr>
              <a:t>a</a:t>
            </a:r>
            <a:r>
              <a:rPr lang="en-US" sz="2000" i="1" baseline="-25000" dirty="0">
                <a:solidFill>
                  <a:srgbClr val="000000"/>
                </a:solidFill>
                <a:latin typeface="Times New Roman" panose="02020603050405020304" pitchFamily="18" charset="0"/>
              </a:rPr>
              <a:t>t</a:t>
            </a:r>
            <a:r>
              <a:rPr lang="en-US" sz="2000" dirty="0">
                <a:solidFill>
                  <a:srgbClr val="000000"/>
                </a:solidFill>
                <a:latin typeface="Times New Roman" panose="02020603050405020304" pitchFamily="18" charset="0"/>
              </a:rPr>
              <a:t>] and [</a:t>
            </a:r>
            <a:r>
              <a:rPr lang="en-US" sz="2000" i="1" dirty="0" err="1">
                <a:solidFill>
                  <a:srgbClr val="000000"/>
                </a:solidFill>
                <a:latin typeface="Times New Roman" panose="02020603050405020304" pitchFamily="18" charset="0"/>
              </a:rPr>
              <a:t>b</a:t>
            </a:r>
            <a:r>
              <a:rPr lang="en-US" sz="2000" i="1" baseline="-25000" dirty="0" err="1">
                <a:solidFill>
                  <a:srgbClr val="000000"/>
                </a:solidFill>
                <a:latin typeface="Times New Roman" panose="02020603050405020304" pitchFamily="18" charset="0"/>
              </a:rPr>
              <a:t>t</a:t>
            </a:r>
            <a:r>
              <a:rPr lang="en-US" sz="2000" dirty="0">
                <a:solidFill>
                  <a:srgbClr val="000000"/>
                </a:solidFill>
                <a:latin typeface="Times New Roman" panose="02020603050405020304" pitchFamily="18" charset="0"/>
              </a:rPr>
              <a:t>] can now be developed. Solve Equation (54) for [</a:t>
            </a:r>
            <a:r>
              <a:rPr lang="en-US" sz="2000" i="1" dirty="0">
                <a:solidFill>
                  <a:srgbClr val="000000"/>
                </a:solidFill>
                <a:latin typeface="Times New Roman" panose="02020603050405020304" pitchFamily="18" charset="0"/>
              </a:rPr>
              <a:t>VLN</a:t>
            </a:r>
            <a:r>
              <a:rPr lang="en-US" sz="2000" i="1" baseline="-25000" dirty="0">
                <a:solidFill>
                  <a:srgbClr val="000000"/>
                </a:solidFill>
                <a:latin typeface="Times New Roman" panose="02020603050405020304" pitchFamily="18" charset="0"/>
              </a:rPr>
              <a:t>ABC</a:t>
            </a:r>
            <a:r>
              <a:rPr lang="en-US" sz="2000" dirty="0">
                <a:solidFill>
                  <a:srgbClr val="000000"/>
                </a:solidFill>
                <a:latin typeface="Times New Roman" panose="02020603050405020304" pitchFamily="18" charset="0"/>
              </a:rPr>
              <a:t>]:</a:t>
            </a:r>
          </a:p>
        </p:txBody>
      </p:sp>
      <mc:AlternateContent xmlns:mc="http://schemas.openxmlformats.org/markup-compatibility/2006" xmlns:a14="http://schemas.microsoft.com/office/drawing/2010/main">
        <mc:Choice Requires="a14">
          <p:sp>
            <p:nvSpPr>
              <p:cNvPr id="29" name="Rectangle 28"/>
              <p:cNvSpPr/>
              <p:nvPr/>
            </p:nvSpPr>
            <p:spPr>
              <a:xfrm>
                <a:off x="2120972" y="2750859"/>
                <a:ext cx="5043945"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𝑉𝐿𝐿</m:t>
                            </m:r>
                          </m:e>
                          <m:sub>
                            <m:r>
                              <a:rPr lang="en-US" i="1">
                                <a:latin typeface="Cambria Math" panose="02040503050406030204" pitchFamily="18" charset="0"/>
                              </a:rPr>
                              <m:t>𝑎𝑏𝑐</m:t>
                            </m:r>
                          </m:sub>
                        </m:sSub>
                      </m:e>
                    </m:d>
                    <m:r>
                      <a:rPr lang="en-US" i="1">
                        <a:latin typeface="Cambria Math" panose="02040503050406030204" pitchFamily="18" charset="0"/>
                      </a:rPr>
                      <m:t>=</m:t>
                    </m:r>
                    <m:sSup>
                      <m:sSupPr>
                        <m:ctrlPr>
                          <a:rPr lang="en-US" i="1" smtClean="0">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e>
                      <m:sup>
                        <m:r>
                          <a:rPr lang="en-US" b="0" i="1" smtClean="0">
                            <a:latin typeface="Cambria Math" panose="02040503050406030204" pitchFamily="18" charset="0"/>
                          </a:rPr>
                          <m:t>−1</m:t>
                        </m:r>
                      </m:sup>
                    </m:sSup>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𝑉𝐿𝑁</m:t>
                            </m:r>
                          </m:e>
                          <m:sub>
                            <m:r>
                              <a:rPr lang="en-US" i="1">
                                <a:latin typeface="Cambria Math" panose="02040503050406030204" pitchFamily="18" charset="0"/>
                              </a:rPr>
                              <m:t>𝐴𝐵𝐶</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m:t>
                            </m:r>
                            <m:r>
                              <a:rPr lang="en-US" b="0" i="1" smtClean="0">
                                <a:latin typeface="Cambria Math" panose="02040503050406030204" pitchFamily="18" charset="0"/>
                              </a:rPr>
                              <m:t>𝑁</m:t>
                            </m:r>
                            <m:r>
                              <a:rPr lang="en-US" i="1">
                                <a:latin typeface="Cambria Math" panose="02040503050406030204" pitchFamily="18" charset="0"/>
                              </a:rPr>
                              <m:t>𝑡</m:t>
                            </m:r>
                          </m:e>
                          <m:sub>
                            <m:r>
                              <a:rPr lang="en-US" i="1">
                                <a:latin typeface="Cambria Math" panose="02040503050406030204" pitchFamily="18" charset="0"/>
                              </a:rPr>
                              <m:t>𝑎𝑏𝑐</m:t>
                            </m:r>
                          </m:sub>
                        </m:sSub>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𝐴𝐵𝐶</m:t>
                            </m:r>
                          </m:sub>
                        </m:sSub>
                      </m:e>
                    </m:d>
                  </m:oMath>
                </a14:m>
                <a:endParaRPr lang="en-US" dirty="0">
                  <a:latin typeface="Times New Roman" panose="02020603050405020304" pitchFamily="18" charset="0"/>
                </a:endParaRPr>
              </a:p>
            </p:txBody>
          </p:sp>
        </mc:Choice>
        <mc:Fallback xmlns="">
          <p:sp>
            <p:nvSpPr>
              <p:cNvPr id="29" name="Rectangle 28"/>
              <p:cNvSpPr>
                <a:spLocks noRot="1" noChangeAspect="1" noMove="1" noResize="1" noEditPoints="1" noAdjustHandles="1" noChangeArrowheads="1" noChangeShapeType="1" noTextEdit="1"/>
              </p:cNvSpPr>
              <p:nvPr/>
            </p:nvSpPr>
            <p:spPr>
              <a:xfrm>
                <a:off x="2120972" y="2750859"/>
                <a:ext cx="5043945" cy="369332"/>
              </a:xfrm>
              <a:prstGeom prst="rect">
                <a:avLst/>
              </a:prstGeom>
              <a:blipFill>
                <a:blip r:embed="rId4"/>
                <a:stretch>
                  <a:fillRect b="-1639"/>
                </a:stretch>
              </a:blipFill>
            </p:spPr>
            <p:txBody>
              <a:bodyPr/>
              <a:lstStyle/>
              <a:p>
                <a:r>
                  <a:rPr lang="en-US">
                    <a:noFill/>
                  </a:rPr>
                  <a:t> </a:t>
                </a:r>
              </a:p>
            </p:txBody>
          </p:sp>
        </mc:Fallback>
      </mc:AlternateContent>
      <p:sp>
        <p:nvSpPr>
          <p:cNvPr id="30" name="TextBox 29"/>
          <p:cNvSpPr txBox="1"/>
          <p:nvPr/>
        </p:nvSpPr>
        <p:spPr>
          <a:xfrm>
            <a:off x="8106010" y="2671301"/>
            <a:ext cx="569387" cy="369332"/>
          </a:xfrm>
          <a:prstGeom prst="rect">
            <a:avLst/>
          </a:prstGeom>
          <a:noFill/>
        </p:spPr>
        <p:txBody>
          <a:bodyPr wrap="none" rtlCol="0">
            <a:spAutoFit/>
          </a:bodyPr>
          <a:lstStyle/>
          <a:p>
            <a:r>
              <a:rPr lang="en-US" dirty="0">
                <a:latin typeface="Times New Roman" panose="02020603050405020304" pitchFamily="18" charset="0"/>
              </a:rPr>
              <a:t>(54)</a:t>
            </a:r>
          </a:p>
        </p:txBody>
      </p:sp>
      <mc:AlternateContent xmlns:mc="http://schemas.openxmlformats.org/markup-compatibility/2006" xmlns:a14="http://schemas.microsoft.com/office/drawing/2010/main">
        <mc:Choice Requires="a14">
          <p:sp>
            <p:nvSpPr>
              <p:cNvPr id="31" name="Rectangle 30"/>
              <p:cNvSpPr/>
              <p:nvPr/>
            </p:nvSpPr>
            <p:spPr>
              <a:xfrm>
                <a:off x="2120972" y="5715890"/>
                <a:ext cx="544052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𝑁</m:t>
                              </m:r>
                            </m:e>
                            <m:sub>
                              <m:r>
                                <a:rPr lang="en-US" b="0" i="1" smtClean="0">
                                  <a:latin typeface="Cambria Math" panose="02040503050406030204" pitchFamily="18" charset="0"/>
                                </a:rPr>
                                <m:t>𝐴𝐵𝐶</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𝐿</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𝑍𝑁𝑡</m:t>
                              </m:r>
                            </m:e>
                            <m:sub>
                              <m:r>
                                <a:rPr lang="en-US" b="0" i="1" smtClean="0">
                                  <a:latin typeface="Cambria Math" panose="02040503050406030204" pitchFamily="18" charset="0"/>
                                </a:rPr>
                                <m:t>𝑎𝑏𝑐</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𝐴𝐵𝐶</m:t>
                              </m:r>
                            </m:sub>
                          </m:sSub>
                        </m:e>
                      </m:d>
                    </m:oMath>
                  </m:oMathPara>
                </a14:m>
                <a:endParaRPr lang="en-US" dirty="0">
                  <a:latin typeface="Times New Roman" panose="02020603050405020304" pitchFamily="18"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2120972" y="5715890"/>
                <a:ext cx="5440528" cy="369332"/>
              </a:xfrm>
              <a:prstGeom prst="rect">
                <a:avLst/>
              </a:prstGeom>
              <a:blipFill>
                <a:blip r:embed="rId5"/>
                <a:stretch>
                  <a:fillRect b="-1667"/>
                </a:stretch>
              </a:blipFill>
            </p:spPr>
            <p:txBody>
              <a:bodyPr/>
              <a:lstStyle/>
              <a:p>
                <a:r>
                  <a:rPr lang="en-US">
                    <a:noFill/>
                  </a:rPr>
                  <a:t> </a:t>
                </a:r>
              </a:p>
            </p:txBody>
          </p:sp>
        </mc:Fallback>
      </mc:AlternateContent>
      <p:sp>
        <p:nvSpPr>
          <p:cNvPr id="32" name="TextBox 31"/>
          <p:cNvSpPr txBox="1"/>
          <p:nvPr/>
        </p:nvSpPr>
        <p:spPr>
          <a:xfrm>
            <a:off x="7821316" y="5724663"/>
            <a:ext cx="569387" cy="369332"/>
          </a:xfrm>
          <a:prstGeom prst="rect">
            <a:avLst/>
          </a:prstGeom>
          <a:noFill/>
        </p:spPr>
        <p:txBody>
          <a:bodyPr wrap="none" rtlCol="0">
            <a:spAutoFit/>
          </a:bodyPr>
          <a:lstStyle/>
          <a:p>
            <a:r>
              <a:rPr lang="en-US" dirty="0">
                <a:latin typeface="Times New Roman" panose="02020603050405020304" pitchFamily="18" charset="0"/>
              </a:rPr>
              <a:t>(67)</a:t>
            </a:r>
          </a:p>
        </p:txBody>
      </p:sp>
    </p:spTree>
    <p:extLst>
      <p:ext uri="{BB962C8B-B14F-4D97-AF65-F5344CB8AC3E}">
        <p14:creationId xmlns:p14="http://schemas.microsoft.com/office/powerpoint/2010/main" val="20182225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8617616" cy="584775"/>
          </a:xfrm>
          <a:prstGeom prst="rect">
            <a:avLst/>
          </a:prstGeom>
        </p:spPr>
        <p:txBody>
          <a:bodyPr wrap="none">
            <a:spAutoFit/>
          </a:bodyPr>
          <a:lstStyle/>
          <a:p>
            <a:r>
              <a:rPr lang="en-US" sz="3200" dirty="0">
                <a:solidFill>
                  <a:srgbClr val="C8102E"/>
                </a:solidFill>
                <a:latin typeface="+mj-lt"/>
                <a:ea typeface="+mj-ea"/>
                <a:cs typeface="+mj-cs"/>
              </a:rPr>
              <a:t>Undergrounded Wye-Delta Step-Down Connection</a:t>
            </a:r>
          </a:p>
        </p:txBody>
      </p:sp>
      <mc:AlternateContent xmlns:mc="http://schemas.openxmlformats.org/markup-compatibility/2006" xmlns:a14="http://schemas.microsoft.com/office/drawing/2010/main">
        <mc:Choice Requires="a14">
          <p:sp>
            <p:nvSpPr>
              <p:cNvPr id="31" name="Rectangle 30"/>
              <p:cNvSpPr/>
              <p:nvPr/>
            </p:nvSpPr>
            <p:spPr>
              <a:xfrm>
                <a:off x="1942549" y="1066800"/>
                <a:ext cx="4269374"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i="1" smtClean="0">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𝑉𝐿</m:t>
                              </m:r>
                              <m:r>
                                <a:rPr lang="en-US" sz="1400" b="0" i="1" smtClean="0">
                                  <a:latin typeface="Cambria Math" panose="02040503050406030204" pitchFamily="18" charset="0"/>
                                </a:rPr>
                                <m:t>𝑁</m:t>
                              </m:r>
                            </m:e>
                            <m:sub>
                              <m:r>
                                <a:rPr lang="en-US" sz="1400" b="0" i="1" smtClean="0">
                                  <a:latin typeface="Cambria Math" panose="02040503050406030204" pitchFamily="18" charset="0"/>
                                </a:rPr>
                                <m:t>𝐴𝐵𝐶</m:t>
                              </m:r>
                            </m:sub>
                          </m:sSub>
                        </m:e>
                      </m:d>
                      <m:r>
                        <a:rPr lang="en-US" sz="1400" i="1">
                          <a:latin typeface="Cambria Math" panose="02040503050406030204" pitchFamily="18" charset="0"/>
                        </a:rPr>
                        <m:t>=</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𝐴𝑉</m:t>
                          </m:r>
                        </m:e>
                      </m:d>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𝑉𝐿</m:t>
                              </m:r>
                              <m:r>
                                <a:rPr lang="en-US" sz="1400" b="0" i="1" smtClean="0">
                                  <a:latin typeface="Cambria Math" panose="02040503050406030204" pitchFamily="18" charset="0"/>
                                </a:rPr>
                                <m:t>𝐿</m:t>
                              </m:r>
                            </m:e>
                            <m:sub>
                              <m:r>
                                <a:rPr lang="en-US" sz="1400" b="0" i="1" smtClean="0">
                                  <a:latin typeface="Cambria Math" panose="02040503050406030204" pitchFamily="18" charset="0"/>
                                </a:rPr>
                                <m:t>𝑎𝑏𝑐</m:t>
                              </m:r>
                            </m:sub>
                          </m:sSub>
                        </m:e>
                      </m:d>
                      <m:r>
                        <a:rPr lang="en-US" sz="1400" b="0" i="1" smtClean="0">
                          <a:latin typeface="Cambria Math" panose="02040503050406030204" pitchFamily="18" charset="0"/>
                        </a:rPr>
                        <m:t>+</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𝐴𝑉</m:t>
                          </m:r>
                        </m:e>
                      </m:d>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b="0" i="1" smtClean="0">
                                  <a:latin typeface="Cambria Math" panose="02040503050406030204" pitchFamily="18" charset="0"/>
                                </a:rPr>
                                <m:t>𝑍𝑁𝑡</m:t>
                              </m:r>
                            </m:e>
                            <m:sub>
                              <m:r>
                                <a:rPr lang="en-US" sz="1400" b="0" i="1" smtClean="0">
                                  <a:latin typeface="Cambria Math" panose="02040503050406030204" pitchFamily="18" charset="0"/>
                                </a:rPr>
                                <m:t>𝑎𝑏𝑐</m:t>
                              </m:r>
                            </m:sub>
                          </m:sSub>
                        </m:e>
                      </m:d>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b="0" i="1" smtClean="0">
                                  <a:latin typeface="Cambria Math" panose="02040503050406030204" pitchFamily="18" charset="0"/>
                                </a:rPr>
                                <m:t>𝐼</m:t>
                              </m:r>
                            </m:e>
                            <m:sub>
                              <m:r>
                                <a:rPr lang="en-US" sz="1400" i="1">
                                  <a:latin typeface="Cambria Math" panose="02040503050406030204" pitchFamily="18" charset="0"/>
                                </a:rPr>
                                <m:t>𝐴𝐵𝐶</m:t>
                              </m:r>
                            </m:sub>
                          </m:sSub>
                        </m:e>
                      </m:d>
                    </m:oMath>
                  </m:oMathPara>
                </a14:m>
                <a:endParaRPr lang="en-US" sz="1400" dirty="0">
                  <a:latin typeface="Times New Roman" panose="02020603050405020304" pitchFamily="18"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1942549" y="1066800"/>
                <a:ext cx="4269374" cy="307777"/>
              </a:xfrm>
              <a:prstGeom prst="rect">
                <a:avLst/>
              </a:prstGeom>
              <a:blipFill>
                <a:blip r:embed="rId3"/>
                <a:stretch>
                  <a:fillRect/>
                </a:stretch>
              </a:blipFill>
            </p:spPr>
            <p:txBody>
              <a:bodyPr/>
              <a:lstStyle/>
              <a:p>
                <a:r>
                  <a:rPr lang="en-US">
                    <a:noFill/>
                  </a:rPr>
                  <a:t> </a:t>
                </a:r>
              </a:p>
            </p:txBody>
          </p:sp>
        </mc:Fallback>
      </mc:AlternateContent>
      <p:sp>
        <p:nvSpPr>
          <p:cNvPr id="32" name="TextBox 31"/>
          <p:cNvSpPr txBox="1"/>
          <p:nvPr/>
        </p:nvSpPr>
        <p:spPr>
          <a:xfrm>
            <a:off x="8305800" y="1085193"/>
            <a:ext cx="482824" cy="307777"/>
          </a:xfrm>
          <a:prstGeom prst="rect">
            <a:avLst/>
          </a:prstGeom>
          <a:noFill/>
        </p:spPr>
        <p:txBody>
          <a:bodyPr wrap="none" rtlCol="0">
            <a:spAutoFit/>
          </a:bodyPr>
          <a:lstStyle/>
          <a:p>
            <a:r>
              <a:rPr lang="en-US" sz="1400" dirty="0">
                <a:latin typeface="Times New Roman" panose="02020603050405020304" pitchFamily="18" charset="0"/>
              </a:rPr>
              <a:t>(67)</a:t>
            </a:r>
          </a:p>
        </p:txBody>
      </p:sp>
      <mc:AlternateContent xmlns:mc="http://schemas.openxmlformats.org/markup-compatibility/2006" xmlns:a14="http://schemas.microsoft.com/office/drawing/2010/main">
        <mc:Choice Requires="a14">
          <p:sp>
            <p:nvSpPr>
              <p:cNvPr id="15" name="Rectangle 14"/>
              <p:cNvSpPr/>
              <p:nvPr/>
            </p:nvSpPr>
            <p:spPr>
              <a:xfrm>
                <a:off x="2488435" y="797704"/>
                <a:ext cx="3245568" cy="307777"/>
              </a:xfrm>
              <a:prstGeom prst="rect">
                <a:avLst/>
              </a:prstGeom>
            </p:spPr>
            <p:txBody>
              <a:bodyPr wrap="none">
                <a:spAutoFit/>
              </a:bodyPr>
              <a:lstStyle/>
              <a:p>
                <a14:m>
                  <m:oMath xmlns:m="http://schemas.openxmlformats.org/officeDocument/2006/math">
                    <m:d>
                      <m:dPr>
                        <m:begChr m:val="["/>
                        <m:endChr m:val="]"/>
                        <m:ctrlPr>
                          <a:rPr lang="en-US" sz="1200" i="1" smtClean="0">
                            <a:latin typeface="Cambria Math" panose="02040503050406030204" pitchFamily="18" charset="0"/>
                          </a:rPr>
                        </m:ctrlPr>
                      </m:dPr>
                      <m:e>
                        <m:sSub>
                          <m:sSubPr>
                            <m:ctrlPr>
                              <a:rPr lang="en-US" sz="1200" i="1">
                                <a:latin typeface="Cambria Math" panose="02040503050406030204" pitchFamily="18" charset="0"/>
                              </a:rPr>
                            </m:ctrlPr>
                          </m:sSubPr>
                          <m:e>
                            <m:r>
                              <a:rPr lang="en-US" sz="1200" b="0" i="1" smtClean="0">
                                <a:latin typeface="Cambria Math" panose="02040503050406030204" pitchFamily="18" charset="0"/>
                              </a:rPr>
                              <m:t>𝐼</m:t>
                            </m:r>
                          </m:e>
                          <m:sub>
                            <m:r>
                              <a:rPr lang="en-US" sz="1200" b="0" i="1" smtClean="0">
                                <a:latin typeface="Cambria Math" panose="02040503050406030204" pitchFamily="18" charset="0"/>
                              </a:rPr>
                              <m:t>𝐴𝐵𝐶</m:t>
                            </m:r>
                          </m:sub>
                        </m:sSub>
                      </m:e>
                    </m:d>
                  </m:oMath>
                </a14:m>
                <a:r>
                  <a:rPr lang="en-US" sz="1200" dirty="0">
                    <a:latin typeface="Times New Roman" panose="02020603050405020304" pitchFamily="18" charset="0"/>
                  </a:rPr>
                  <a:t> </a:t>
                </a:r>
                <a14:m>
                  <m:oMath xmlns:m="http://schemas.openxmlformats.org/officeDocument/2006/math">
                    <m:r>
                      <a:rPr lang="en-US" sz="1200" i="1">
                        <a:latin typeface="Cambria Math" panose="02040503050406030204" pitchFamily="18" charset="0"/>
                      </a:rPr>
                      <m:t>=</m:t>
                    </m:r>
                    <m:sSup>
                      <m:sSupPr>
                        <m:ctrlPr>
                          <a:rPr lang="en-US" sz="1200" i="1" smtClean="0">
                            <a:latin typeface="Cambria Math" panose="02040503050406030204" pitchFamily="18" charset="0"/>
                          </a:rPr>
                        </m:ctrlPr>
                      </m:sSupPr>
                      <m:e>
                        <m:d>
                          <m:dPr>
                            <m:begChr m:val="["/>
                            <m:endChr m:val="]"/>
                            <m:ctrlPr>
                              <a:rPr lang="en-US" sz="1200" i="1">
                                <a:latin typeface="Cambria Math" panose="02040503050406030204" pitchFamily="18" charset="0"/>
                              </a:rPr>
                            </m:ctrlPr>
                          </m:dPr>
                          <m:e>
                            <m:r>
                              <a:rPr lang="en-US" sz="1200" i="1">
                                <a:latin typeface="Cambria Math" panose="02040503050406030204" pitchFamily="18" charset="0"/>
                              </a:rPr>
                              <m:t>𝐴</m:t>
                            </m:r>
                            <m:r>
                              <a:rPr lang="en-US" sz="1200" b="0" i="1" smtClean="0">
                                <a:latin typeface="Cambria Math" panose="02040503050406030204" pitchFamily="18" charset="0"/>
                              </a:rPr>
                              <m:t>𝐼</m:t>
                            </m:r>
                          </m:e>
                        </m:d>
                      </m:e>
                      <m:sup>
                        <m:r>
                          <a:rPr lang="en-US" sz="1200" b="0" i="1" smtClean="0">
                            <a:latin typeface="Cambria Math" panose="02040503050406030204" pitchFamily="18" charset="0"/>
                          </a:rPr>
                          <m:t>−1</m:t>
                        </m:r>
                      </m:sup>
                    </m:sSup>
                  </m:oMath>
                </a14:m>
                <a:r>
                  <a:rPr lang="en-US" sz="1200" dirty="0">
                    <a:latin typeface="Times New Roman" panose="02020603050405020304" pitchFamily="18" charset="0"/>
                    <a:ea typeface="Cambria Math" panose="02040503050406030204" pitchFamily="18" charset="0"/>
                  </a:rPr>
                  <a:t> </a:t>
                </a:r>
                <a14:m>
                  <m:oMath xmlns:m="http://schemas.openxmlformats.org/officeDocument/2006/math">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𝐿</m:t>
                        </m:r>
                      </m:e>
                    </m:d>
                    <m:r>
                      <m:rPr>
                        <m:nor/>
                      </m:rPr>
                      <a:rPr lang="en-US" sz="1400" dirty="0">
                        <a:latin typeface="Times New Roman" panose="02020603050405020304" pitchFamily="18" charset="0"/>
                        <a:ea typeface="Cambria Math" panose="02040503050406030204" pitchFamily="18" charset="0"/>
                      </a:rPr>
                      <m:t> </m:t>
                    </m:r>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𝐼</m:t>
                            </m:r>
                          </m:e>
                          <m:sub>
                            <m:r>
                              <a:rPr lang="en-US" sz="1400" i="1">
                                <a:latin typeface="Cambria Math" panose="02040503050406030204" pitchFamily="18" charset="0"/>
                              </a:rPr>
                              <m:t>𝑎𝑏𝑐</m:t>
                            </m:r>
                          </m:sub>
                        </m:sSub>
                      </m:e>
                    </m:d>
                    <m:r>
                      <a:rPr lang="en-US" sz="1400" b="0" i="0" smtClean="0">
                        <a:latin typeface="Cambria Math" panose="02040503050406030204" pitchFamily="18" charset="0"/>
                      </a:rPr>
                      <m:t>=</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b="0" i="1" smtClean="0">
                                <a:latin typeface="Cambria Math" panose="02040503050406030204" pitchFamily="18" charset="0"/>
                              </a:rPr>
                              <m:t>𝑑</m:t>
                            </m:r>
                          </m:e>
                          <m:sub>
                            <m:r>
                              <a:rPr lang="en-US" sz="1400" b="0" i="1" smtClean="0">
                                <a:latin typeface="Cambria Math" panose="02040503050406030204" pitchFamily="18" charset="0"/>
                              </a:rPr>
                              <m:t>𝑡</m:t>
                            </m:r>
                          </m:sub>
                        </m:sSub>
                      </m:e>
                    </m:d>
                    <m:r>
                      <m:rPr>
                        <m:nor/>
                      </m:rPr>
                      <a:rPr lang="en-US" sz="1400" dirty="0">
                        <a:latin typeface="Times New Roman" panose="02020603050405020304" pitchFamily="18" charset="0"/>
                        <a:ea typeface="Cambria Math" panose="02040503050406030204" pitchFamily="18" charset="0"/>
                      </a:rPr>
                      <m:t> </m:t>
                    </m:r>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𝐼</m:t>
                            </m:r>
                          </m:e>
                          <m:sub>
                            <m:r>
                              <a:rPr lang="en-US" sz="1400" i="1">
                                <a:latin typeface="Cambria Math" panose="02040503050406030204" pitchFamily="18" charset="0"/>
                              </a:rPr>
                              <m:t>𝑎𝑏𝑐</m:t>
                            </m:r>
                          </m:sub>
                        </m:sSub>
                      </m:e>
                    </m:d>
                  </m:oMath>
                </a14:m>
                <a:endParaRPr lang="en-US" sz="1200" dirty="0">
                  <a:latin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2488435" y="797704"/>
                <a:ext cx="3245568" cy="307777"/>
              </a:xfrm>
              <a:prstGeom prst="rect">
                <a:avLst/>
              </a:prstGeom>
              <a:blipFill>
                <a:blip r:embed="rId4"/>
                <a:stretch>
                  <a:fillRect/>
                </a:stretch>
              </a:blipFill>
            </p:spPr>
            <p:txBody>
              <a:bodyPr/>
              <a:lstStyle/>
              <a:p>
                <a:r>
                  <a:rPr lang="en-US">
                    <a:noFill/>
                  </a:rPr>
                  <a:t> </a:t>
                </a:r>
              </a:p>
            </p:txBody>
          </p:sp>
        </mc:Fallback>
      </mc:AlternateContent>
      <p:sp>
        <p:nvSpPr>
          <p:cNvPr id="16" name="TextBox 15"/>
          <p:cNvSpPr txBox="1"/>
          <p:nvPr/>
        </p:nvSpPr>
        <p:spPr>
          <a:xfrm>
            <a:off x="8305800" y="757981"/>
            <a:ext cx="465192" cy="307777"/>
          </a:xfrm>
          <a:prstGeom prst="rect">
            <a:avLst/>
          </a:prstGeom>
          <a:noFill/>
        </p:spPr>
        <p:txBody>
          <a:bodyPr wrap="none" rtlCol="0">
            <a:spAutoFit/>
          </a:bodyPr>
          <a:lstStyle/>
          <a:p>
            <a:r>
              <a:rPr lang="en-US" sz="1200" dirty="0">
                <a:latin typeface="Times New Roman" panose="02020603050405020304" pitchFamily="18" charset="0"/>
              </a:rPr>
              <a:t>(</a:t>
            </a:r>
            <a:r>
              <a:rPr lang="en-US" sz="1400" dirty="0">
                <a:latin typeface="Times New Roman" panose="02020603050405020304" pitchFamily="18" charset="0"/>
              </a:rPr>
              <a:t>65</a:t>
            </a:r>
            <a:r>
              <a:rPr lang="en-US" sz="1200" dirty="0">
                <a:latin typeface="Times New Roman" panose="02020603050405020304" pitchFamily="18" charset="0"/>
              </a:rPr>
              <a:t>)</a:t>
            </a:r>
          </a:p>
        </p:txBody>
      </p:sp>
      <p:sp>
        <p:nvSpPr>
          <p:cNvPr id="2" name="Rectangle 1"/>
          <p:cNvSpPr/>
          <p:nvPr/>
        </p:nvSpPr>
        <p:spPr>
          <a:xfrm>
            <a:off x="152400" y="1447800"/>
            <a:ext cx="8915400" cy="338554"/>
          </a:xfrm>
          <a:prstGeom prst="rect">
            <a:avLst/>
          </a:prstGeom>
        </p:spPr>
        <p:txBody>
          <a:bodyPr wrap="square">
            <a:spAutoFit/>
          </a:bodyPr>
          <a:lstStyle/>
          <a:p>
            <a:r>
              <a:rPr lang="en-US" sz="1600" dirty="0">
                <a:solidFill>
                  <a:srgbClr val="000000"/>
                </a:solidFill>
                <a:latin typeface="Times New Roman" panose="02020603050405020304" pitchFamily="18" charset="0"/>
              </a:rPr>
              <a:t>Substitute Equation (65) into Equation (67):</a:t>
            </a:r>
            <a:endParaRPr lang="en-US" sz="16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Rectangle 16"/>
              <p:cNvSpPr/>
              <p:nvPr/>
            </p:nvSpPr>
            <p:spPr>
              <a:xfrm>
                <a:off x="1752600" y="1752600"/>
                <a:ext cx="4717510"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i="1" smtClean="0">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𝑉𝐿</m:t>
                              </m:r>
                              <m:r>
                                <a:rPr lang="en-US" sz="1400" b="0" i="1" smtClean="0">
                                  <a:latin typeface="Cambria Math" panose="02040503050406030204" pitchFamily="18" charset="0"/>
                                </a:rPr>
                                <m:t>𝑁</m:t>
                              </m:r>
                            </m:e>
                            <m:sub>
                              <m:r>
                                <a:rPr lang="en-US" sz="1400" b="0" i="1" smtClean="0">
                                  <a:latin typeface="Cambria Math" panose="02040503050406030204" pitchFamily="18" charset="0"/>
                                </a:rPr>
                                <m:t>𝐴𝐵𝐶</m:t>
                              </m:r>
                            </m:sub>
                          </m:sSub>
                        </m:e>
                      </m:d>
                      <m:r>
                        <a:rPr lang="en-US" sz="1400" i="1">
                          <a:latin typeface="Cambria Math" panose="02040503050406030204" pitchFamily="18" charset="0"/>
                        </a:rPr>
                        <m:t>=</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𝐴𝑉</m:t>
                          </m:r>
                        </m:e>
                      </m:d>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𝑉𝐿</m:t>
                              </m:r>
                              <m:r>
                                <a:rPr lang="en-US" sz="1400" b="0" i="1" smtClean="0">
                                  <a:latin typeface="Cambria Math" panose="02040503050406030204" pitchFamily="18" charset="0"/>
                                </a:rPr>
                                <m:t>𝐿</m:t>
                              </m:r>
                            </m:e>
                            <m:sub>
                              <m:r>
                                <a:rPr lang="en-US" sz="1400" b="0" i="1" smtClean="0">
                                  <a:latin typeface="Cambria Math" panose="02040503050406030204" pitchFamily="18" charset="0"/>
                                </a:rPr>
                                <m:t>𝑎𝑏𝑐</m:t>
                              </m:r>
                            </m:sub>
                          </m:sSub>
                        </m:e>
                      </m:d>
                      <m:r>
                        <a:rPr lang="en-US" sz="1400" b="0" i="1" smtClean="0">
                          <a:latin typeface="Cambria Math" panose="02040503050406030204" pitchFamily="18" charset="0"/>
                        </a:rPr>
                        <m:t>+</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𝐴𝑉</m:t>
                          </m:r>
                        </m:e>
                      </m:d>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b="0" i="1" smtClean="0">
                                  <a:latin typeface="Cambria Math" panose="02040503050406030204" pitchFamily="18" charset="0"/>
                                </a:rPr>
                                <m:t>𝑍𝑁𝑡</m:t>
                              </m:r>
                            </m:e>
                            <m:sub>
                              <m:r>
                                <a:rPr lang="en-US" sz="1400" b="0" i="1" smtClean="0">
                                  <a:latin typeface="Cambria Math" panose="02040503050406030204" pitchFamily="18" charset="0"/>
                                </a:rPr>
                                <m:t>𝑎𝑏𝑐</m:t>
                              </m:r>
                            </m:sub>
                          </m:sSub>
                        </m:e>
                      </m:d>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𝑑</m:t>
                              </m:r>
                            </m:e>
                            <m:sub>
                              <m:r>
                                <a:rPr lang="en-US" sz="1400" i="1">
                                  <a:latin typeface="Cambria Math" panose="02040503050406030204" pitchFamily="18" charset="0"/>
                                </a:rPr>
                                <m:t>𝑡</m:t>
                              </m:r>
                            </m:sub>
                          </m:sSub>
                        </m:e>
                      </m:d>
                      <m:r>
                        <m:rPr>
                          <m:nor/>
                        </m:rPr>
                        <a:rPr lang="en-US" sz="1400" dirty="0">
                          <a:latin typeface="Times New Roman" panose="02020603050405020304" pitchFamily="18" charset="0"/>
                          <a:ea typeface="Cambria Math" panose="02040503050406030204" pitchFamily="18" charset="0"/>
                        </a:rPr>
                        <m:t> </m:t>
                      </m:r>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𝐼</m:t>
                              </m:r>
                            </m:e>
                            <m:sub>
                              <m:r>
                                <a:rPr lang="en-US" sz="1400" i="1">
                                  <a:latin typeface="Cambria Math" panose="02040503050406030204" pitchFamily="18" charset="0"/>
                                </a:rPr>
                                <m:t>𝑎𝑏𝑐</m:t>
                              </m:r>
                            </m:sub>
                          </m:sSub>
                        </m:e>
                      </m:d>
                    </m:oMath>
                  </m:oMathPara>
                </a14:m>
                <a:endParaRPr lang="en-US" sz="1400" dirty="0">
                  <a:latin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1752600" y="1752600"/>
                <a:ext cx="4717510" cy="30777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272688" y="2057400"/>
                <a:ext cx="2202334"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i="1" smtClean="0">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𝑉𝐿𝐿</m:t>
                              </m:r>
                            </m:e>
                            <m:sub>
                              <m:r>
                                <a:rPr lang="en-US" sz="1400" i="1">
                                  <a:latin typeface="Cambria Math" panose="02040503050406030204" pitchFamily="18" charset="0"/>
                                </a:rPr>
                                <m:t>𝑎𝑏𝑐</m:t>
                              </m:r>
                            </m:sub>
                          </m:sSub>
                        </m:e>
                      </m:d>
                      <m:r>
                        <a:rPr lang="en-US" sz="1400" b="0" i="1" smtClean="0">
                          <a:latin typeface="Cambria Math" panose="02040503050406030204" pitchFamily="18" charset="0"/>
                        </a:rPr>
                        <m:t>=</m:t>
                      </m:r>
                      <m:d>
                        <m:dPr>
                          <m:begChr m:val="["/>
                          <m:endChr m:val="]"/>
                          <m:ctrlPr>
                            <a:rPr lang="en-US" sz="1400" i="1">
                              <a:latin typeface="Cambria Math" panose="02040503050406030204" pitchFamily="18" charset="0"/>
                            </a:rPr>
                          </m:ctrlPr>
                        </m:dPr>
                        <m:e>
                          <m:r>
                            <a:rPr lang="en-US" sz="1400" b="0" i="1" smtClean="0">
                              <a:latin typeface="Cambria Math" panose="02040503050406030204" pitchFamily="18" charset="0"/>
                            </a:rPr>
                            <m:t>𝐷</m:t>
                          </m:r>
                        </m:e>
                      </m:d>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b="0" i="1" smtClean="0">
                                  <a:latin typeface="Cambria Math" panose="02040503050406030204" pitchFamily="18" charset="0"/>
                                </a:rPr>
                                <m:t>𝑉𝐿𝑁</m:t>
                              </m:r>
                            </m:e>
                            <m:sub>
                              <m:r>
                                <a:rPr lang="en-US" sz="1400" i="1">
                                  <a:latin typeface="Cambria Math" panose="02040503050406030204" pitchFamily="18" charset="0"/>
                                </a:rPr>
                                <m:t>𝑎𝑏𝑐</m:t>
                              </m:r>
                            </m:sub>
                          </m:sSub>
                        </m:e>
                      </m:d>
                    </m:oMath>
                  </m:oMathPara>
                </a14:m>
                <a:endParaRPr lang="en-US" sz="1400" dirty="0">
                  <a:latin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272688" y="2057400"/>
                <a:ext cx="2202334" cy="307777"/>
              </a:xfrm>
              <a:prstGeom prst="rect">
                <a:avLst/>
              </a:prstGeom>
              <a:blipFill>
                <a:blip r:embed="rId6"/>
                <a:stretch>
                  <a:fillRect/>
                </a:stretch>
              </a:blipFill>
            </p:spPr>
            <p:txBody>
              <a:bodyPr/>
              <a:lstStyle/>
              <a:p>
                <a:r>
                  <a:rPr lang="en-US">
                    <a:noFill/>
                  </a:rPr>
                  <a:t> </a:t>
                </a:r>
              </a:p>
            </p:txBody>
          </p:sp>
        </mc:Fallback>
      </mc:AlternateContent>
      <p:sp>
        <p:nvSpPr>
          <p:cNvPr id="18" name="Rectangle 17"/>
          <p:cNvSpPr/>
          <p:nvPr/>
        </p:nvSpPr>
        <p:spPr>
          <a:xfrm>
            <a:off x="155028" y="2286000"/>
            <a:ext cx="686406" cy="338554"/>
          </a:xfrm>
          <a:prstGeom prst="rect">
            <a:avLst/>
          </a:prstGeom>
        </p:spPr>
        <p:txBody>
          <a:bodyPr wrap="none">
            <a:spAutoFit/>
          </a:bodyPr>
          <a:lstStyle/>
          <a:p>
            <a:r>
              <a:rPr lang="en-US" sz="1600" dirty="0">
                <a:solidFill>
                  <a:srgbClr val="000000"/>
                </a:solidFill>
                <a:latin typeface="Times New Roman" panose="02020603050405020304" pitchFamily="18" charset="0"/>
              </a:rPr>
              <a:t>where</a:t>
            </a:r>
            <a:endParaRPr lang="en-US" sz="1600"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3272688" y="2427204"/>
                <a:ext cx="1869679" cy="662104"/>
              </a:xfrm>
              <a:prstGeom prst="rect">
                <a:avLst/>
              </a:prstGeom>
            </p:spPr>
            <p:txBody>
              <a:bodyPr wrap="none">
                <a:spAutoFit/>
              </a:bodyPr>
              <a:lstStyle/>
              <a:p>
                <a14:m>
                  <m:oMath xmlns:m="http://schemas.openxmlformats.org/officeDocument/2006/math">
                    <m:d>
                      <m:dPr>
                        <m:begChr m:val="["/>
                        <m:endChr m:val="]"/>
                        <m:ctrlPr>
                          <a:rPr lang="en-US" sz="1400" i="1" smtClean="0">
                            <a:latin typeface="Cambria Math" panose="02040503050406030204" pitchFamily="18" charset="0"/>
                          </a:rPr>
                        </m:ctrlPr>
                      </m:dPr>
                      <m:e>
                        <m:r>
                          <a:rPr lang="en-US" sz="1400" b="0" i="1" smtClean="0">
                            <a:latin typeface="Cambria Math" panose="02040503050406030204" pitchFamily="18" charset="0"/>
                          </a:rPr>
                          <m:t>𝐷</m:t>
                        </m:r>
                      </m:e>
                    </m:d>
                  </m:oMath>
                </a14:m>
                <a:r>
                  <a:rPr lang="en-US" sz="1400" dirty="0">
                    <a:latin typeface="Times New Roman" panose="02020603050405020304" pitchFamily="18" charset="0"/>
                  </a:rPr>
                  <a:t> </a:t>
                </a:r>
                <a14:m>
                  <m:oMath xmlns:m="http://schemas.openxmlformats.org/officeDocument/2006/math">
                    <m:r>
                      <a:rPr lang="en-US" sz="1400" i="1">
                        <a:latin typeface="Cambria Math" panose="02040503050406030204" pitchFamily="18" charset="0"/>
                      </a:rPr>
                      <m:t>=</m:t>
                    </m:r>
                    <m:d>
                      <m:dPr>
                        <m:begChr m:val="["/>
                        <m:endChr m:val="]"/>
                        <m:ctrlPr>
                          <a:rPr lang="en-US" sz="1400" i="1">
                            <a:latin typeface="Cambria Math" panose="02040503050406030204" pitchFamily="18" charset="0"/>
                          </a:rPr>
                        </m:ctrlPr>
                      </m:dPr>
                      <m:e>
                        <m:m>
                          <m:mPr>
                            <m:plcHide m:val="on"/>
                            <m:mcs>
                              <m:mc>
                                <m:mcPr>
                                  <m:count m:val="3"/>
                                  <m:mcJc m:val="center"/>
                                </m:mcPr>
                              </m:mc>
                            </m:mcs>
                            <m:ctrlPr>
                              <a:rPr lang="en-US" sz="1400" i="1">
                                <a:latin typeface="Cambria Math" panose="02040503050406030204" pitchFamily="18" charset="0"/>
                              </a:rPr>
                            </m:ctrlPr>
                          </m:mPr>
                          <m:mr>
                            <m:e>
                              <m:r>
                                <a:rPr lang="en-US" sz="1400" i="1">
                                  <a:latin typeface="Cambria Math" panose="02040503050406030204" pitchFamily="18" charset="0"/>
                                </a:rPr>
                                <m:t>1</m:t>
                              </m:r>
                            </m:e>
                            <m:e>
                              <m:r>
                                <a:rPr lang="en-US" sz="1400" i="1">
                                  <a:latin typeface="Cambria Math" panose="02040503050406030204" pitchFamily="18" charset="0"/>
                                </a:rPr>
                                <m:t>−1</m:t>
                              </m:r>
                            </m:e>
                            <m:e>
                              <m:r>
                                <a:rPr lang="en-US" sz="1400" i="1">
                                  <a:latin typeface="Cambria Math" panose="02040503050406030204" pitchFamily="18" charset="0"/>
                                </a:rPr>
                                <m:t>0</m:t>
                              </m:r>
                            </m:e>
                          </m:mr>
                          <m:mr>
                            <m:e>
                              <m:r>
                                <a:rPr lang="en-US" sz="1400" b="0" i="1" smtClean="0">
                                  <a:latin typeface="Cambria Math" panose="02040503050406030204" pitchFamily="18" charset="0"/>
                                </a:rPr>
                                <m:t>0</m:t>
                              </m:r>
                            </m:e>
                            <m:e>
                              <m:r>
                                <a:rPr lang="en-US" sz="1400" b="0" i="1" smtClean="0">
                                  <a:latin typeface="Cambria Math" panose="02040503050406030204" pitchFamily="18" charset="0"/>
                                </a:rPr>
                                <m:t>1</m:t>
                              </m:r>
                            </m:e>
                            <m:e>
                              <m:r>
                                <a:rPr lang="en-US" sz="1400" b="0" i="1" smtClean="0">
                                  <a:latin typeface="Cambria Math" panose="02040503050406030204" pitchFamily="18" charset="0"/>
                                </a:rPr>
                                <m:t>−1</m:t>
                              </m:r>
                            </m:e>
                          </m:mr>
                          <m:mr>
                            <m:e>
                              <m:r>
                                <a:rPr lang="en-US" sz="1400" i="1">
                                  <a:latin typeface="Cambria Math" panose="02040503050406030204" pitchFamily="18" charset="0"/>
                                </a:rPr>
                                <m:t>−</m:t>
                              </m:r>
                              <m:r>
                                <a:rPr lang="en-US" sz="1400" b="0" i="1" smtClean="0">
                                  <a:latin typeface="Cambria Math" panose="02040503050406030204" pitchFamily="18" charset="0"/>
                                </a:rPr>
                                <m:t>1</m:t>
                              </m:r>
                            </m:e>
                            <m:e>
                              <m:r>
                                <a:rPr lang="en-US" sz="1400" b="0" i="1" smtClean="0">
                                  <a:latin typeface="Cambria Math" panose="02040503050406030204" pitchFamily="18" charset="0"/>
                                </a:rPr>
                                <m:t>0</m:t>
                              </m:r>
                            </m:e>
                            <m:e>
                              <m:r>
                                <a:rPr lang="en-US" sz="1400" b="0" i="1" smtClean="0">
                                  <a:latin typeface="Cambria Math" panose="02040503050406030204" pitchFamily="18" charset="0"/>
                                </a:rPr>
                                <m:t>1</m:t>
                              </m:r>
                            </m:e>
                          </m:mr>
                        </m:m>
                      </m:e>
                    </m:d>
                  </m:oMath>
                </a14:m>
                <a:endParaRPr lang="en-US" sz="1400" dirty="0">
                  <a:latin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272688" y="2427204"/>
                <a:ext cx="1869679" cy="66210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1405990" y="3276600"/>
                <a:ext cx="5124929"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i="1" smtClean="0">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𝑉𝐿</m:t>
                              </m:r>
                              <m:r>
                                <a:rPr lang="en-US" sz="1400" b="0" i="1" smtClean="0">
                                  <a:latin typeface="Cambria Math" panose="02040503050406030204" pitchFamily="18" charset="0"/>
                                </a:rPr>
                                <m:t>𝑁</m:t>
                              </m:r>
                            </m:e>
                            <m:sub>
                              <m:r>
                                <a:rPr lang="en-US" sz="1400" b="0" i="1" smtClean="0">
                                  <a:latin typeface="Cambria Math" panose="02040503050406030204" pitchFamily="18" charset="0"/>
                                </a:rPr>
                                <m:t>𝐴𝐵𝐶</m:t>
                              </m:r>
                            </m:sub>
                          </m:sSub>
                        </m:e>
                      </m:d>
                      <m:r>
                        <a:rPr lang="en-US" sz="1400" i="1">
                          <a:latin typeface="Cambria Math" panose="02040503050406030204" pitchFamily="18" charset="0"/>
                        </a:rPr>
                        <m:t>=</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𝐴𝑉</m:t>
                          </m:r>
                        </m:e>
                      </m:d>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𝐷</m:t>
                          </m:r>
                        </m:e>
                      </m:d>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𝑉𝐿𝑁</m:t>
                              </m:r>
                            </m:e>
                            <m:sub>
                              <m:r>
                                <a:rPr lang="en-US" sz="1400" i="1">
                                  <a:latin typeface="Cambria Math" panose="02040503050406030204" pitchFamily="18" charset="0"/>
                                </a:rPr>
                                <m:t>𝑎𝑏𝑐</m:t>
                              </m:r>
                            </m:sub>
                          </m:sSub>
                        </m:e>
                      </m:d>
                      <m:r>
                        <a:rPr lang="en-US" sz="1400" b="0" i="1" smtClean="0">
                          <a:latin typeface="Cambria Math" panose="02040503050406030204" pitchFamily="18" charset="0"/>
                        </a:rPr>
                        <m:t>+</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𝐴𝑉</m:t>
                          </m:r>
                        </m:e>
                      </m:d>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b="0" i="1" smtClean="0">
                                  <a:latin typeface="Cambria Math" panose="02040503050406030204" pitchFamily="18" charset="0"/>
                                </a:rPr>
                                <m:t>𝑍𝑁𝑡</m:t>
                              </m:r>
                            </m:e>
                            <m:sub>
                              <m:r>
                                <a:rPr lang="en-US" sz="1400" b="0" i="1" smtClean="0">
                                  <a:latin typeface="Cambria Math" panose="02040503050406030204" pitchFamily="18" charset="0"/>
                                </a:rPr>
                                <m:t>𝑎𝑏𝑐</m:t>
                              </m:r>
                            </m:sub>
                          </m:sSub>
                        </m:e>
                      </m:d>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𝑑</m:t>
                              </m:r>
                            </m:e>
                            <m:sub>
                              <m:r>
                                <a:rPr lang="en-US" sz="1400" i="1">
                                  <a:latin typeface="Cambria Math" panose="02040503050406030204" pitchFamily="18" charset="0"/>
                                </a:rPr>
                                <m:t>𝑡</m:t>
                              </m:r>
                            </m:sub>
                          </m:sSub>
                        </m:e>
                      </m:d>
                      <m:r>
                        <m:rPr>
                          <m:nor/>
                        </m:rPr>
                        <a:rPr lang="en-US" sz="1400" dirty="0">
                          <a:latin typeface="Times New Roman" panose="02020603050405020304" pitchFamily="18" charset="0"/>
                          <a:ea typeface="Cambria Math" panose="02040503050406030204" pitchFamily="18" charset="0"/>
                        </a:rPr>
                        <m:t> </m:t>
                      </m:r>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𝐼</m:t>
                              </m:r>
                            </m:e>
                            <m:sub>
                              <m:r>
                                <a:rPr lang="en-US" sz="1400" i="1">
                                  <a:latin typeface="Cambria Math" panose="02040503050406030204" pitchFamily="18" charset="0"/>
                                </a:rPr>
                                <m:t>𝑎𝑏𝑐</m:t>
                              </m:r>
                            </m:sub>
                          </m:sSub>
                        </m:e>
                      </m:d>
                    </m:oMath>
                  </m:oMathPara>
                </a14:m>
                <a:endParaRPr lang="en-US" sz="1400" dirty="0">
                  <a:latin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1405990" y="3276600"/>
                <a:ext cx="5124929" cy="30777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524245" y="3719830"/>
                <a:ext cx="3350982"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i="1" smtClean="0">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𝑉𝐿𝑁</m:t>
                              </m:r>
                            </m:e>
                            <m:sub>
                              <m:r>
                                <a:rPr lang="en-US" sz="1400" i="1">
                                  <a:latin typeface="Cambria Math" panose="02040503050406030204" pitchFamily="18" charset="0"/>
                                </a:rPr>
                                <m:t>𝑎𝑏𝑐</m:t>
                              </m:r>
                            </m:sub>
                          </m:sSub>
                        </m:e>
                      </m:d>
                      <m:r>
                        <a:rPr lang="en-US" sz="1400" b="0" i="1" smtClean="0">
                          <a:latin typeface="Cambria Math" panose="02040503050406030204" pitchFamily="18" charset="0"/>
                        </a:rPr>
                        <m:t>=</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b="0" i="1" smtClean="0">
                                  <a:latin typeface="Cambria Math" panose="02040503050406030204" pitchFamily="18" charset="0"/>
                                </a:rPr>
                                <m:t>𝑎</m:t>
                              </m:r>
                            </m:e>
                            <m:sub>
                              <m:r>
                                <a:rPr lang="en-US" sz="1400" i="1">
                                  <a:latin typeface="Cambria Math" panose="02040503050406030204" pitchFamily="18" charset="0"/>
                                </a:rPr>
                                <m:t>𝑡</m:t>
                              </m:r>
                            </m:sub>
                          </m:sSub>
                        </m:e>
                      </m:d>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𝑉𝐿𝑁</m:t>
                              </m:r>
                            </m:e>
                            <m:sub>
                              <m:r>
                                <a:rPr lang="en-US" sz="1400" i="1">
                                  <a:latin typeface="Cambria Math" panose="02040503050406030204" pitchFamily="18" charset="0"/>
                                </a:rPr>
                                <m:t>𝑎𝑏𝑐</m:t>
                              </m:r>
                            </m:sub>
                          </m:sSub>
                        </m:e>
                      </m:d>
                      <m:r>
                        <a:rPr lang="en-US" sz="1400" i="1">
                          <a:latin typeface="Cambria Math" panose="02040503050406030204" pitchFamily="18" charset="0"/>
                        </a:rPr>
                        <m:t>+</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b="0" i="1" smtClean="0">
                                  <a:latin typeface="Cambria Math" panose="02040503050406030204" pitchFamily="18" charset="0"/>
                                </a:rPr>
                                <m:t>𝑏</m:t>
                              </m:r>
                            </m:e>
                            <m:sub>
                              <m:r>
                                <a:rPr lang="en-US" sz="1400" i="1">
                                  <a:latin typeface="Cambria Math" panose="02040503050406030204" pitchFamily="18" charset="0"/>
                                </a:rPr>
                                <m:t>𝑡</m:t>
                              </m:r>
                            </m:sub>
                          </m:sSub>
                        </m:e>
                      </m:d>
                      <m:r>
                        <m:rPr>
                          <m:nor/>
                        </m:rPr>
                        <a:rPr lang="en-US" sz="1400" dirty="0">
                          <a:latin typeface="Times New Roman" panose="02020603050405020304" pitchFamily="18" charset="0"/>
                          <a:ea typeface="Cambria Math" panose="02040503050406030204" pitchFamily="18" charset="0"/>
                        </a:rPr>
                        <m:t> </m:t>
                      </m:r>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𝐼</m:t>
                              </m:r>
                            </m:e>
                            <m:sub>
                              <m:r>
                                <a:rPr lang="en-US" sz="1400" i="1">
                                  <a:latin typeface="Cambria Math" panose="02040503050406030204" pitchFamily="18" charset="0"/>
                                </a:rPr>
                                <m:t>𝑎𝑏𝑐</m:t>
                              </m:r>
                            </m:sub>
                          </m:sSub>
                        </m:e>
                      </m:d>
                    </m:oMath>
                  </m:oMathPara>
                </a14:m>
                <a:endParaRPr lang="en-US" sz="1400" dirty="0">
                  <a:latin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2524245" y="3719830"/>
                <a:ext cx="3350982" cy="307777"/>
              </a:xfrm>
              <a:prstGeom prst="rect">
                <a:avLst/>
              </a:prstGeom>
              <a:blipFill>
                <a:blip r:embed="rId9"/>
                <a:stretch>
                  <a:fillRect/>
                </a:stretch>
              </a:blipFill>
            </p:spPr>
            <p:txBody>
              <a:bodyPr/>
              <a:lstStyle/>
              <a:p>
                <a:r>
                  <a:rPr lang="en-US">
                    <a:noFill/>
                  </a:rPr>
                  <a:t> </a:t>
                </a:r>
              </a:p>
            </p:txBody>
          </p:sp>
        </mc:Fallback>
      </mc:AlternateContent>
      <p:sp>
        <p:nvSpPr>
          <p:cNvPr id="22" name="Rectangle 21"/>
          <p:cNvSpPr/>
          <p:nvPr/>
        </p:nvSpPr>
        <p:spPr>
          <a:xfrm>
            <a:off x="131379" y="3689052"/>
            <a:ext cx="686406" cy="338554"/>
          </a:xfrm>
          <a:prstGeom prst="rect">
            <a:avLst/>
          </a:prstGeom>
        </p:spPr>
        <p:txBody>
          <a:bodyPr wrap="none">
            <a:spAutoFit/>
          </a:bodyPr>
          <a:lstStyle/>
          <a:p>
            <a:r>
              <a:rPr lang="en-US" sz="1600" dirty="0">
                <a:solidFill>
                  <a:srgbClr val="000000"/>
                </a:solidFill>
                <a:latin typeface="Times New Roman" panose="02020603050405020304" pitchFamily="18" charset="0"/>
              </a:rPr>
              <a:t>where</a:t>
            </a:r>
            <a:endParaRPr lang="en-US" sz="1600"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angle 9"/>
              <p:cNvSpPr/>
              <p:nvPr/>
            </p:nvSpPr>
            <p:spPr>
              <a:xfrm>
                <a:off x="2636712" y="4277171"/>
                <a:ext cx="3238515" cy="6621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i="1" smtClean="0">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𝑎</m:t>
                              </m:r>
                            </m:e>
                            <m:sub>
                              <m:r>
                                <a:rPr lang="en-US" sz="1400" i="1">
                                  <a:latin typeface="Cambria Math" panose="02040503050406030204" pitchFamily="18" charset="0"/>
                                </a:rPr>
                                <m:t>𝑡</m:t>
                              </m:r>
                            </m:sub>
                          </m:sSub>
                        </m:e>
                      </m:d>
                      <m:r>
                        <a:rPr lang="en-US" sz="1400" i="1">
                          <a:latin typeface="Cambria Math" panose="02040503050406030204" pitchFamily="18" charset="0"/>
                        </a:rPr>
                        <m:t>=</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𝐴𝑉</m:t>
                          </m:r>
                        </m:e>
                      </m:d>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r>
                            <a:rPr lang="en-US" sz="1400" b="0" i="1" smtClean="0">
                              <a:latin typeface="Cambria Math" panose="02040503050406030204" pitchFamily="18" charset="0"/>
                            </a:rPr>
                            <m:t>𝐷</m:t>
                          </m:r>
                        </m:e>
                      </m:d>
                      <m:r>
                        <a:rPr lang="en-US" sz="1400" b="0" i="1" smtClean="0">
                          <a:latin typeface="Cambria Math" panose="02040503050406030204" pitchFamily="18" charset="0"/>
                        </a:rPr>
                        <m:t>=</m:t>
                      </m:r>
                      <m:sSub>
                        <m:sSubPr>
                          <m:ctrlPr>
                            <a:rPr lang="en-US" sz="1400" i="1">
                              <a:latin typeface="Cambria Math" panose="02040503050406030204" pitchFamily="18" charset="0"/>
                            </a:rPr>
                          </m:ctrlPr>
                        </m:sSubPr>
                        <m:e>
                          <m:r>
                            <a:rPr lang="en-US" sz="1400" b="0" i="1" smtClean="0">
                              <a:latin typeface="Cambria Math" panose="02040503050406030204" pitchFamily="18" charset="0"/>
                            </a:rPr>
                            <m:t>𝑛</m:t>
                          </m:r>
                        </m:e>
                        <m:sub>
                          <m:r>
                            <a:rPr lang="en-US" sz="1400" i="1">
                              <a:latin typeface="Cambria Math" panose="02040503050406030204" pitchFamily="18" charset="0"/>
                            </a:rPr>
                            <m:t>𝑡</m:t>
                          </m:r>
                        </m:sub>
                      </m:sSub>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m>
                            <m:mPr>
                              <m:plcHide m:val="on"/>
                              <m:mcs>
                                <m:mc>
                                  <m:mcPr>
                                    <m:count m:val="3"/>
                                    <m:mcJc m:val="center"/>
                                  </m:mcPr>
                                </m:mc>
                              </m:mcs>
                              <m:ctrlPr>
                                <a:rPr lang="en-US" sz="1400" i="1">
                                  <a:latin typeface="Cambria Math" panose="02040503050406030204" pitchFamily="18" charset="0"/>
                                </a:rPr>
                              </m:ctrlPr>
                            </m:mPr>
                            <m:mr>
                              <m:e>
                                <m:r>
                                  <a:rPr lang="en-US" sz="1400" i="1">
                                    <a:latin typeface="Cambria Math" panose="02040503050406030204" pitchFamily="18" charset="0"/>
                                  </a:rPr>
                                  <m:t>1</m:t>
                                </m:r>
                              </m:e>
                              <m:e>
                                <m:r>
                                  <a:rPr lang="en-US" sz="1400" i="1">
                                    <a:latin typeface="Cambria Math" panose="02040503050406030204" pitchFamily="18" charset="0"/>
                                  </a:rPr>
                                  <m:t>−1</m:t>
                                </m:r>
                              </m:e>
                              <m:e>
                                <m:r>
                                  <a:rPr lang="en-US" sz="1400" i="1">
                                    <a:latin typeface="Cambria Math" panose="02040503050406030204" pitchFamily="18" charset="0"/>
                                  </a:rPr>
                                  <m:t>0</m:t>
                                </m:r>
                              </m:e>
                            </m:mr>
                            <m:mr>
                              <m:e>
                                <m:r>
                                  <a:rPr lang="en-US" sz="1400" i="1">
                                    <a:latin typeface="Cambria Math" panose="02040503050406030204" pitchFamily="18" charset="0"/>
                                  </a:rPr>
                                  <m:t>0</m:t>
                                </m:r>
                              </m:e>
                              <m:e>
                                <m:r>
                                  <a:rPr lang="en-US" sz="1400" i="1">
                                    <a:latin typeface="Cambria Math" panose="02040503050406030204" pitchFamily="18" charset="0"/>
                                  </a:rPr>
                                  <m:t>1</m:t>
                                </m:r>
                              </m:e>
                              <m:e>
                                <m:r>
                                  <a:rPr lang="en-US" sz="1400" i="1">
                                    <a:latin typeface="Cambria Math" panose="02040503050406030204" pitchFamily="18" charset="0"/>
                                  </a:rPr>
                                  <m:t>−1</m:t>
                                </m:r>
                              </m:e>
                            </m:mr>
                            <m:mr>
                              <m:e>
                                <m:r>
                                  <a:rPr lang="en-US" sz="1400" i="1">
                                    <a:latin typeface="Cambria Math" panose="02040503050406030204" pitchFamily="18" charset="0"/>
                                  </a:rPr>
                                  <m:t>−1</m:t>
                                </m:r>
                              </m:e>
                              <m:e>
                                <m:r>
                                  <a:rPr lang="en-US" sz="1400" i="1">
                                    <a:latin typeface="Cambria Math" panose="02040503050406030204" pitchFamily="18" charset="0"/>
                                  </a:rPr>
                                  <m:t>0</m:t>
                                </m:r>
                              </m:e>
                              <m:e>
                                <m:r>
                                  <a:rPr lang="en-US" sz="1400" i="1">
                                    <a:latin typeface="Cambria Math" panose="02040503050406030204" pitchFamily="18" charset="0"/>
                                  </a:rPr>
                                  <m:t>1</m:t>
                                </m:r>
                              </m:e>
                            </m:mr>
                          </m:m>
                        </m:e>
                      </m:d>
                    </m:oMath>
                  </m:oMathPara>
                </a14:m>
                <a:endParaRPr lang="en-US" sz="1400" dirty="0">
                  <a:latin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636712" y="4277171"/>
                <a:ext cx="3238515" cy="662104"/>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1765479" y="5188840"/>
                <a:ext cx="4729243" cy="7770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i="1" smtClean="0">
                              <a:latin typeface="Cambria Math" panose="02040503050406030204" pitchFamily="18" charset="0"/>
                            </a:rPr>
                          </m:ctrlPr>
                        </m:dPr>
                        <m:e>
                          <m:sSub>
                            <m:sSubPr>
                              <m:ctrlPr>
                                <a:rPr lang="en-US" sz="1400" i="1">
                                  <a:latin typeface="Cambria Math" panose="02040503050406030204" pitchFamily="18" charset="0"/>
                                </a:rPr>
                              </m:ctrlPr>
                            </m:sSubPr>
                            <m:e>
                              <m:r>
                                <a:rPr lang="en-US" sz="1400" b="0" i="1" smtClean="0">
                                  <a:latin typeface="Cambria Math" panose="02040503050406030204" pitchFamily="18" charset="0"/>
                                </a:rPr>
                                <m:t>𝑏</m:t>
                              </m:r>
                            </m:e>
                            <m:sub>
                              <m:r>
                                <a:rPr lang="en-US" sz="1400" i="1">
                                  <a:latin typeface="Cambria Math" panose="02040503050406030204" pitchFamily="18" charset="0"/>
                                </a:rPr>
                                <m:t>𝑡</m:t>
                              </m:r>
                            </m:sub>
                          </m:sSub>
                        </m:e>
                      </m:d>
                      <m:r>
                        <a:rPr lang="en-US" sz="1400" i="1">
                          <a:latin typeface="Cambria Math" panose="02040503050406030204" pitchFamily="18" charset="0"/>
                        </a:rPr>
                        <m:t>=</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𝐴𝑉</m:t>
                          </m:r>
                        </m:e>
                      </m:d>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𝑍𝑁𝑡</m:t>
                              </m:r>
                            </m:e>
                            <m:sub>
                              <m:r>
                                <a:rPr lang="en-US" sz="1400" i="1">
                                  <a:latin typeface="Cambria Math" panose="02040503050406030204" pitchFamily="18" charset="0"/>
                                </a:rPr>
                                <m:t>𝑎𝑏𝑐</m:t>
                              </m:r>
                            </m:sub>
                          </m:sSub>
                        </m:e>
                      </m:d>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𝑑</m:t>
                              </m:r>
                            </m:e>
                            <m:sub>
                              <m:r>
                                <a:rPr lang="en-US" sz="1400" i="1">
                                  <a:latin typeface="Cambria Math" panose="02040503050406030204" pitchFamily="18" charset="0"/>
                                </a:rPr>
                                <m:t>𝑡</m:t>
                              </m:r>
                            </m:sub>
                          </m:sSub>
                        </m:e>
                      </m:d>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sSub>
                            <m:sSubPr>
                              <m:ctrlPr>
                                <a:rPr lang="en-US" sz="1400" i="1">
                                  <a:latin typeface="Cambria Math" panose="02040503050406030204" pitchFamily="18" charset="0"/>
                                </a:rPr>
                              </m:ctrlPr>
                            </m:sSubPr>
                            <m:e>
                              <m:r>
                                <a:rPr lang="en-US" sz="1400" i="1">
                                  <a:latin typeface="Cambria Math" panose="02040503050406030204" pitchFamily="18" charset="0"/>
                                </a:rPr>
                                <m:t>𝑛</m:t>
                              </m:r>
                            </m:e>
                            <m:sub>
                              <m:r>
                                <a:rPr lang="en-US" sz="1400" i="1">
                                  <a:latin typeface="Cambria Math" panose="02040503050406030204" pitchFamily="18" charset="0"/>
                                </a:rPr>
                                <m:t>𝑡</m:t>
                              </m:r>
                            </m:sub>
                          </m:sSub>
                        </m:num>
                        <m:den>
                          <m:r>
                            <a:rPr lang="en-US" sz="1400" b="0" i="1" smtClean="0">
                              <a:latin typeface="Cambria Math" panose="02040503050406030204" pitchFamily="18" charset="0"/>
                            </a:rPr>
                            <m:t>3</m:t>
                          </m:r>
                        </m:den>
                      </m:f>
                      <m:r>
                        <a:rPr lang="en-US" sz="1400" i="1">
                          <a:latin typeface="Cambria Math" panose="02040503050406030204" pitchFamily="18" charset="0"/>
                          <a:ea typeface="Cambria Math" panose="02040503050406030204" pitchFamily="18" charset="0"/>
                        </a:rPr>
                        <m:t>∙</m:t>
                      </m:r>
                      <m:d>
                        <m:dPr>
                          <m:begChr m:val="["/>
                          <m:endChr m:val="]"/>
                          <m:ctrlPr>
                            <a:rPr lang="en-US" sz="1400" i="1" smtClean="0">
                              <a:latin typeface="Cambria Math" panose="02040503050406030204" pitchFamily="18" charset="0"/>
                            </a:rPr>
                          </m:ctrlPr>
                        </m:dPr>
                        <m:e>
                          <m:m>
                            <m:mPr>
                              <m:plcHide m:val="on"/>
                              <m:mcs>
                                <m:mc>
                                  <m:mcPr>
                                    <m:count m:val="3"/>
                                    <m:mcJc m:val="center"/>
                                  </m:mcPr>
                                </m:mc>
                              </m:mcs>
                              <m:ctrlPr>
                                <a:rPr lang="en-US" sz="1400" i="1">
                                  <a:latin typeface="Cambria Math" panose="02040503050406030204" pitchFamily="18" charset="0"/>
                                </a:rPr>
                              </m:ctrlPr>
                            </m:mPr>
                            <m:mr>
                              <m:e>
                                <m:sSub>
                                  <m:sSubPr>
                                    <m:ctrlPr>
                                      <a:rPr lang="en-US" sz="1400" i="1">
                                        <a:latin typeface="Cambria Math" panose="02040503050406030204" pitchFamily="18" charset="0"/>
                                      </a:rPr>
                                    </m:ctrlPr>
                                  </m:sSubPr>
                                  <m:e>
                                    <m:r>
                                      <a:rPr lang="en-US" sz="1400" b="0" i="1" smtClean="0">
                                        <a:latin typeface="Cambria Math" panose="02040503050406030204" pitchFamily="18" charset="0"/>
                                      </a:rPr>
                                      <m:t>𝑍𝑡</m:t>
                                    </m:r>
                                  </m:e>
                                  <m:sub>
                                    <m:r>
                                      <a:rPr lang="en-US" sz="1400" b="0" i="1" smtClean="0">
                                        <a:latin typeface="Cambria Math" panose="02040503050406030204" pitchFamily="18" charset="0"/>
                                      </a:rPr>
                                      <m:t>𝑎𝑏</m:t>
                                    </m:r>
                                  </m:sub>
                                </m:sSub>
                              </m:e>
                              <m:e>
                                <m: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𝑍𝑡</m:t>
                                    </m:r>
                                  </m:e>
                                  <m:sub>
                                    <m:r>
                                      <a:rPr lang="en-US" sz="1400" i="1">
                                        <a:latin typeface="Cambria Math" panose="02040503050406030204" pitchFamily="18" charset="0"/>
                                      </a:rPr>
                                      <m:t>𝑎𝑏</m:t>
                                    </m:r>
                                  </m:sub>
                                </m:sSub>
                              </m:e>
                              <m:e>
                                <m:r>
                                  <a:rPr lang="en-US" sz="1400" i="1">
                                    <a:latin typeface="Cambria Math" panose="02040503050406030204" pitchFamily="18" charset="0"/>
                                  </a:rPr>
                                  <m:t>0</m:t>
                                </m:r>
                              </m:e>
                            </m:mr>
                            <m:mr>
                              <m:e>
                                <m:sSub>
                                  <m:sSubPr>
                                    <m:ctrlPr>
                                      <a:rPr lang="en-US" sz="1400" i="1">
                                        <a:latin typeface="Cambria Math" panose="02040503050406030204" pitchFamily="18" charset="0"/>
                                      </a:rPr>
                                    </m:ctrlPr>
                                  </m:sSubPr>
                                  <m:e>
                                    <m:r>
                                      <a:rPr lang="en-US" sz="1400" i="1">
                                        <a:latin typeface="Cambria Math" panose="02040503050406030204" pitchFamily="18" charset="0"/>
                                      </a:rPr>
                                      <m:t>𝑍𝑡</m:t>
                                    </m:r>
                                  </m:e>
                                  <m:sub>
                                    <m:r>
                                      <a:rPr lang="en-US" sz="1400" i="1">
                                        <a:latin typeface="Cambria Math" panose="02040503050406030204" pitchFamily="18" charset="0"/>
                                      </a:rPr>
                                      <m:t>𝑏</m:t>
                                    </m:r>
                                    <m:r>
                                      <a:rPr lang="en-US" sz="1400" b="0" i="1" smtClean="0">
                                        <a:latin typeface="Cambria Math" panose="02040503050406030204" pitchFamily="18" charset="0"/>
                                      </a:rPr>
                                      <m:t>𝑐</m:t>
                                    </m:r>
                                  </m:sub>
                                </m:sSub>
                              </m:e>
                              <m:e>
                                <m:r>
                                  <a:rPr lang="en-US" sz="1400" b="0" i="1" smtClean="0">
                                    <a:latin typeface="Cambria Math" panose="02040503050406030204" pitchFamily="18" charset="0"/>
                                  </a:rPr>
                                  <m:t>2</m:t>
                                </m:r>
                                <m:sSub>
                                  <m:sSubPr>
                                    <m:ctrlPr>
                                      <a:rPr lang="en-US" sz="1400" i="1">
                                        <a:latin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rPr>
                                      <m:t>𝑍𝑡</m:t>
                                    </m:r>
                                  </m:e>
                                  <m:sub>
                                    <m:r>
                                      <a:rPr lang="en-US" sz="1400" i="1">
                                        <a:latin typeface="Cambria Math" panose="02040503050406030204" pitchFamily="18" charset="0"/>
                                      </a:rPr>
                                      <m:t>𝑏</m:t>
                                    </m:r>
                                    <m:r>
                                      <a:rPr lang="en-US" sz="1400" b="0" i="1" smtClean="0">
                                        <a:latin typeface="Cambria Math" panose="02040503050406030204" pitchFamily="18" charset="0"/>
                                      </a:rPr>
                                      <m:t>𝑐</m:t>
                                    </m:r>
                                  </m:sub>
                                </m:sSub>
                              </m:e>
                              <m:e>
                                <m:r>
                                  <a:rPr lang="en-US" sz="1400" b="0" i="1" smtClean="0">
                                    <a:latin typeface="Cambria Math" panose="02040503050406030204" pitchFamily="18" charset="0"/>
                                  </a:rPr>
                                  <m:t>0</m:t>
                                </m:r>
                              </m:e>
                            </m:mr>
                            <m:mr>
                              <m:e>
                                <m: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b="0" i="1" smtClean="0">
                                        <a:latin typeface="Cambria Math" panose="02040503050406030204" pitchFamily="18" charset="0"/>
                                      </a:rPr>
                                      <m:t>2</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rPr>
                                      <m:t>𝑍𝑡</m:t>
                                    </m:r>
                                  </m:e>
                                  <m:sub>
                                    <m:r>
                                      <a:rPr lang="en-US" sz="1400" b="0" i="1" smtClean="0">
                                        <a:latin typeface="Cambria Math" panose="02040503050406030204" pitchFamily="18" charset="0"/>
                                      </a:rPr>
                                      <m:t>𝑐</m:t>
                                    </m:r>
                                    <m:r>
                                      <a:rPr lang="en-US" sz="1400" i="1">
                                        <a:latin typeface="Cambria Math" panose="02040503050406030204" pitchFamily="18" charset="0"/>
                                      </a:rPr>
                                      <m:t>𝑎</m:t>
                                    </m:r>
                                  </m:sub>
                                </m:sSub>
                              </m:e>
                              <m:e>
                                <m:r>
                                  <a:rPr lang="en-US" sz="1400" b="0" i="1" smtClean="0">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𝑍𝑡</m:t>
                                    </m:r>
                                  </m:e>
                                  <m:sub>
                                    <m:r>
                                      <a:rPr lang="en-US" sz="1400" b="0" i="1" smtClean="0">
                                        <a:latin typeface="Cambria Math" panose="02040503050406030204" pitchFamily="18" charset="0"/>
                                      </a:rPr>
                                      <m:t>𝑐</m:t>
                                    </m:r>
                                    <m:r>
                                      <a:rPr lang="en-US" sz="1400" i="1">
                                        <a:latin typeface="Cambria Math" panose="02040503050406030204" pitchFamily="18" charset="0"/>
                                      </a:rPr>
                                      <m:t>𝑎</m:t>
                                    </m:r>
                                  </m:sub>
                                </m:sSub>
                              </m:e>
                              <m:e>
                                <m:r>
                                  <a:rPr lang="en-US" sz="1400" b="0" i="1" smtClean="0">
                                    <a:latin typeface="Cambria Math" panose="02040503050406030204" pitchFamily="18" charset="0"/>
                                  </a:rPr>
                                  <m:t>0</m:t>
                                </m:r>
                              </m:e>
                            </m:mr>
                          </m:m>
                        </m:e>
                      </m:d>
                    </m:oMath>
                  </m:oMathPara>
                </a14:m>
                <a:endParaRPr lang="en-US" sz="1400" dirty="0">
                  <a:latin typeface="Times New Roman" panose="02020603050405020304" pitchFamily="18"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1765479" y="5188840"/>
                <a:ext cx="4729243" cy="777072"/>
              </a:xfrm>
              <a:prstGeom prst="rect">
                <a:avLst/>
              </a:prstGeom>
              <a:blipFill>
                <a:blip r:embed="rId11"/>
                <a:stretch>
                  <a:fillRect/>
                </a:stretch>
              </a:blipFill>
            </p:spPr>
            <p:txBody>
              <a:bodyPr/>
              <a:lstStyle/>
              <a:p>
                <a:r>
                  <a:rPr lang="en-US">
                    <a:noFill/>
                  </a:rPr>
                  <a:t> </a:t>
                </a:r>
              </a:p>
            </p:txBody>
          </p:sp>
        </mc:Fallback>
      </mc:AlternateContent>
      <p:sp>
        <p:nvSpPr>
          <p:cNvPr id="25" name="TextBox 24"/>
          <p:cNvSpPr txBox="1"/>
          <p:nvPr/>
        </p:nvSpPr>
        <p:spPr>
          <a:xfrm>
            <a:off x="8305799" y="3719830"/>
            <a:ext cx="482824" cy="307777"/>
          </a:xfrm>
          <a:prstGeom prst="rect">
            <a:avLst/>
          </a:prstGeom>
          <a:noFill/>
        </p:spPr>
        <p:txBody>
          <a:bodyPr wrap="none" rtlCol="0">
            <a:spAutoFit/>
          </a:bodyPr>
          <a:lstStyle/>
          <a:p>
            <a:r>
              <a:rPr lang="en-US" sz="1400" dirty="0">
                <a:latin typeface="Times New Roman" panose="02020603050405020304" pitchFamily="18" charset="0"/>
              </a:rPr>
              <a:t>(68)</a:t>
            </a:r>
          </a:p>
        </p:txBody>
      </p:sp>
      <p:sp>
        <p:nvSpPr>
          <p:cNvPr id="26" name="TextBox 25"/>
          <p:cNvSpPr txBox="1"/>
          <p:nvPr/>
        </p:nvSpPr>
        <p:spPr>
          <a:xfrm>
            <a:off x="8305799" y="4408099"/>
            <a:ext cx="482824" cy="307777"/>
          </a:xfrm>
          <a:prstGeom prst="rect">
            <a:avLst/>
          </a:prstGeom>
          <a:noFill/>
        </p:spPr>
        <p:txBody>
          <a:bodyPr wrap="none" rtlCol="0">
            <a:spAutoFit/>
          </a:bodyPr>
          <a:lstStyle/>
          <a:p>
            <a:r>
              <a:rPr lang="en-US" sz="1400" dirty="0">
                <a:latin typeface="Times New Roman" panose="02020603050405020304" pitchFamily="18" charset="0"/>
              </a:rPr>
              <a:t>(69)</a:t>
            </a:r>
          </a:p>
        </p:txBody>
      </p:sp>
      <p:sp>
        <p:nvSpPr>
          <p:cNvPr id="27" name="TextBox 26"/>
          <p:cNvSpPr txBox="1"/>
          <p:nvPr/>
        </p:nvSpPr>
        <p:spPr>
          <a:xfrm>
            <a:off x="8305799" y="5465030"/>
            <a:ext cx="482824" cy="307777"/>
          </a:xfrm>
          <a:prstGeom prst="rect">
            <a:avLst/>
          </a:prstGeom>
          <a:noFill/>
        </p:spPr>
        <p:txBody>
          <a:bodyPr wrap="none" rtlCol="0">
            <a:spAutoFit/>
          </a:bodyPr>
          <a:lstStyle/>
          <a:p>
            <a:r>
              <a:rPr lang="en-US" sz="1400" dirty="0">
                <a:latin typeface="Times New Roman" panose="02020603050405020304" pitchFamily="18" charset="0"/>
              </a:rPr>
              <a:t>(70)</a:t>
            </a:r>
          </a:p>
        </p:txBody>
      </p:sp>
    </p:spTree>
    <p:extLst>
      <p:ext uri="{BB962C8B-B14F-4D97-AF65-F5344CB8AC3E}">
        <p14:creationId xmlns:p14="http://schemas.microsoft.com/office/powerpoint/2010/main" val="24656539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8617616" cy="584775"/>
          </a:xfrm>
          <a:prstGeom prst="rect">
            <a:avLst/>
          </a:prstGeom>
        </p:spPr>
        <p:txBody>
          <a:bodyPr wrap="none">
            <a:spAutoFit/>
          </a:bodyPr>
          <a:lstStyle/>
          <a:p>
            <a:r>
              <a:rPr lang="en-US" sz="3200" dirty="0">
                <a:solidFill>
                  <a:srgbClr val="C8102E"/>
                </a:solidFill>
                <a:latin typeface="+mj-lt"/>
                <a:ea typeface="+mj-ea"/>
                <a:cs typeface="+mj-cs"/>
              </a:rPr>
              <a:t>Undergrounded Wye-Delta Step-Down Connection</a:t>
            </a:r>
          </a:p>
        </p:txBody>
      </p:sp>
      <p:sp>
        <p:nvSpPr>
          <p:cNvPr id="5" name="Rectangle 4"/>
          <p:cNvSpPr/>
          <p:nvPr/>
        </p:nvSpPr>
        <p:spPr>
          <a:xfrm>
            <a:off x="152400" y="711888"/>
            <a:ext cx="8839200" cy="1323439"/>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The generalized constant matrices have been developed for computing voltages and currents from the load toward the source (backward sweep). The forward sweep matrices can be developed by referring back to Equation (54), which is repeated here for convenience:</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3" name="Rectangle 22"/>
              <p:cNvSpPr/>
              <p:nvPr/>
            </p:nvSpPr>
            <p:spPr>
              <a:xfrm>
                <a:off x="2362200" y="2101455"/>
                <a:ext cx="5043945"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𝑉𝐿𝐿</m:t>
                            </m:r>
                          </m:e>
                          <m:sub>
                            <m:r>
                              <a:rPr lang="en-US" i="1">
                                <a:latin typeface="Cambria Math" panose="02040503050406030204" pitchFamily="18" charset="0"/>
                              </a:rPr>
                              <m:t>𝑎𝑏𝑐</m:t>
                            </m:r>
                          </m:sub>
                        </m:sSub>
                      </m:e>
                    </m:d>
                    <m:r>
                      <a:rPr lang="en-US" i="1">
                        <a:latin typeface="Cambria Math" panose="02040503050406030204" pitchFamily="18" charset="0"/>
                      </a:rPr>
                      <m:t>=</m:t>
                    </m:r>
                    <m:sSup>
                      <m:sSupPr>
                        <m:ctrlPr>
                          <a:rPr lang="en-US" i="1" smtClean="0">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e>
                      <m:sup>
                        <m:r>
                          <a:rPr lang="en-US" b="0" i="1" smtClean="0">
                            <a:latin typeface="Cambria Math" panose="02040503050406030204" pitchFamily="18" charset="0"/>
                          </a:rPr>
                          <m:t>−1</m:t>
                        </m:r>
                      </m:sup>
                    </m:sSup>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𝑉𝐿𝑁</m:t>
                            </m:r>
                          </m:e>
                          <m:sub>
                            <m:r>
                              <a:rPr lang="en-US" i="1">
                                <a:latin typeface="Cambria Math" panose="02040503050406030204" pitchFamily="18" charset="0"/>
                              </a:rPr>
                              <m:t>𝐴𝐵𝐶</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m:t>
                            </m:r>
                            <m:r>
                              <a:rPr lang="en-US" b="0" i="1" smtClean="0">
                                <a:latin typeface="Cambria Math" panose="02040503050406030204" pitchFamily="18" charset="0"/>
                              </a:rPr>
                              <m:t>𝑁</m:t>
                            </m:r>
                            <m:r>
                              <a:rPr lang="en-US" i="1">
                                <a:latin typeface="Cambria Math" panose="02040503050406030204" pitchFamily="18" charset="0"/>
                              </a:rPr>
                              <m:t>𝑡</m:t>
                            </m:r>
                          </m:e>
                          <m:sub>
                            <m:r>
                              <a:rPr lang="en-US" i="1">
                                <a:latin typeface="Cambria Math" panose="02040503050406030204" pitchFamily="18" charset="0"/>
                              </a:rPr>
                              <m:t>𝑎𝑏𝑐</m:t>
                            </m:r>
                          </m:sub>
                        </m:sSub>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𝐴𝐵𝐶</m:t>
                            </m:r>
                          </m:sub>
                        </m:sSub>
                      </m:e>
                    </m:d>
                  </m:oMath>
                </a14:m>
                <a:endParaRPr lang="en-US" dirty="0">
                  <a:latin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2362200" y="2101455"/>
                <a:ext cx="5043945" cy="369332"/>
              </a:xfrm>
              <a:prstGeom prst="rect">
                <a:avLst/>
              </a:prstGeom>
              <a:blipFill>
                <a:blip r:embed="rId2"/>
                <a:stretch>
                  <a:fillRect b="-1667"/>
                </a:stretch>
              </a:blipFill>
            </p:spPr>
            <p:txBody>
              <a:bodyPr/>
              <a:lstStyle/>
              <a:p>
                <a:r>
                  <a:rPr lang="en-US">
                    <a:noFill/>
                  </a:rPr>
                  <a:t> </a:t>
                </a:r>
              </a:p>
            </p:txBody>
          </p:sp>
        </mc:Fallback>
      </mc:AlternateContent>
      <p:sp>
        <p:nvSpPr>
          <p:cNvPr id="25" name="TextBox 24"/>
          <p:cNvSpPr txBox="1"/>
          <p:nvPr/>
        </p:nvSpPr>
        <p:spPr>
          <a:xfrm>
            <a:off x="8431831" y="2101455"/>
            <a:ext cx="569387" cy="369332"/>
          </a:xfrm>
          <a:prstGeom prst="rect">
            <a:avLst/>
          </a:prstGeom>
          <a:noFill/>
        </p:spPr>
        <p:txBody>
          <a:bodyPr wrap="none" rtlCol="0">
            <a:spAutoFit/>
          </a:bodyPr>
          <a:lstStyle/>
          <a:p>
            <a:r>
              <a:rPr lang="en-US" dirty="0">
                <a:latin typeface="Times New Roman" panose="02020603050405020304" pitchFamily="18" charset="0"/>
              </a:rPr>
              <a:t>(71)</a:t>
            </a:r>
          </a:p>
        </p:txBody>
      </p:sp>
      <p:sp>
        <p:nvSpPr>
          <p:cNvPr id="8" name="Rectangle 7"/>
          <p:cNvSpPr/>
          <p:nvPr/>
        </p:nvSpPr>
        <p:spPr>
          <a:xfrm>
            <a:off x="152400" y="3092055"/>
            <a:ext cx="8839200" cy="707886"/>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Equation (16) is used to compute the equivalent line-to-neutral voltages as a function of the line-to-line voltages:</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6" name="Rectangle 25"/>
              <p:cNvSpPr/>
              <p:nvPr/>
            </p:nvSpPr>
            <p:spPr>
              <a:xfrm>
                <a:off x="3144692" y="2724745"/>
                <a:ext cx="289675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𝑁</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𝑊</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𝐿</m:t>
                              </m:r>
                            </m:e>
                            <m:sub>
                              <m:r>
                                <a:rPr lang="en-US" b="0" i="1" smtClean="0">
                                  <a:latin typeface="Cambria Math" panose="02040503050406030204" pitchFamily="18" charset="0"/>
                                </a:rPr>
                                <m:t>𝐴𝐵𝐶</m:t>
                              </m:r>
                            </m:sub>
                          </m:sSub>
                        </m:e>
                      </m:d>
                    </m:oMath>
                  </m:oMathPara>
                </a14:m>
                <a:endParaRPr lang="en-US" dirty="0">
                  <a:latin typeface="Times New Roman" panose="02020603050405020304" pitchFamily="18"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3144692" y="2724745"/>
                <a:ext cx="2896755" cy="369332"/>
              </a:xfrm>
              <a:prstGeom prst="rect">
                <a:avLst/>
              </a:prstGeom>
              <a:blipFill>
                <a:blip r:embed="rId3"/>
                <a:stretch>
                  <a:fillRect/>
                </a:stretch>
              </a:blipFill>
            </p:spPr>
            <p:txBody>
              <a:bodyPr/>
              <a:lstStyle/>
              <a:p>
                <a:r>
                  <a:rPr lang="en-US">
                    <a:noFill/>
                  </a:rPr>
                  <a:t> </a:t>
                </a:r>
              </a:p>
            </p:txBody>
          </p:sp>
        </mc:Fallback>
      </mc:AlternateContent>
      <p:sp>
        <p:nvSpPr>
          <p:cNvPr id="27" name="TextBox 26"/>
          <p:cNvSpPr txBox="1"/>
          <p:nvPr/>
        </p:nvSpPr>
        <p:spPr>
          <a:xfrm>
            <a:off x="8434459" y="2682762"/>
            <a:ext cx="569387" cy="369332"/>
          </a:xfrm>
          <a:prstGeom prst="rect">
            <a:avLst/>
          </a:prstGeom>
          <a:noFill/>
        </p:spPr>
        <p:txBody>
          <a:bodyPr wrap="none" rtlCol="0">
            <a:spAutoFit/>
          </a:bodyPr>
          <a:lstStyle/>
          <a:p>
            <a:r>
              <a:rPr lang="en-US" dirty="0">
                <a:latin typeface="Times New Roman" panose="02020603050405020304" pitchFamily="18" charset="0"/>
              </a:rPr>
              <a:t>(16)</a:t>
            </a:r>
          </a:p>
        </p:txBody>
      </p:sp>
      <mc:AlternateContent xmlns:mc="http://schemas.openxmlformats.org/markup-compatibility/2006" xmlns:a14="http://schemas.microsoft.com/office/drawing/2010/main">
        <mc:Choice Requires="a14">
          <p:sp>
            <p:nvSpPr>
              <p:cNvPr id="28" name="Rectangle 27"/>
              <p:cNvSpPr/>
              <p:nvPr/>
            </p:nvSpPr>
            <p:spPr>
              <a:xfrm>
                <a:off x="3176223" y="4050268"/>
                <a:ext cx="28418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𝑁</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𝑊</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𝐿</m:t>
                              </m:r>
                            </m:e>
                            <m:sub>
                              <m:r>
                                <a:rPr lang="en-US" b="0" i="1" smtClean="0">
                                  <a:latin typeface="Cambria Math" panose="02040503050406030204" pitchFamily="18" charset="0"/>
                                </a:rPr>
                                <m:t>𝑎𝑏𝑐</m:t>
                              </m:r>
                            </m:sub>
                          </m:sSub>
                        </m:e>
                      </m:d>
                    </m:oMath>
                  </m:oMathPara>
                </a14:m>
                <a:endParaRPr lang="en-US" dirty="0">
                  <a:latin typeface="Times New Roman" panose="02020603050405020304" pitchFamily="18" charset="0"/>
                </a:endParaRPr>
              </a:p>
            </p:txBody>
          </p:sp>
        </mc:Choice>
        <mc:Fallback xmlns="">
          <p:sp>
            <p:nvSpPr>
              <p:cNvPr id="28" name="Rectangle 27"/>
              <p:cNvSpPr>
                <a:spLocks noRot="1" noChangeAspect="1" noMove="1" noResize="1" noEditPoints="1" noAdjustHandles="1" noChangeArrowheads="1" noChangeShapeType="1" noTextEdit="1"/>
              </p:cNvSpPr>
              <p:nvPr/>
            </p:nvSpPr>
            <p:spPr>
              <a:xfrm>
                <a:off x="3176223" y="4050268"/>
                <a:ext cx="2841868" cy="369332"/>
              </a:xfrm>
              <a:prstGeom prst="rect">
                <a:avLst/>
              </a:prstGeom>
              <a:blipFill>
                <a:blip r:embed="rId4"/>
                <a:stretch>
                  <a:fillRect b="-1639"/>
                </a:stretch>
              </a:blipFill>
            </p:spPr>
            <p:txBody>
              <a:bodyPr/>
              <a:lstStyle/>
              <a:p>
                <a:r>
                  <a:rPr lang="en-US">
                    <a:noFill/>
                  </a:rPr>
                  <a:t> </a:t>
                </a:r>
              </a:p>
            </p:txBody>
          </p:sp>
        </mc:Fallback>
      </mc:AlternateContent>
      <p:sp>
        <p:nvSpPr>
          <p:cNvPr id="29" name="TextBox 28"/>
          <p:cNvSpPr txBox="1"/>
          <p:nvPr/>
        </p:nvSpPr>
        <p:spPr>
          <a:xfrm>
            <a:off x="8465990" y="4008285"/>
            <a:ext cx="569387" cy="369332"/>
          </a:xfrm>
          <a:prstGeom prst="rect">
            <a:avLst/>
          </a:prstGeom>
          <a:noFill/>
        </p:spPr>
        <p:txBody>
          <a:bodyPr wrap="none" rtlCol="0">
            <a:spAutoFit/>
          </a:bodyPr>
          <a:lstStyle/>
          <a:p>
            <a:r>
              <a:rPr lang="en-US" dirty="0">
                <a:latin typeface="Times New Roman" panose="02020603050405020304" pitchFamily="18" charset="0"/>
              </a:rPr>
              <a:t>(72)</a:t>
            </a:r>
          </a:p>
        </p:txBody>
      </p:sp>
    </p:spTree>
    <p:extLst>
      <p:ext uri="{BB962C8B-B14F-4D97-AF65-F5344CB8AC3E}">
        <p14:creationId xmlns:p14="http://schemas.microsoft.com/office/powerpoint/2010/main" val="41786658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8617616" cy="584775"/>
          </a:xfrm>
          <a:prstGeom prst="rect">
            <a:avLst/>
          </a:prstGeom>
        </p:spPr>
        <p:txBody>
          <a:bodyPr wrap="none">
            <a:spAutoFit/>
          </a:bodyPr>
          <a:lstStyle/>
          <a:p>
            <a:r>
              <a:rPr lang="en-US" sz="3200" dirty="0">
                <a:solidFill>
                  <a:srgbClr val="C8102E"/>
                </a:solidFill>
                <a:latin typeface="+mj-lt"/>
                <a:ea typeface="+mj-ea"/>
                <a:cs typeface="+mj-cs"/>
              </a:rPr>
              <a:t>Undergrounded Wye-Delta Step-Down Connection</a:t>
            </a:r>
          </a:p>
        </p:txBody>
      </p:sp>
      <mc:AlternateContent xmlns:mc="http://schemas.openxmlformats.org/markup-compatibility/2006" xmlns:a14="http://schemas.microsoft.com/office/drawing/2010/main">
        <mc:Choice Requires="a14">
          <p:sp>
            <p:nvSpPr>
              <p:cNvPr id="23" name="Rectangle 22"/>
              <p:cNvSpPr/>
              <p:nvPr/>
            </p:nvSpPr>
            <p:spPr>
              <a:xfrm>
                <a:off x="2393731" y="787569"/>
                <a:ext cx="5043945"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𝑉𝐿𝐿</m:t>
                            </m:r>
                          </m:e>
                          <m:sub>
                            <m:r>
                              <a:rPr lang="en-US" i="1">
                                <a:latin typeface="Cambria Math" panose="02040503050406030204" pitchFamily="18" charset="0"/>
                              </a:rPr>
                              <m:t>𝑎𝑏𝑐</m:t>
                            </m:r>
                          </m:sub>
                        </m:sSub>
                      </m:e>
                    </m:d>
                    <m:r>
                      <a:rPr lang="en-US" i="1">
                        <a:latin typeface="Cambria Math" panose="02040503050406030204" pitchFamily="18" charset="0"/>
                      </a:rPr>
                      <m:t>=</m:t>
                    </m:r>
                    <m:sSup>
                      <m:sSupPr>
                        <m:ctrlPr>
                          <a:rPr lang="en-US" i="1" smtClean="0">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e>
                      <m:sup>
                        <m:r>
                          <a:rPr lang="en-US" b="0" i="1" smtClean="0">
                            <a:latin typeface="Cambria Math" panose="02040503050406030204" pitchFamily="18" charset="0"/>
                          </a:rPr>
                          <m:t>−1</m:t>
                        </m:r>
                      </m:sup>
                    </m:sSup>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𝑉𝐿𝑁</m:t>
                            </m:r>
                          </m:e>
                          <m:sub>
                            <m:r>
                              <a:rPr lang="en-US" i="1">
                                <a:latin typeface="Cambria Math" panose="02040503050406030204" pitchFamily="18" charset="0"/>
                              </a:rPr>
                              <m:t>𝐴𝐵𝐶</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m:t>
                            </m:r>
                            <m:r>
                              <a:rPr lang="en-US" b="0" i="1" smtClean="0">
                                <a:latin typeface="Cambria Math" panose="02040503050406030204" pitchFamily="18" charset="0"/>
                              </a:rPr>
                              <m:t>𝑁</m:t>
                            </m:r>
                            <m:r>
                              <a:rPr lang="en-US" i="1">
                                <a:latin typeface="Cambria Math" panose="02040503050406030204" pitchFamily="18" charset="0"/>
                              </a:rPr>
                              <m:t>𝑡</m:t>
                            </m:r>
                          </m:e>
                          <m:sub>
                            <m:r>
                              <a:rPr lang="en-US" i="1">
                                <a:latin typeface="Cambria Math" panose="02040503050406030204" pitchFamily="18" charset="0"/>
                              </a:rPr>
                              <m:t>𝑎𝑏𝑐</m:t>
                            </m:r>
                          </m:sub>
                        </m:sSub>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𝐴𝐵𝐶</m:t>
                            </m:r>
                          </m:sub>
                        </m:sSub>
                      </m:e>
                    </m:d>
                  </m:oMath>
                </a14:m>
                <a:endParaRPr lang="en-US" dirty="0">
                  <a:latin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2393731" y="787569"/>
                <a:ext cx="5043945" cy="369332"/>
              </a:xfrm>
              <a:prstGeom prst="rect">
                <a:avLst/>
              </a:prstGeom>
              <a:blipFill>
                <a:blip r:embed="rId2"/>
                <a:stretch>
                  <a:fillRect b="-1639"/>
                </a:stretch>
              </a:blipFill>
            </p:spPr>
            <p:txBody>
              <a:bodyPr/>
              <a:lstStyle/>
              <a:p>
                <a:r>
                  <a:rPr lang="en-US">
                    <a:noFill/>
                  </a:rPr>
                  <a:t> </a:t>
                </a:r>
              </a:p>
            </p:txBody>
          </p:sp>
        </mc:Fallback>
      </mc:AlternateContent>
      <p:sp>
        <p:nvSpPr>
          <p:cNvPr id="25" name="TextBox 24"/>
          <p:cNvSpPr txBox="1"/>
          <p:nvPr/>
        </p:nvSpPr>
        <p:spPr>
          <a:xfrm>
            <a:off x="8463362" y="787569"/>
            <a:ext cx="569387" cy="369332"/>
          </a:xfrm>
          <a:prstGeom prst="rect">
            <a:avLst/>
          </a:prstGeom>
          <a:noFill/>
        </p:spPr>
        <p:txBody>
          <a:bodyPr wrap="none" rtlCol="0">
            <a:spAutoFit/>
          </a:bodyPr>
          <a:lstStyle/>
          <a:p>
            <a:r>
              <a:rPr lang="en-US" dirty="0">
                <a:latin typeface="Times New Roman" panose="02020603050405020304" pitchFamily="18" charset="0"/>
              </a:rPr>
              <a:t>(71)</a:t>
            </a:r>
          </a:p>
        </p:txBody>
      </p:sp>
      <mc:AlternateContent xmlns:mc="http://schemas.openxmlformats.org/markup-compatibility/2006" xmlns:a14="http://schemas.microsoft.com/office/drawing/2010/main">
        <mc:Choice Requires="a14">
          <p:sp>
            <p:nvSpPr>
              <p:cNvPr id="28" name="Rectangle 27"/>
              <p:cNvSpPr/>
              <p:nvPr/>
            </p:nvSpPr>
            <p:spPr>
              <a:xfrm>
                <a:off x="3494769" y="1169183"/>
                <a:ext cx="28418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𝑁</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𝑊</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𝐿</m:t>
                              </m:r>
                            </m:e>
                            <m:sub>
                              <m:r>
                                <a:rPr lang="en-US" b="0" i="1" smtClean="0">
                                  <a:latin typeface="Cambria Math" panose="02040503050406030204" pitchFamily="18" charset="0"/>
                                </a:rPr>
                                <m:t>𝑎𝑏𝑐</m:t>
                              </m:r>
                            </m:sub>
                          </m:sSub>
                        </m:e>
                      </m:d>
                    </m:oMath>
                  </m:oMathPara>
                </a14:m>
                <a:endParaRPr lang="en-US" dirty="0">
                  <a:latin typeface="Times New Roman" panose="02020603050405020304" pitchFamily="18" charset="0"/>
                </a:endParaRPr>
              </a:p>
            </p:txBody>
          </p:sp>
        </mc:Choice>
        <mc:Fallback xmlns="">
          <p:sp>
            <p:nvSpPr>
              <p:cNvPr id="28" name="Rectangle 27"/>
              <p:cNvSpPr>
                <a:spLocks noRot="1" noChangeAspect="1" noMove="1" noResize="1" noEditPoints="1" noAdjustHandles="1" noChangeArrowheads="1" noChangeShapeType="1" noTextEdit="1"/>
              </p:cNvSpPr>
              <p:nvPr/>
            </p:nvSpPr>
            <p:spPr>
              <a:xfrm>
                <a:off x="3494769" y="1169183"/>
                <a:ext cx="2841868" cy="369332"/>
              </a:xfrm>
              <a:prstGeom prst="rect">
                <a:avLst/>
              </a:prstGeom>
              <a:blipFill>
                <a:blip r:embed="rId3"/>
                <a:stretch>
                  <a:fillRect b="-1667"/>
                </a:stretch>
              </a:blipFill>
            </p:spPr>
            <p:txBody>
              <a:bodyPr/>
              <a:lstStyle/>
              <a:p>
                <a:r>
                  <a:rPr lang="en-US">
                    <a:noFill/>
                  </a:rPr>
                  <a:t> </a:t>
                </a:r>
              </a:p>
            </p:txBody>
          </p:sp>
        </mc:Fallback>
      </mc:AlternateContent>
      <p:sp>
        <p:nvSpPr>
          <p:cNvPr id="29" name="TextBox 28"/>
          <p:cNvSpPr txBox="1"/>
          <p:nvPr/>
        </p:nvSpPr>
        <p:spPr>
          <a:xfrm>
            <a:off x="8463362" y="1175294"/>
            <a:ext cx="569387" cy="369332"/>
          </a:xfrm>
          <a:prstGeom prst="rect">
            <a:avLst/>
          </a:prstGeom>
          <a:noFill/>
        </p:spPr>
        <p:txBody>
          <a:bodyPr wrap="none" rtlCol="0">
            <a:spAutoFit/>
          </a:bodyPr>
          <a:lstStyle/>
          <a:p>
            <a:r>
              <a:rPr lang="en-US" dirty="0">
                <a:latin typeface="Times New Roman" panose="02020603050405020304" pitchFamily="18" charset="0"/>
              </a:rPr>
              <a:t>(72)</a:t>
            </a:r>
          </a:p>
        </p:txBody>
      </p:sp>
      <p:sp>
        <p:nvSpPr>
          <p:cNvPr id="11" name="Rectangle 10"/>
          <p:cNvSpPr/>
          <p:nvPr/>
        </p:nvSpPr>
        <p:spPr>
          <a:xfrm>
            <a:off x="149772" y="1545882"/>
            <a:ext cx="8873359" cy="400110"/>
          </a:xfrm>
          <a:prstGeom prst="rect">
            <a:avLst/>
          </a:prstGeom>
        </p:spPr>
        <p:txBody>
          <a:bodyPr wrap="square">
            <a:spAutoFit/>
          </a:bodyPr>
          <a:lstStyle/>
          <a:p>
            <a:r>
              <a:rPr lang="en-US" sz="2000" dirty="0">
                <a:solidFill>
                  <a:srgbClr val="000000"/>
                </a:solidFill>
                <a:latin typeface="Times New Roman" panose="02020603050405020304" pitchFamily="18" charset="0"/>
              </a:rPr>
              <a:t>Substitute Equation (71) into Equation (72):</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Rectangle 12"/>
              <p:cNvSpPr/>
              <p:nvPr/>
            </p:nvSpPr>
            <p:spPr>
              <a:xfrm>
                <a:off x="1433242" y="2085358"/>
                <a:ext cx="6872459"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𝑁</m:t>
                            </m:r>
                          </m:e>
                          <m:sub>
                            <m:r>
                              <a:rPr lang="en-US" i="1">
                                <a:latin typeface="Cambria Math" panose="02040503050406030204" pitchFamily="18" charset="0"/>
                              </a:rPr>
                              <m:t>𝑎𝑏𝑐</m:t>
                            </m:r>
                          </m:sub>
                        </m:sSub>
                      </m:e>
                    </m:d>
                    <m:r>
                      <a:rPr lang="en-US" i="1">
                        <a:latin typeface="Cambria Math" panose="02040503050406030204" pitchFamily="18" charset="0"/>
                      </a:rPr>
                      <m:t>=</m:t>
                    </m:r>
                    <m:sSup>
                      <m:sSupPr>
                        <m:ctrlPr>
                          <a:rPr lang="en-US" i="1" smtClean="0">
                            <a:latin typeface="Cambria Math" panose="02040503050406030204" pitchFamily="18" charset="0"/>
                          </a:rPr>
                        </m:ctrlPr>
                      </m:sSup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𝑊</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e>
                      <m:sup>
                        <m:r>
                          <a:rPr lang="en-US" b="0" i="1" smtClean="0">
                            <a:latin typeface="Cambria Math" panose="02040503050406030204" pitchFamily="18" charset="0"/>
                          </a:rPr>
                          <m:t>−1</m:t>
                        </m:r>
                      </m:sup>
                    </m:sSup>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𝑉𝐿𝑁</m:t>
                            </m:r>
                          </m:e>
                          <m:sub>
                            <m:r>
                              <a:rPr lang="en-US" i="1">
                                <a:latin typeface="Cambria Math" panose="02040503050406030204" pitchFamily="18" charset="0"/>
                              </a:rPr>
                              <m:t>𝐴𝐵𝐶</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𝑊</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m:t>
                            </m:r>
                            <m:r>
                              <a:rPr lang="en-US" b="0" i="1" smtClean="0">
                                <a:latin typeface="Cambria Math" panose="02040503050406030204" pitchFamily="18" charset="0"/>
                              </a:rPr>
                              <m:t>𝑁</m:t>
                            </m:r>
                            <m:r>
                              <a:rPr lang="en-US" i="1">
                                <a:latin typeface="Cambria Math" panose="02040503050406030204" pitchFamily="18" charset="0"/>
                              </a:rPr>
                              <m:t>𝑡</m:t>
                            </m:r>
                          </m:e>
                          <m:sub>
                            <m:r>
                              <a:rPr lang="en-US" i="1">
                                <a:latin typeface="Cambria Math" panose="02040503050406030204" pitchFamily="18" charset="0"/>
                              </a:rPr>
                              <m:t>𝑎𝑏𝑐</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𝐴𝐵𝐶</m:t>
                            </m:r>
                          </m:sub>
                        </m:sSub>
                      </m:e>
                    </m:d>
                  </m:oMath>
                </a14:m>
                <a:endParaRPr lang="en-US" dirty="0">
                  <a:latin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1433242" y="2085358"/>
                <a:ext cx="6872459" cy="369332"/>
              </a:xfrm>
              <a:prstGeom prst="rect">
                <a:avLst/>
              </a:prstGeom>
              <a:blipFill>
                <a:blip r:embed="rId4"/>
                <a:stretch>
                  <a:fillRect b="-1639"/>
                </a:stretch>
              </a:blipFill>
            </p:spPr>
            <p:txBody>
              <a:bodyPr/>
              <a:lstStyle/>
              <a:p>
                <a:r>
                  <a:rPr lang="en-US">
                    <a:noFill/>
                  </a:rPr>
                  <a:t> </a:t>
                </a:r>
              </a:p>
            </p:txBody>
          </p:sp>
        </mc:Fallback>
      </mc:AlternateContent>
      <p:sp>
        <p:nvSpPr>
          <p:cNvPr id="14" name="TextBox 13"/>
          <p:cNvSpPr txBox="1"/>
          <p:nvPr/>
        </p:nvSpPr>
        <p:spPr>
          <a:xfrm>
            <a:off x="8463362" y="2180079"/>
            <a:ext cx="569387" cy="369332"/>
          </a:xfrm>
          <a:prstGeom prst="rect">
            <a:avLst/>
          </a:prstGeom>
          <a:noFill/>
        </p:spPr>
        <p:txBody>
          <a:bodyPr wrap="none" rtlCol="0">
            <a:spAutoFit/>
          </a:bodyPr>
          <a:lstStyle/>
          <a:p>
            <a:r>
              <a:rPr lang="en-US" dirty="0">
                <a:latin typeface="Times New Roman" panose="02020603050405020304" pitchFamily="18" charset="0"/>
              </a:rPr>
              <a:t>(73)</a:t>
            </a:r>
          </a:p>
        </p:txBody>
      </p:sp>
      <p:sp>
        <p:nvSpPr>
          <p:cNvPr id="15" name="Rectangle 14"/>
          <p:cNvSpPr/>
          <p:nvPr/>
        </p:nvSpPr>
        <p:spPr>
          <a:xfrm>
            <a:off x="149772" y="2349356"/>
            <a:ext cx="811441" cy="400110"/>
          </a:xfrm>
          <a:prstGeom prst="rect">
            <a:avLst/>
          </a:prstGeom>
        </p:spPr>
        <p:txBody>
          <a:bodyPr wrap="none">
            <a:spAutoFit/>
          </a:bodyPr>
          <a:lstStyle/>
          <a:p>
            <a:r>
              <a:rPr lang="en-US" sz="2000" dirty="0">
                <a:solidFill>
                  <a:srgbClr val="000000"/>
                </a:solidFill>
                <a:latin typeface="Times New Roman" panose="02020603050405020304" pitchFamily="18" charset="0"/>
              </a:rPr>
              <a:t>where</a:t>
            </a:r>
            <a:endParaRPr lang="en-US" sz="2000"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Rectangle 17"/>
              <p:cNvSpPr/>
              <p:nvPr/>
            </p:nvSpPr>
            <p:spPr>
              <a:xfrm>
                <a:off x="3011164" y="2599717"/>
                <a:ext cx="3758658" cy="824906"/>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𝐴</m:t>
                            </m:r>
                          </m:e>
                          <m:sub>
                            <m:r>
                              <a:rPr lang="en-US" i="1">
                                <a:latin typeface="Cambria Math" panose="02040503050406030204" pitchFamily="18" charset="0"/>
                              </a:rPr>
                              <m:t>𝑡</m:t>
                            </m:r>
                          </m:sub>
                        </m:sSub>
                      </m:e>
                    </m:d>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𝑊</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𝐴𝐼</m:t>
                            </m:r>
                          </m:e>
                        </m:d>
                      </m:e>
                      <m:sup>
                        <m:r>
                          <a:rPr lang="en-US" i="1">
                            <a:latin typeface="Cambria Math" panose="02040503050406030204" pitchFamily="18" charset="0"/>
                          </a:rPr>
                          <m:t>−1</m:t>
                        </m:r>
                      </m:sup>
                    </m:sSup>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3</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i="1">
                                <a:latin typeface="Cambria Math" panose="02040503050406030204" pitchFamily="18" charset="0"/>
                              </a:rPr>
                              <m:t>𝑡</m:t>
                            </m:r>
                          </m:sub>
                        </m:sSub>
                      </m:den>
                    </m:f>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2</m:t>
                              </m:r>
                            </m:e>
                            <m:e>
                              <m:r>
                                <a:rPr lang="en-US" b="0" i="1" smtClean="0">
                                  <a:latin typeface="Cambria Math" panose="02040503050406030204" pitchFamily="18" charset="0"/>
                                </a:rPr>
                                <m:t>1</m:t>
                              </m:r>
                            </m:e>
                            <m:e>
                              <m:r>
                                <a:rPr lang="en-US" i="1">
                                  <a:latin typeface="Cambria Math" panose="02040503050406030204" pitchFamily="18" charset="0"/>
                                </a:rPr>
                                <m:t>0</m:t>
                              </m:r>
                            </m:e>
                          </m:mr>
                          <m:mr>
                            <m:e>
                              <m:r>
                                <a:rPr lang="en-US" b="0" i="1" smtClean="0">
                                  <a:latin typeface="Cambria Math" panose="02040503050406030204" pitchFamily="18" charset="0"/>
                                </a:rPr>
                                <m:t>0</m:t>
                              </m:r>
                            </m:e>
                            <m:e>
                              <m:r>
                                <a:rPr lang="en-US" i="1">
                                  <a:latin typeface="Cambria Math" panose="02040503050406030204" pitchFamily="18" charset="0"/>
                                </a:rPr>
                                <m:t>2</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2</m:t>
                              </m:r>
                            </m:e>
                          </m:mr>
                        </m:m>
                      </m:e>
                    </m:d>
                  </m:oMath>
                </a14:m>
                <a:endParaRPr lang="en-US" dirty="0">
                  <a:latin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3011164" y="2599717"/>
                <a:ext cx="3758658" cy="824906"/>
              </a:xfrm>
              <a:prstGeom prst="rect">
                <a:avLst/>
              </a:prstGeom>
              <a:blipFill>
                <a:blip r:embed="rId5"/>
                <a:stretch>
                  <a:fillRect/>
                </a:stretch>
              </a:blipFill>
            </p:spPr>
            <p:txBody>
              <a:bodyPr/>
              <a:lstStyle/>
              <a:p>
                <a:r>
                  <a:rPr lang="en-US">
                    <a:noFill/>
                  </a:rPr>
                  <a:t> </a:t>
                </a:r>
              </a:p>
            </p:txBody>
          </p:sp>
        </mc:Fallback>
      </mc:AlternateContent>
      <p:sp>
        <p:nvSpPr>
          <p:cNvPr id="19" name="TextBox 18"/>
          <p:cNvSpPr txBox="1"/>
          <p:nvPr/>
        </p:nvSpPr>
        <p:spPr>
          <a:xfrm>
            <a:off x="8484383" y="2863383"/>
            <a:ext cx="569387" cy="369332"/>
          </a:xfrm>
          <a:prstGeom prst="rect">
            <a:avLst/>
          </a:prstGeom>
          <a:noFill/>
        </p:spPr>
        <p:txBody>
          <a:bodyPr wrap="none" rtlCol="0">
            <a:spAutoFit/>
          </a:bodyPr>
          <a:lstStyle/>
          <a:p>
            <a:r>
              <a:rPr lang="en-US" dirty="0">
                <a:latin typeface="Times New Roman" panose="02020603050405020304" pitchFamily="18" charset="0"/>
              </a:rPr>
              <a:t>(74)</a:t>
            </a:r>
          </a:p>
        </p:txBody>
      </p:sp>
      <mc:AlternateContent xmlns:mc="http://schemas.openxmlformats.org/markup-compatibility/2006" xmlns:a14="http://schemas.microsoft.com/office/drawing/2010/main">
        <mc:Choice Requires="a14">
          <p:sp>
            <p:nvSpPr>
              <p:cNvPr id="20" name="Rectangle 19"/>
              <p:cNvSpPr/>
              <p:nvPr/>
            </p:nvSpPr>
            <p:spPr>
              <a:xfrm>
                <a:off x="958359" y="3696993"/>
                <a:ext cx="7505003" cy="972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𝐵</m:t>
                              </m:r>
                            </m:e>
                            <m:sub>
                              <m:r>
                                <a:rPr lang="en-US" i="1">
                                  <a:latin typeface="Cambria Math" panose="02040503050406030204" pitchFamily="18" charset="0"/>
                                </a:rPr>
                                <m:t>𝑡</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𝑊</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𝑍𝑁𝑡</m:t>
                              </m:r>
                            </m:e>
                            <m:sub>
                              <m:r>
                                <a:rPr lang="en-US" i="1">
                                  <a:latin typeface="Cambria Math" panose="02040503050406030204" pitchFamily="18" charset="0"/>
                                </a:rPr>
                                <m:t>𝑎𝑏𝑐</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𝑡</m:t>
                              </m:r>
                            </m:sub>
                          </m:sSub>
                        </m:e>
                      </m:d>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9</m:t>
                          </m:r>
                        </m:den>
                      </m:f>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b="0" i="1" smtClean="0">
                                        <a:latin typeface="Cambria Math" panose="02040503050406030204" pitchFamily="18" charset="0"/>
                                      </a:rPr>
                                      <m:t>2</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𝑍𝑡</m:t>
                                    </m:r>
                                  </m:e>
                                  <m:sub>
                                    <m:r>
                                      <a:rPr lang="en-US" b="0" i="1" smtClean="0">
                                        <a:latin typeface="Cambria Math" panose="02040503050406030204" pitchFamily="18" charset="0"/>
                                      </a:rPr>
                                      <m:t>𝑎𝑏</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𝑏</m:t>
                                    </m:r>
                                    <m:r>
                                      <a:rPr lang="en-US" b="0" i="1" smtClean="0">
                                        <a:latin typeface="Cambria Math" panose="02040503050406030204" pitchFamily="18" charset="0"/>
                                      </a:rPr>
                                      <m:t>𝑐</m:t>
                                    </m:r>
                                  </m:sub>
                                </m:sSub>
                              </m:e>
                              <m:e>
                                <m:sSub>
                                  <m:sSubPr>
                                    <m:ctrlPr>
                                      <a:rPr lang="en-US" i="1">
                                        <a:latin typeface="Cambria Math" panose="02040503050406030204" pitchFamily="18" charset="0"/>
                                      </a:rPr>
                                    </m:ctrlPr>
                                  </m:sSubPr>
                                  <m:e>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i="1">
                                        <a:latin typeface="Cambria Math" panose="02040503050406030204" pitchFamily="18" charset="0"/>
                                      </a:rPr>
                                      <m:t>𝑏</m:t>
                                    </m:r>
                                    <m:r>
                                      <a:rPr lang="en-US" b="0" i="1" smtClean="0">
                                        <a:latin typeface="Cambria Math" panose="02040503050406030204" pitchFamily="18" charset="0"/>
                                      </a:rPr>
                                      <m:t>𝑐</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𝑎𝑏</m:t>
                                    </m:r>
                                  </m:sub>
                                </m:sSub>
                              </m:e>
                              <m:e>
                                <m:r>
                                  <a:rPr lang="en-US" i="1">
                                    <a:latin typeface="Cambria Math" panose="02040503050406030204" pitchFamily="18" charset="0"/>
                                  </a:rPr>
                                  <m:t>0</m:t>
                                </m:r>
                              </m:e>
                            </m:mr>
                            <m:mr>
                              <m:e>
                                <m:sSub>
                                  <m:sSubPr>
                                    <m:ctrlPr>
                                      <a:rPr lang="en-US" i="1">
                                        <a:latin typeface="Cambria Math" panose="02040503050406030204" pitchFamily="18" charset="0"/>
                                      </a:rPr>
                                    </m:ctrlPr>
                                  </m:sSubPr>
                                  <m:e>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i="1">
                                        <a:latin typeface="Cambria Math" panose="02040503050406030204" pitchFamily="18" charset="0"/>
                                      </a:rPr>
                                      <m:t>𝑏</m:t>
                                    </m:r>
                                    <m:r>
                                      <a:rPr lang="en-US" b="0" i="1" smtClean="0">
                                        <a:latin typeface="Cambria Math" panose="02040503050406030204" pitchFamily="18" charset="0"/>
                                      </a:rPr>
                                      <m:t>𝑐</m:t>
                                    </m:r>
                                  </m:sub>
                                </m:sSub>
                                <m:r>
                                  <a:rPr lang="en-US" b="0" i="1" smtClean="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b="0" i="1" smtClean="0">
                                        <a:latin typeface="Cambria Math" panose="02040503050406030204" pitchFamily="18" charset="0"/>
                                      </a:rPr>
                                      <m:t>𝑐𝑎</m:t>
                                    </m:r>
                                  </m:sub>
                                </m:sSub>
                              </m:e>
                              <m:e>
                                <m:sSub>
                                  <m:sSubPr>
                                    <m:ctrlPr>
                                      <a:rPr lang="en-US" i="1">
                                        <a:latin typeface="Cambria Math" panose="02040503050406030204" pitchFamily="18" charset="0"/>
                                      </a:rPr>
                                    </m:ctrlPr>
                                  </m:sSubPr>
                                  <m:e>
                                    <m:r>
                                      <a:rPr lang="en-US" b="0" i="1" smtClean="0">
                                        <a:latin typeface="Cambria Math" panose="02040503050406030204" pitchFamily="18" charset="0"/>
                                      </a:rPr>
                                      <m:t>4</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i="1">
                                        <a:latin typeface="Cambria Math" panose="02040503050406030204" pitchFamily="18" charset="0"/>
                                      </a:rPr>
                                      <m:t>𝑏</m:t>
                                    </m:r>
                                    <m:r>
                                      <a:rPr lang="en-US" b="0" i="1" smtClean="0">
                                        <a:latin typeface="Cambria Math" panose="02040503050406030204" pitchFamily="18" charset="0"/>
                                      </a:rPr>
                                      <m:t>𝑐</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b="0" i="1" smtClean="0">
                                        <a:latin typeface="Cambria Math" panose="02040503050406030204" pitchFamily="18" charset="0"/>
                                      </a:rPr>
                                      <m:t>𝑐𝑎</m:t>
                                    </m:r>
                                  </m:sub>
                                </m:sSub>
                              </m:e>
                              <m:e>
                                <m:r>
                                  <a:rPr lang="en-US" b="0" i="1" smtClean="0">
                                    <a:latin typeface="Cambria Math" panose="02040503050406030204" pitchFamily="18" charset="0"/>
                                  </a:rPr>
                                  <m:t>0</m:t>
                                </m:r>
                              </m:e>
                            </m:mr>
                            <m:mr>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𝑎𝑏</m:t>
                                    </m:r>
                                  </m:sub>
                                </m:sSub>
                                <m:r>
                                  <a:rPr lang="en-US" b="0" i="1" smtClean="0">
                                    <a:latin typeface="Cambria Math" panose="02040503050406030204" pitchFamily="18" charset="0"/>
                                  </a:rPr>
                                  <m:t>−4</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b="0" i="1" smtClean="0">
                                        <a:latin typeface="Cambria Math" panose="02040503050406030204" pitchFamily="18" charset="0"/>
                                      </a:rPr>
                                      <m:t>𝑐𝑎</m:t>
                                    </m:r>
                                  </m:sub>
                                </m:sSub>
                              </m:e>
                              <m:e>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rPr>
                                      <m:t>𝑍𝑡</m:t>
                                    </m:r>
                                  </m:e>
                                  <m:sub>
                                    <m:r>
                                      <a:rPr lang="en-US" i="1">
                                        <a:latin typeface="Cambria Math" panose="02040503050406030204" pitchFamily="18" charset="0"/>
                                      </a:rPr>
                                      <m:t>𝑎𝑏</m:t>
                                    </m:r>
                                  </m:sub>
                                </m:sSub>
                                <m:r>
                                  <a:rPr lang="en-US" b="0" i="1" smtClean="0">
                                    <a:latin typeface="Cambria Math" panose="02040503050406030204" pitchFamily="18" charset="0"/>
                                  </a:rPr>
                                  <m:t>−2</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b="0" i="1" smtClean="0">
                                        <a:latin typeface="Cambria Math" panose="02040503050406030204" pitchFamily="18" charset="0"/>
                                      </a:rPr>
                                      <m:t>𝑐𝑎</m:t>
                                    </m:r>
                                  </m:sub>
                                </m:sSub>
                              </m:e>
                              <m:e>
                                <m:r>
                                  <a:rPr lang="en-US" b="0" i="1" smtClean="0">
                                    <a:latin typeface="Cambria Math" panose="02040503050406030204" pitchFamily="18" charset="0"/>
                                  </a:rPr>
                                  <m:t>0</m:t>
                                </m:r>
                              </m:e>
                            </m:mr>
                          </m:m>
                        </m:e>
                      </m:d>
                    </m:oMath>
                  </m:oMathPara>
                </a14:m>
                <a:endParaRPr lang="en-US" dirty="0">
                  <a:latin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958359" y="3696993"/>
                <a:ext cx="7505003" cy="972702"/>
              </a:xfrm>
              <a:prstGeom prst="rect">
                <a:avLst/>
              </a:prstGeom>
              <a:blipFill>
                <a:blip r:embed="rId6"/>
                <a:stretch>
                  <a:fillRect/>
                </a:stretch>
              </a:blipFill>
            </p:spPr>
            <p:txBody>
              <a:bodyPr/>
              <a:lstStyle/>
              <a:p>
                <a:r>
                  <a:rPr lang="en-US">
                    <a:noFill/>
                  </a:rPr>
                  <a:t> </a:t>
                </a:r>
              </a:p>
            </p:txBody>
          </p:sp>
        </mc:Fallback>
      </mc:AlternateContent>
      <p:sp>
        <p:nvSpPr>
          <p:cNvPr id="21" name="TextBox 20"/>
          <p:cNvSpPr txBox="1"/>
          <p:nvPr/>
        </p:nvSpPr>
        <p:spPr>
          <a:xfrm>
            <a:off x="8463362" y="3926562"/>
            <a:ext cx="569387" cy="369332"/>
          </a:xfrm>
          <a:prstGeom prst="rect">
            <a:avLst/>
          </a:prstGeom>
          <a:noFill/>
        </p:spPr>
        <p:txBody>
          <a:bodyPr wrap="none" rtlCol="0">
            <a:spAutoFit/>
          </a:bodyPr>
          <a:lstStyle/>
          <a:p>
            <a:r>
              <a:rPr lang="en-US" dirty="0">
                <a:latin typeface="Times New Roman" panose="02020603050405020304" pitchFamily="18" charset="0"/>
              </a:rPr>
              <a:t>(75)</a:t>
            </a:r>
          </a:p>
        </p:txBody>
      </p:sp>
      <p:sp>
        <p:nvSpPr>
          <p:cNvPr id="2" name="Rectangle 1"/>
          <p:cNvSpPr/>
          <p:nvPr/>
        </p:nvSpPr>
        <p:spPr>
          <a:xfrm>
            <a:off x="149772" y="4730427"/>
            <a:ext cx="8994228" cy="1477328"/>
          </a:xfrm>
          <a:prstGeom prst="rect">
            <a:avLst/>
          </a:prstGeom>
        </p:spPr>
        <p:txBody>
          <a:bodyPr wrap="square">
            <a:spAutoFit/>
          </a:bodyPr>
          <a:lstStyle/>
          <a:p>
            <a:pPr algn="just"/>
            <a:r>
              <a:rPr lang="en-US" dirty="0">
                <a:solidFill>
                  <a:srgbClr val="000000"/>
                </a:solidFill>
                <a:latin typeface="Times New Roman" panose="02020603050405020304" pitchFamily="18" charset="0"/>
              </a:rPr>
              <a:t>The generalized matrices have been developed for the ungrounded wye–delta transformer connection. The derivation has applied basic circuit theory and the basic theories of transformers. The end result of the derivations is to provide an easy method of analyzing the operating characteristics of the transformer connection. Example 8.3 will demonstrate the application of the generalized matrices for this transformer connection.</a:t>
            </a:r>
            <a:endParaRPr lang="en-US"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3292304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897251" cy="584775"/>
          </a:xfrm>
          <a:prstGeom prst="rect">
            <a:avLst/>
          </a:prstGeom>
        </p:spPr>
        <p:txBody>
          <a:bodyPr wrap="none">
            <a:spAutoFit/>
          </a:bodyPr>
          <a:lstStyle/>
          <a:p>
            <a:r>
              <a:rPr lang="en-US" sz="3200" dirty="0">
                <a:solidFill>
                  <a:srgbClr val="C8102E"/>
                </a:solidFill>
                <a:latin typeface="+mj-lt"/>
                <a:ea typeface="+mj-ea"/>
                <a:cs typeface="+mj-cs"/>
              </a:rPr>
              <a:t>Example 3</a:t>
            </a:r>
          </a:p>
        </p:txBody>
      </p:sp>
      <p:sp>
        <p:nvSpPr>
          <p:cNvPr id="5" name="Rectangle 4"/>
          <p:cNvSpPr/>
          <p:nvPr/>
        </p:nvSpPr>
        <p:spPr>
          <a:xfrm>
            <a:off x="152400" y="652955"/>
            <a:ext cx="8915400" cy="923330"/>
          </a:xfrm>
          <a:prstGeom prst="rect">
            <a:avLst/>
          </a:prstGeom>
        </p:spPr>
        <p:txBody>
          <a:bodyPr wrap="square">
            <a:spAutoFit/>
          </a:bodyPr>
          <a:lstStyle/>
          <a:p>
            <a:pPr algn="just"/>
            <a:r>
              <a:rPr lang="en-US" dirty="0">
                <a:solidFill>
                  <a:srgbClr val="000000"/>
                </a:solidFill>
                <a:latin typeface="Times New Roman" panose="02020603050405020304" pitchFamily="18" charset="0"/>
              </a:rPr>
              <a:t>Fig.10 shows three single-phase transformers in an ungrounded wye–delta connection serving a combination of single-phase and three-phase load in a delta connection. The voltages at the load are balanced three phase of 240 V line to line. The net loading by phase is</a:t>
            </a:r>
            <a:endParaRPr lang="en-US"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2819400" y="1676400"/>
                <a:ext cx="468615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𝑆</m:t>
                          </m:r>
                        </m:e>
                        <m:sub>
                          <m:r>
                            <a:rPr lang="en-US" i="1">
                              <a:latin typeface="Cambria Math" panose="02040503050406030204" pitchFamily="18" charset="0"/>
                            </a:rPr>
                            <m:t>𝑎𝑏</m:t>
                          </m:r>
                        </m:sub>
                      </m:sSub>
                      <m:r>
                        <a:rPr lang="en-US" b="0" i="1" smtClean="0">
                          <a:latin typeface="Cambria Math" panose="02040503050406030204" pitchFamily="18" charset="0"/>
                        </a:rPr>
                        <m:t>=100 </m:t>
                      </m:r>
                      <m:r>
                        <a:rPr lang="en-US" b="0" i="1" smtClean="0">
                          <a:latin typeface="Cambria Math" panose="02040503050406030204" pitchFamily="18" charset="0"/>
                        </a:rPr>
                        <m:t>𝑘𝑉𝐴</m:t>
                      </m:r>
                      <m:r>
                        <a:rPr lang="en-US" b="0" i="1" smtClean="0">
                          <a:latin typeface="Cambria Math" panose="02040503050406030204" pitchFamily="18" charset="0"/>
                        </a:rPr>
                        <m:t> </m:t>
                      </m:r>
                      <m:r>
                        <a:rPr lang="en-US" b="0" i="1" smtClean="0">
                          <a:latin typeface="Cambria Math" panose="02040503050406030204" pitchFamily="18" charset="0"/>
                        </a:rPr>
                        <m:t>𝑎𝑡</m:t>
                      </m:r>
                      <m:r>
                        <a:rPr lang="en-US" b="0" i="1" smtClean="0">
                          <a:latin typeface="Cambria Math" panose="02040503050406030204" pitchFamily="18" charset="0"/>
                        </a:rPr>
                        <m:t> 0.9 </m:t>
                      </m:r>
                      <m:r>
                        <a:rPr lang="en-US" b="0" i="1" smtClean="0">
                          <a:latin typeface="Cambria Math" panose="02040503050406030204" pitchFamily="18" charset="0"/>
                        </a:rPr>
                        <m:t>𝑙𝑎𝑔𝑔𝑖𝑛𝑔</m:t>
                      </m:r>
                      <m:r>
                        <a:rPr lang="en-US" b="0" i="1" smtClean="0">
                          <a:latin typeface="Cambria Math" panose="02040503050406030204" pitchFamily="18" charset="0"/>
                        </a:rPr>
                        <m:t> </m:t>
                      </m:r>
                      <m:r>
                        <a:rPr lang="en-US" b="0" i="1" smtClean="0">
                          <a:latin typeface="Cambria Math" panose="02040503050406030204" pitchFamily="18" charset="0"/>
                        </a:rPr>
                        <m:t>𝑝𝑜𝑤𝑒𝑟</m:t>
                      </m:r>
                      <m:r>
                        <a:rPr lang="en-US" b="0" i="1" smtClean="0">
                          <a:latin typeface="Cambria Math" panose="02040503050406030204" pitchFamily="18" charset="0"/>
                        </a:rPr>
                        <m:t> </m:t>
                      </m:r>
                      <m:r>
                        <a:rPr lang="en-US" b="0" i="1" smtClean="0">
                          <a:latin typeface="Cambria Math" panose="02040503050406030204" pitchFamily="18" charset="0"/>
                        </a:rPr>
                        <m:t>𝑓𝑎𝑐𝑡𝑜𝑟</m:t>
                      </m:r>
                    </m:oMath>
                  </m:oMathPara>
                </a14:m>
                <a:endParaRPr lang="en-US" dirty="0">
                  <a:latin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819400" y="1676400"/>
                <a:ext cx="4686155" cy="369332"/>
              </a:xfrm>
              <a:prstGeom prst="rect">
                <a:avLst/>
              </a:prstGeom>
              <a:blipFill>
                <a:blip r:embed="rId3"/>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2502454" y="2186997"/>
                <a:ext cx="515538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𝑏</m:t>
                              </m:r>
                              <m:r>
                                <a:rPr lang="en-US" b="0" i="1" smtClean="0">
                                  <a:latin typeface="Cambria Math" panose="02040503050406030204" pitchFamily="18" charset="0"/>
                                </a:rPr>
                                <m:t>𝑐</m:t>
                              </m:r>
                            </m:sub>
                          </m:sSub>
                          <m:r>
                            <a:rPr lang="en-US" i="1">
                              <a:latin typeface="Cambria Math" panose="02040503050406030204" pitchFamily="18" charset="0"/>
                            </a:rPr>
                            <m:t>=</m:t>
                          </m:r>
                          <m:r>
                            <a:rPr lang="en-US" b="0" i="1" smtClean="0">
                              <a:latin typeface="Cambria Math" panose="02040503050406030204" pitchFamily="18" charset="0"/>
                            </a:rPr>
                            <m:t>𝑆</m:t>
                          </m:r>
                        </m:e>
                        <m:sub>
                          <m:r>
                            <a:rPr lang="en-US" b="0" i="1" smtClean="0">
                              <a:latin typeface="Cambria Math" panose="02040503050406030204" pitchFamily="18" charset="0"/>
                            </a:rPr>
                            <m:t>𝑐𝑎</m:t>
                          </m:r>
                        </m:sub>
                      </m:sSub>
                      <m:r>
                        <a:rPr lang="en-US" b="0" i="1" smtClean="0">
                          <a:latin typeface="Cambria Math" panose="02040503050406030204" pitchFamily="18" charset="0"/>
                        </a:rPr>
                        <m:t>=50 </m:t>
                      </m:r>
                      <m:r>
                        <a:rPr lang="en-US" b="0" i="1" smtClean="0">
                          <a:latin typeface="Cambria Math" panose="02040503050406030204" pitchFamily="18" charset="0"/>
                        </a:rPr>
                        <m:t>𝑘𝑉𝐴</m:t>
                      </m:r>
                      <m:r>
                        <a:rPr lang="en-US" b="0" i="1" smtClean="0">
                          <a:latin typeface="Cambria Math" panose="02040503050406030204" pitchFamily="18" charset="0"/>
                        </a:rPr>
                        <m:t> </m:t>
                      </m:r>
                      <m:r>
                        <a:rPr lang="en-US" b="0" i="1" smtClean="0">
                          <a:latin typeface="Cambria Math" panose="02040503050406030204" pitchFamily="18" charset="0"/>
                        </a:rPr>
                        <m:t>𝑎𝑡</m:t>
                      </m:r>
                      <m:r>
                        <a:rPr lang="en-US" b="0" i="1" smtClean="0">
                          <a:latin typeface="Cambria Math" panose="02040503050406030204" pitchFamily="18" charset="0"/>
                        </a:rPr>
                        <m:t> 0.8 </m:t>
                      </m:r>
                      <m:r>
                        <a:rPr lang="en-US" b="0" i="1" smtClean="0">
                          <a:latin typeface="Cambria Math" panose="02040503050406030204" pitchFamily="18" charset="0"/>
                        </a:rPr>
                        <m:t>𝑙𝑎𝑔𝑔𝑖𝑛𝑔</m:t>
                      </m:r>
                      <m:r>
                        <a:rPr lang="en-US" b="0" i="1" smtClean="0">
                          <a:latin typeface="Cambria Math" panose="02040503050406030204" pitchFamily="18" charset="0"/>
                        </a:rPr>
                        <m:t> </m:t>
                      </m:r>
                      <m:r>
                        <a:rPr lang="en-US" b="0" i="1" smtClean="0">
                          <a:latin typeface="Cambria Math" panose="02040503050406030204" pitchFamily="18" charset="0"/>
                        </a:rPr>
                        <m:t>𝑝𝑜𝑤𝑒𝑟</m:t>
                      </m:r>
                      <m:r>
                        <a:rPr lang="en-US" b="0" i="1" smtClean="0">
                          <a:latin typeface="Cambria Math" panose="02040503050406030204" pitchFamily="18" charset="0"/>
                        </a:rPr>
                        <m:t> </m:t>
                      </m:r>
                      <m:r>
                        <a:rPr lang="en-US" b="0" i="1" smtClean="0">
                          <a:latin typeface="Cambria Math" panose="02040503050406030204" pitchFamily="18" charset="0"/>
                        </a:rPr>
                        <m:t>𝑓𝑎𝑐𝑡𝑜𝑟</m:t>
                      </m:r>
                    </m:oMath>
                  </m:oMathPara>
                </a14:m>
                <a:endParaRPr lang="en-US" dirty="0">
                  <a:latin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2502454" y="2186997"/>
                <a:ext cx="5155386" cy="369332"/>
              </a:xfrm>
              <a:prstGeom prst="rect">
                <a:avLst/>
              </a:prstGeom>
              <a:blipFill>
                <a:blip r:embed="rId4"/>
                <a:stretch>
                  <a:fillRect b="-15000"/>
                </a:stretch>
              </a:blipFill>
            </p:spPr>
            <p:txBody>
              <a:bodyPr/>
              <a:lstStyle/>
              <a:p>
                <a:r>
                  <a:rPr lang="en-US">
                    <a:noFill/>
                  </a:rPr>
                  <a:t> </a:t>
                </a:r>
              </a:p>
            </p:txBody>
          </p:sp>
        </mc:Fallback>
      </mc:AlternateContent>
      <p:pic>
        <p:nvPicPr>
          <p:cNvPr id="12" name="Picture 11"/>
          <p:cNvPicPr>
            <a:picLocks noChangeAspect="1"/>
          </p:cNvPicPr>
          <p:nvPr/>
        </p:nvPicPr>
        <p:blipFill>
          <a:blip r:embed="rId5"/>
          <a:stretch>
            <a:fillRect/>
          </a:stretch>
        </p:blipFill>
        <p:spPr>
          <a:xfrm>
            <a:off x="1295400" y="2934186"/>
            <a:ext cx="7109460" cy="2514600"/>
          </a:xfrm>
          <a:prstGeom prst="rect">
            <a:avLst/>
          </a:prstGeom>
        </p:spPr>
      </p:pic>
      <p:sp>
        <p:nvSpPr>
          <p:cNvPr id="21" name="TextBox 20"/>
          <p:cNvSpPr txBox="1"/>
          <p:nvPr/>
        </p:nvSpPr>
        <p:spPr>
          <a:xfrm>
            <a:off x="1881895" y="5717902"/>
            <a:ext cx="6396503" cy="369332"/>
          </a:xfrm>
          <a:prstGeom prst="rect">
            <a:avLst/>
          </a:prstGeom>
          <a:noFill/>
        </p:spPr>
        <p:txBody>
          <a:bodyPr wrap="square" rtlCol="0">
            <a:spAutoFit/>
          </a:bodyPr>
          <a:lstStyle/>
          <a:p>
            <a:pPr algn="ctr"/>
            <a:r>
              <a:rPr lang="en-US" dirty="0">
                <a:latin typeface="Times New Roman" panose="02020603050405020304" pitchFamily="18" charset="0"/>
              </a:rPr>
              <a:t>Fig.10 </a:t>
            </a:r>
            <a:r>
              <a:rPr lang="en-US" dirty="0">
                <a:solidFill>
                  <a:srgbClr val="000000"/>
                </a:solidFill>
                <a:latin typeface="Times New Roman" panose="02020603050405020304" pitchFamily="18" charset="0"/>
              </a:rPr>
              <a:t>Undergrounded wye-delta step-down with unbalanced load  </a:t>
            </a:r>
            <a:endParaRPr lang="en-US" dirty="0">
              <a:latin typeface="Times New Roman" panose="02020603050405020304" pitchFamily="18" charset="0"/>
            </a:endParaRPr>
          </a:p>
        </p:txBody>
      </p:sp>
    </p:spTree>
    <p:extLst>
      <p:ext uri="{BB962C8B-B14F-4D97-AF65-F5344CB8AC3E}">
        <p14:creationId xmlns:p14="http://schemas.microsoft.com/office/powerpoint/2010/main" val="35995512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897251" cy="584775"/>
          </a:xfrm>
          <a:prstGeom prst="rect">
            <a:avLst/>
          </a:prstGeom>
        </p:spPr>
        <p:txBody>
          <a:bodyPr wrap="none">
            <a:spAutoFit/>
          </a:bodyPr>
          <a:lstStyle/>
          <a:p>
            <a:r>
              <a:rPr lang="en-US" sz="3200" dirty="0">
                <a:solidFill>
                  <a:srgbClr val="C8102E"/>
                </a:solidFill>
                <a:latin typeface="+mj-lt"/>
                <a:ea typeface="+mj-ea"/>
                <a:cs typeface="+mj-cs"/>
              </a:rPr>
              <a:t>Example 3</a:t>
            </a:r>
          </a:p>
        </p:txBody>
      </p:sp>
      <p:sp>
        <p:nvSpPr>
          <p:cNvPr id="2" name="Rectangle 1"/>
          <p:cNvSpPr/>
          <p:nvPr/>
        </p:nvSpPr>
        <p:spPr>
          <a:xfrm>
            <a:off x="134006" y="647700"/>
            <a:ext cx="9009993" cy="2585323"/>
          </a:xfrm>
          <a:prstGeom prst="rect">
            <a:avLst/>
          </a:prstGeom>
        </p:spPr>
        <p:txBody>
          <a:bodyPr wrap="square">
            <a:spAutoFit/>
          </a:bodyPr>
          <a:lstStyle/>
          <a:p>
            <a:r>
              <a:rPr lang="en-US" dirty="0">
                <a:solidFill>
                  <a:srgbClr val="000000"/>
                </a:solidFill>
                <a:latin typeface="Times New Roman" panose="02020603050405020304" pitchFamily="18" charset="0"/>
              </a:rPr>
              <a:t>The transformers are rated as follows:</a:t>
            </a:r>
          </a:p>
          <a:p>
            <a:pPr marL="285750" indent="-285750">
              <a:buFont typeface="Arial" panose="020B0604020202020204" pitchFamily="34" charset="0"/>
              <a:buChar char="•"/>
            </a:pPr>
            <a:r>
              <a:rPr lang="en-US" dirty="0">
                <a:solidFill>
                  <a:srgbClr val="000000"/>
                </a:solidFill>
                <a:latin typeface="Times New Roman" panose="02020603050405020304" pitchFamily="18" charset="0"/>
              </a:rPr>
              <a:t>Phase </a:t>
            </a:r>
            <a:r>
              <a:rPr lang="en-US" i="1" dirty="0">
                <a:solidFill>
                  <a:srgbClr val="000000"/>
                </a:solidFill>
                <a:latin typeface="Times New Roman" panose="02020603050405020304" pitchFamily="18" charset="0"/>
              </a:rPr>
              <a:t>AN</a:t>
            </a:r>
            <a:r>
              <a:rPr lang="en-US" dirty="0">
                <a:solidFill>
                  <a:srgbClr val="000000"/>
                </a:solidFill>
                <a:latin typeface="Times New Roman" panose="02020603050405020304" pitchFamily="18" charset="0"/>
              </a:rPr>
              <a:t>: 100 kVA, 7200–240 V, </a:t>
            </a:r>
            <a:r>
              <a:rPr lang="en-US" i="1" dirty="0">
                <a:solidFill>
                  <a:srgbClr val="000000"/>
                </a:solidFill>
                <a:latin typeface="Times New Roman" panose="02020603050405020304" pitchFamily="18" charset="0"/>
              </a:rPr>
              <a:t>Z</a:t>
            </a:r>
            <a:r>
              <a:rPr lang="en-US" dirty="0">
                <a:solidFill>
                  <a:srgbClr val="000000"/>
                </a:solidFill>
                <a:latin typeface="Times New Roman" panose="02020603050405020304" pitchFamily="18" charset="0"/>
              </a:rPr>
              <a:t> = 0.01 + </a:t>
            </a:r>
            <a:r>
              <a:rPr lang="en-US" i="1" dirty="0">
                <a:solidFill>
                  <a:srgbClr val="000000"/>
                </a:solidFill>
                <a:latin typeface="Times New Roman" panose="02020603050405020304" pitchFamily="18" charset="0"/>
              </a:rPr>
              <a:t>j</a:t>
            </a:r>
            <a:r>
              <a:rPr lang="en-US" dirty="0">
                <a:solidFill>
                  <a:srgbClr val="000000"/>
                </a:solidFill>
                <a:latin typeface="Times New Roman" panose="02020603050405020304" pitchFamily="18" charset="0"/>
              </a:rPr>
              <a:t>0.04 per unit</a:t>
            </a:r>
          </a:p>
          <a:p>
            <a:pPr marL="285750" indent="-285750">
              <a:buFont typeface="Arial" panose="020B0604020202020204" pitchFamily="34" charset="0"/>
              <a:buChar char="•"/>
            </a:pPr>
            <a:r>
              <a:rPr lang="en-US" dirty="0">
                <a:solidFill>
                  <a:srgbClr val="000000"/>
                </a:solidFill>
                <a:latin typeface="Times New Roman" panose="02020603050405020304" pitchFamily="18" charset="0"/>
              </a:rPr>
              <a:t>Phases </a:t>
            </a:r>
            <a:r>
              <a:rPr lang="en-US" i="1" dirty="0">
                <a:solidFill>
                  <a:srgbClr val="000000"/>
                </a:solidFill>
                <a:latin typeface="Times New Roman" panose="02020603050405020304" pitchFamily="18" charset="0"/>
              </a:rPr>
              <a:t>BN</a:t>
            </a:r>
            <a:r>
              <a:rPr lang="en-US" dirty="0">
                <a:solidFill>
                  <a:srgbClr val="000000"/>
                </a:solidFill>
                <a:latin typeface="Times New Roman" panose="02020603050405020304" pitchFamily="18" charset="0"/>
              </a:rPr>
              <a:t> and </a:t>
            </a:r>
            <a:r>
              <a:rPr lang="en-US" i="1" dirty="0">
                <a:solidFill>
                  <a:srgbClr val="000000"/>
                </a:solidFill>
                <a:latin typeface="Times New Roman" panose="02020603050405020304" pitchFamily="18" charset="0"/>
              </a:rPr>
              <a:t>CN</a:t>
            </a:r>
            <a:r>
              <a:rPr lang="en-US" dirty="0">
                <a:solidFill>
                  <a:srgbClr val="000000"/>
                </a:solidFill>
                <a:latin typeface="Times New Roman" panose="02020603050405020304" pitchFamily="18" charset="0"/>
              </a:rPr>
              <a:t>: 50 kVA, 7200–240 V, </a:t>
            </a:r>
            <a:r>
              <a:rPr lang="en-US" i="1" dirty="0">
                <a:solidFill>
                  <a:srgbClr val="000000"/>
                </a:solidFill>
                <a:latin typeface="Times New Roman" panose="02020603050405020304" pitchFamily="18" charset="0"/>
              </a:rPr>
              <a:t>Z</a:t>
            </a:r>
            <a:r>
              <a:rPr lang="en-US" dirty="0">
                <a:solidFill>
                  <a:srgbClr val="000000"/>
                </a:solidFill>
                <a:latin typeface="Times New Roman" panose="02020603050405020304" pitchFamily="18" charset="0"/>
              </a:rPr>
              <a:t> = 0.015 + </a:t>
            </a:r>
            <a:r>
              <a:rPr lang="en-US" i="1" dirty="0">
                <a:solidFill>
                  <a:srgbClr val="000000"/>
                </a:solidFill>
                <a:latin typeface="Times New Roman" panose="02020603050405020304" pitchFamily="18" charset="0"/>
              </a:rPr>
              <a:t>j</a:t>
            </a:r>
            <a:r>
              <a:rPr lang="en-US" dirty="0">
                <a:solidFill>
                  <a:srgbClr val="000000"/>
                </a:solidFill>
                <a:latin typeface="Times New Roman" panose="02020603050405020304" pitchFamily="18" charset="0"/>
              </a:rPr>
              <a:t>0.035 per unit</a:t>
            </a:r>
          </a:p>
          <a:p>
            <a:r>
              <a:rPr lang="en-US" dirty="0">
                <a:solidFill>
                  <a:srgbClr val="000000"/>
                </a:solidFill>
                <a:latin typeface="Times New Roman" panose="02020603050405020304" pitchFamily="18" charset="0"/>
              </a:rPr>
              <a:t>Determine the following:</a:t>
            </a:r>
          </a:p>
          <a:p>
            <a:pPr marL="342900" indent="-342900">
              <a:buFont typeface="Arial" panose="020B0604020202020204" pitchFamily="34" charset="0"/>
              <a:buChar char="•"/>
            </a:pPr>
            <a:r>
              <a:rPr lang="en-US" dirty="0">
                <a:solidFill>
                  <a:srgbClr val="000000"/>
                </a:solidFill>
                <a:latin typeface="Times New Roman" panose="02020603050405020304" pitchFamily="18" charset="0"/>
              </a:rPr>
              <a:t>The currents in the load</a:t>
            </a:r>
          </a:p>
          <a:p>
            <a:pPr marL="342900" indent="-342900">
              <a:buFont typeface="Arial" panose="020B0604020202020204" pitchFamily="34" charset="0"/>
              <a:buChar char="•"/>
            </a:pPr>
            <a:r>
              <a:rPr lang="en-US" dirty="0">
                <a:solidFill>
                  <a:srgbClr val="000000"/>
                </a:solidFill>
                <a:latin typeface="Times New Roman" panose="02020603050405020304" pitchFamily="18" charset="0"/>
              </a:rPr>
              <a:t>The secondary line currents</a:t>
            </a:r>
          </a:p>
          <a:p>
            <a:pPr marL="342900" indent="-342900">
              <a:buFont typeface="Arial" panose="020B0604020202020204" pitchFamily="34" charset="0"/>
              <a:buChar char="•"/>
            </a:pPr>
            <a:r>
              <a:rPr lang="en-US" dirty="0">
                <a:solidFill>
                  <a:srgbClr val="000000"/>
                </a:solidFill>
                <a:latin typeface="Times New Roman" panose="02020603050405020304" pitchFamily="18" charset="0"/>
              </a:rPr>
              <a:t>The equivalent line-to-neutral secondary voltages</a:t>
            </a:r>
          </a:p>
          <a:p>
            <a:pPr marL="342900" indent="-342900">
              <a:buFont typeface="Arial" panose="020B0604020202020204" pitchFamily="34" charset="0"/>
              <a:buChar char="•"/>
            </a:pPr>
            <a:r>
              <a:rPr lang="en-US" dirty="0">
                <a:solidFill>
                  <a:srgbClr val="000000"/>
                </a:solidFill>
                <a:latin typeface="Times New Roman" panose="02020603050405020304" pitchFamily="18" charset="0"/>
              </a:rPr>
              <a:t>The primary line-to-neutral and line-to-line voltages</a:t>
            </a:r>
          </a:p>
          <a:p>
            <a:pPr marL="342900" indent="-342900">
              <a:buFont typeface="Arial" panose="020B0604020202020204" pitchFamily="34" charset="0"/>
              <a:buChar char="•"/>
            </a:pPr>
            <a:r>
              <a:rPr lang="en-US" dirty="0">
                <a:solidFill>
                  <a:srgbClr val="000000"/>
                </a:solidFill>
                <a:latin typeface="Times New Roman" panose="02020603050405020304" pitchFamily="18" charset="0"/>
              </a:rPr>
              <a:t>The primary line currents</a:t>
            </a:r>
          </a:p>
        </p:txBody>
      </p:sp>
      <p:sp>
        <p:nvSpPr>
          <p:cNvPr id="6" name="Rectangle 5"/>
          <p:cNvSpPr/>
          <p:nvPr/>
        </p:nvSpPr>
        <p:spPr>
          <a:xfrm>
            <a:off x="86052" y="3134041"/>
            <a:ext cx="8971895" cy="923330"/>
          </a:xfrm>
          <a:prstGeom prst="rect">
            <a:avLst/>
          </a:prstGeom>
        </p:spPr>
        <p:txBody>
          <a:bodyPr wrap="square">
            <a:spAutoFit/>
          </a:bodyPr>
          <a:lstStyle/>
          <a:p>
            <a:r>
              <a:rPr lang="en-US" dirty="0">
                <a:solidFill>
                  <a:srgbClr val="000000"/>
                </a:solidFill>
                <a:latin typeface="Times New Roman" panose="02020603050405020304" pitchFamily="18" charset="0"/>
              </a:rPr>
              <a:t>Before the analysis can start, the transformer impedances must be converted to actual values in Ohms and located inside the delta-connected secondary windings.</a:t>
            </a:r>
          </a:p>
          <a:p>
            <a:r>
              <a:rPr lang="en-US" i="1" dirty="0">
                <a:solidFill>
                  <a:srgbClr val="000000"/>
                </a:solidFill>
                <a:latin typeface="Times New Roman" panose="02020603050405020304" pitchFamily="18" charset="0"/>
              </a:rPr>
              <a:t>“Lighting” transformer</a:t>
            </a:r>
            <a:r>
              <a:rPr lang="en-US" dirty="0">
                <a:solidFill>
                  <a:srgbClr val="000000"/>
                </a:solidFill>
                <a:latin typeface="Times New Roman" panose="02020603050405020304" pitchFamily="18" charset="0"/>
              </a:rPr>
              <a:t>:</a:t>
            </a:r>
          </a:p>
        </p:txBody>
      </p:sp>
      <mc:AlternateContent xmlns:mc="http://schemas.openxmlformats.org/markup-compatibility/2006" xmlns:a14="http://schemas.microsoft.com/office/drawing/2010/main">
        <mc:Choice Requires="a14">
          <p:sp>
            <p:nvSpPr>
              <p:cNvPr id="7" name="TextBox 6"/>
              <p:cNvSpPr txBox="1"/>
              <p:nvPr/>
            </p:nvSpPr>
            <p:spPr>
              <a:xfrm>
                <a:off x="198025" y="4191000"/>
                <a:ext cx="2962158" cy="5557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𝑏𝑎𝑠𝑒</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0.24</m:t>
                              </m:r>
                            </m:e>
                            <m:sup>
                              <m:r>
                                <a:rPr lang="en-US" b="0" i="1" smtClean="0">
                                  <a:latin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∙1000</m:t>
                          </m:r>
                        </m:num>
                        <m:den>
                          <m:r>
                            <a:rPr lang="en-US" b="0" i="1" smtClean="0">
                              <a:latin typeface="Cambria Math" panose="02040503050406030204" pitchFamily="18" charset="0"/>
                            </a:rPr>
                            <m:t>100</m:t>
                          </m:r>
                        </m:den>
                      </m:f>
                      <m:r>
                        <a:rPr lang="en-US" b="0" i="1" smtClean="0">
                          <a:latin typeface="Cambria Math" panose="02040503050406030204" pitchFamily="18" charset="0"/>
                        </a:rPr>
                        <m:t>=0.576</m:t>
                      </m:r>
                    </m:oMath>
                  </m:oMathPara>
                </a14:m>
                <a:endParaRPr lang="en-US" dirty="0">
                  <a:latin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98025" y="4191000"/>
                <a:ext cx="2962158" cy="55579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918327" y="4277944"/>
                <a:ext cx="512056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𝑍</m:t>
                          </m:r>
                          <m:r>
                            <a:rPr lang="en-US" b="0" i="1" smtClean="0">
                              <a:latin typeface="Cambria Math" panose="02040503050406030204" pitchFamily="18" charset="0"/>
                            </a:rPr>
                            <m:t>𝑡</m:t>
                          </m:r>
                        </m:e>
                        <m:sub>
                          <m:r>
                            <a:rPr lang="en-US" b="0" i="1" smtClean="0">
                              <a:latin typeface="Cambria Math" panose="02040503050406030204" pitchFamily="18" charset="0"/>
                            </a:rPr>
                            <m:t>𝑎𝑏</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0.01+</m:t>
                          </m:r>
                          <m:r>
                            <a:rPr lang="en-US" b="0" i="1" smtClean="0">
                              <a:latin typeface="Cambria Math" panose="02040503050406030204" pitchFamily="18" charset="0"/>
                            </a:rPr>
                            <m:t>𝑗</m:t>
                          </m:r>
                          <m:r>
                            <a:rPr lang="en-US" b="0" i="1" smtClean="0">
                              <a:latin typeface="Cambria Math" panose="02040503050406030204" pitchFamily="18" charset="0"/>
                            </a:rPr>
                            <m:t>0.4</m:t>
                          </m:r>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0.576</m:t>
                      </m:r>
                      <m:r>
                        <a:rPr lang="en-US" b="0" i="1" smtClean="0">
                          <a:latin typeface="Cambria Math" panose="02040503050406030204" pitchFamily="18" charset="0"/>
                        </a:rPr>
                        <m:t>=0.0058+</m:t>
                      </m:r>
                      <m:r>
                        <a:rPr lang="en-US" b="0" i="1" smtClean="0">
                          <a:latin typeface="Cambria Math" panose="02040503050406030204" pitchFamily="18" charset="0"/>
                        </a:rPr>
                        <m:t>𝑗</m:t>
                      </m:r>
                      <m:r>
                        <a:rPr lang="en-US" b="0" i="1" smtClean="0">
                          <a:latin typeface="Cambria Math" panose="02040503050406030204" pitchFamily="18" charset="0"/>
                        </a:rPr>
                        <m:t>0.023 </m:t>
                      </m:r>
                      <m:r>
                        <m:rPr>
                          <m:sty m:val="p"/>
                        </m:rPr>
                        <a:rPr lang="el-GR" b="0" i="1" smtClean="0">
                          <a:latin typeface="Cambria Math" panose="02040503050406030204" pitchFamily="18" charset="0"/>
                          <a:ea typeface="Cambria Math" panose="02040503050406030204" pitchFamily="18" charset="0"/>
                        </a:rPr>
                        <m:t>Ω</m:t>
                      </m:r>
                    </m:oMath>
                  </m:oMathPara>
                </a14:m>
                <a:endParaRPr lang="en-US" dirty="0">
                  <a:latin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3918327" y="4277944"/>
                <a:ext cx="5120569" cy="369332"/>
              </a:xfrm>
              <a:prstGeom prst="rect">
                <a:avLst/>
              </a:prstGeom>
              <a:blipFill>
                <a:blip r:embed="rId4"/>
                <a:stretch>
                  <a:fillRect b="-15000"/>
                </a:stretch>
              </a:blipFill>
            </p:spPr>
            <p:txBody>
              <a:bodyPr/>
              <a:lstStyle/>
              <a:p>
                <a:r>
                  <a:rPr lang="en-US">
                    <a:noFill/>
                  </a:rPr>
                  <a:t> </a:t>
                </a:r>
              </a:p>
            </p:txBody>
          </p:sp>
        </mc:Fallback>
      </mc:AlternateContent>
      <p:sp>
        <p:nvSpPr>
          <p:cNvPr id="10" name="Rectangle 9"/>
          <p:cNvSpPr/>
          <p:nvPr/>
        </p:nvSpPr>
        <p:spPr>
          <a:xfrm>
            <a:off x="97220" y="4833835"/>
            <a:ext cx="2356735" cy="369332"/>
          </a:xfrm>
          <a:prstGeom prst="rect">
            <a:avLst/>
          </a:prstGeom>
        </p:spPr>
        <p:txBody>
          <a:bodyPr wrap="none">
            <a:spAutoFit/>
          </a:bodyPr>
          <a:lstStyle/>
          <a:p>
            <a:r>
              <a:rPr lang="en-US" i="1" dirty="0">
                <a:solidFill>
                  <a:srgbClr val="000000"/>
                </a:solidFill>
                <a:latin typeface="Times New Roman" panose="02020603050405020304" pitchFamily="18" charset="0"/>
              </a:rPr>
              <a:t>“Power” transformers</a:t>
            </a:r>
            <a:r>
              <a:rPr lang="en-US" dirty="0">
                <a:solidFill>
                  <a:srgbClr val="000000"/>
                </a:solidFill>
                <a:latin typeface="Times New Roman" panose="02020603050405020304" pitchFamily="18" charset="0"/>
              </a:rPr>
              <a:t>:</a:t>
            </a:r>
          </a:p>
        </p:txBody>
      </p:sp>
      <mc:AlternateContent xmlns:mc="http://schemas.openxmlformats.org/markup-compatibility/2006" xmlns:a14="http://schemas.microsoft.com/office/drawing/2010/main">
        <mc:Choice Requires="a14">
          <p:sp>
            <p:nvSpPr>
              <p:cNvPr id="14" name="TextBox 13"/>
              <p:cNvSpPr txBox="1"/>
              <p:nvPr/>
            </p:nvSpPr>
            <p:spPr>
              <a:xfrm>
                <a:off x="228600" y="5397082"/>
                <a:ext cx="2962158" cy="5558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𝑏𝑎𝑠𝑒</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0.24</m:t>
                              </m:r>
                            </m:e>
                            <m:sup>
                              <m:r>
                                <a:rPr lang="en-US" b="0" i="1" smtClean="0">
                                  <a:latin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∙1000</m:t>
                          </m:r>
                        </m:num>
                        <m:den>
                          <m:r>
                            <a:rPr lang="en-US" b="0" i="1" smtClean="0">
                              <a:latin typeface="Cambria Math" panose="02040503050406030204" pitchFamily="18" charset="0"/>
                            </a:rPr>
                            <m:t>50</m:t>
                          </m:r>
                        </m:den>
                      </m:f>
                      <m:r>
                        <a:rPr lang="en-US" b="0" i="1" smtClean="0">
                          <a:latin typeface="Cambria Math" panose="02040503050406030204" pitchFamily="18" charset="0"/>
                        </a:rPr>
                        <m:t>=1.152</m:t>
                      </m:r>
                    </m:oMath>
                  </m:oMathPara>
                </a14:m>
                <a:endParaRPr lang="en-US" dirty="0">
                  <a:latin typeface="Times New Roman" panose="02020603050405020304" pitchFamily="18"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228600" y="5397082"/>
                <a:ext cx="2962158" cy="55585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4343400" y="5422579"/>
                <a:ext cx="3966278"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𝑏</m:t>
                          </m:r>
                          <m:r>
                            <a:rPr lang="en-US" b="0" i="1" smtClean="0">
                              <a:latin typeface="Cambria Math" panose="02040503050406030204" pitchFamily="18" charset="0"/>
                            </a:rPr>
                            <m:t>𝑐</m:t>
                          </m:r>
                        </m:sub>
                      </m:sSub>
                      <m:r>
                        <a:rPr lang="en-US" i="1">
                          <a:latin typeface="Cambria Math" panose="02040503050406030204" pitchFamily="18" charset="0"/>
                        </a:rPr>
                        <m:t>=</m:t>
                      </m:r>
                      <m:sSub>
                        <m:sSubPr>
                          <m:ctrlPr>
                            <a:rPr lang="en-US" i="1" smtClean="0">
                              <a:latin typeface="Cambria Math" panose="02040503050406030204" pitchFamily="18" charset="0"/>
                            </a:rPr>
                          </m:ctrlPr>
                        </m:sSubPr>
                        <m:e>
                          <m:r>
                            <a:rPr lang="en-US" i="1">
                              <a:latin typeface="Cambria Math" panose="02040503050406030204" pitchFamily="18" charset="0"/>
                            </a:rPr>
                            <m:t>𝑍</m:t>
                          </m:r>
                          <m:r>
                            <a:rPr lang="en-US" b="0" i="1" smtClean="0">
                              <a:latin typeface="Cambria Math" panose="02040503050406030204" pitchFamily="18" charset="0"/>
                            </a:rPr>
                            <m:t>𝑡</m:t>
                          </m:r>
                        </m:e>
                        <m:sub>
                          <m:r>
                            <a:rPr lang="en-US" b="0" i="1" smtClean="0">
                              <a:latin typeface="Cambria Math" panose="02040503050406030204" pitchFamily="18" charset="0"/>
                            </a:rPr>
                            <m:t>𝑐𝑎</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0.015+</m:t>
                          </m:r>
                          <m:r>
                            <a:rPr lang="en-US" b="0" i="1" smtClean="0">
                              <a:latin typeface="Cambria Math" panose="02040503050406030204" pitchFamily="18" charset="0"/>
                            </a:rPr>
                            <m:t>𝑗</m:t>
                          </m:r>
                          <m:r>
                            <a:rPr lang="en-US" b="0" i="1" smtClean="0">
                              <a:latin typeface="Cambria Math" panose="02040503050406030204" pitchFamily="18" charset="0"/>
                            </a:rPr>
                            <m:t>0.35</m:t>
                          </m:r>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1.152</m:t>
                      </m:r>
                    </m:oMath>
                  </m:oMathPara>
                </a14:m>
                <a:endParaRPr lang="en-US"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=0.0173+</m:t>
                      </m:r>
                      <m:r>
                        <a:rPr lang="en-US" b="0" i="1" smtClean="0">
                          <a:latin typeface="Cambria Math" panose="02040503050406030204" pitchFamily="18" charset="0"/>
                        </a:rPr>
                        <m:t>𝑗</m:t>
                      </m:r>
                      <m:r>
                        <a:rPr lang="en-US" b="0" i="1" smtClean="0">
                          <a:latin typeface="Cambria Math" panose="02040503050406030204" pitchFamily="18" charset="0"/>
                        </a:rPr>
                        <m:t>0.0403 </m:t>
                      </m:r>
                      <m:r>
                        <m:rPr>
                          <m:sty m:val="p"/>
                        </m:rPr>
                        <a:rPr lang="el-GR" b="0" i="1" smtClean="0">
                          <a:latin typeface="Cambria Math" panose="02040503050406030204" pitchFamily="18" charset="0"/>
                          <a:ea typeface="Cambria Math" panose="02040503050406030204" pitchFamily="18" charset="0"/>
                        </a:rPr>
                        <m:t>Ω</m:t>
                      </m:r>
                    </m:oMath>
                  </m:oMathPara>
                </a14:m>
                <a:endParaRPr lang="en-US" dirty="0">
                  <a:latin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4343400" y="5422579"/>
                <a:ext cx="3966278" cy="646331"/>
              </a:xfrm>
              <a:prstGeom prst="rect">
                <a:avLst/>
              </a:prstGeom>
              <a:blipFill>
                <a:blip r:embed="rId6"/>
                <a:stretch>
                  <a:fillRect b="-7547"/>
                </a:stretch>
              </a:blipFill>
            </p:spPr>
            <p:txBody>
              <a:bodyPr/>
              <a:lstStyle/>
              <a:p>
                <a:r>
                  <a:rPr lang="en-US">
                    <a:noFill/>
                  </a:rPr>
                  <a:t> </a:t>
                </a:r>
              </a:p>
            </p:txBody>
          </p:sp>
        </mc:Fallback>
      </mc:AlternateContent>
    </p:spTree>
    <p:extLst>
      <p:ext uri="{BB962C8B-B14F-4D97-AF65-F5344CB8AC3E}">
        <p14:creationId xmlns:p14="http://schemas.microsoft.com/office/powerpoint/2010/main" val="27594922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897251" cy="584775"/>
          </a:xfrm>
          <a:prstGeom prst="rect">
            <a:avLst/>
          </a:prstGeom>
        </p:spPr>
        <p:txBody>
          <a:bodyPr wrap="none">
            <a:spAutoFit/>
          </a:bodyPr>
          <a:lstStyle/>
          <a:p>
            <a:r>
              <a:rPr lang="en-US" sz="3200" dirty="0">
                <a:solidFill>
                  <a:srgbClr val="C8102E"/>
                </a:solidFill>
                <a:latin typeface="+mj-lt"/>
                <a:ea typeface="+mj-ea"/>
                <a:cs typeface="+mj-cs"/>
              </a:rPr>
              <a:t>Example 3</a:t>
            </a:r>
          </a:p>
        </p:txBody>
      </p:sp>
      <mc:AlternateContent xmlns:mc="http://schemas.openxmlformats.org/markup-compatibility/2006" xmlns:a14="http://schemas.microsoft.com/office/drawing/2010/main">
        <mc:Choice Requires="a14">
          <p:sp>
            <p:nvSpPr>
              <p:cNvPr id="11" name="Rectangle 10"/>
              <p:cNvSpPr/>
              <p:nvPr/>
            </p:nvSpPr>
            <p:spPr>
              <a:xfrm>
                <a:off x="1149211" y="1219200"/>
                <a:ext cx="7123360" cy="97270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𝑍𝑡</m:t>
                            </m:r>
                          </m:e>
                          <m:sub>
                            <m:r>
                              <a:rPr lang="en-US" b="0" i="1" smtClean="0">
                                <a:latin typeface="Cambria Math" panose="02040503050406030204" pitchFamily="18" charset="0"/>
                              </a:rPr>
                              <m:t>𝑎𝑏𝑐</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0.0058+</m:t>
                              </m:r>
                              <m:r>
                                <a:rPr lang="en-US" b="0" i="1" smtClean="0">
                                  <a:latin typeface="Cambria Math" panose="02040503050406030204" pitchFamily="18" charset="0"/>
                                </a:rPr>
                                <m:t>𝑗</m:t>
                              </m:r>
                              <m:r>
                                <a:rPr lang="en-US" b="0" i="1" smtClean="0">
                                  <a:latin typeface="Cambria Math" panose="02040503050406030204" pitchFamily="18" charset="0"/>
                                </a:rPr>
                                <m:t>0.023</m:t>
                              </m:r>
                            </m:e>
                            <m:e>
                              <m:r>
                                <a:rPr lang="en-US" i="1">
                                  <a:latin typeface="Cambria Math" panose="02040503050406030204" pitchFamily="18" charset="0"/>
                                </a:rPr>
                                <m:t>0</m:t>
                              </m:r>
                            </m:e>
                            <m:e>
                              <m:r>
                                <a:rPr lang="en-US" i="1">
                                  <a:latin typeface="Cambria Math" panose="02040503050406030204" pitchFamily="18" charset="0"/>
                                </a:rPr>
                                <m:t>0</m:t>
                              </m:r>
                            </m:e>
                          </m:mr>
                          <m:mr>
                            <m:e>
                              <m:r>
                                <a:rPr lang="en-US" i="1" smtClean="0">
                                  <a:latin typeface="Cambria Math" panose="02040503050406030204" pitchFamily="18" charset="0"/>
                                </a:rPr>
                                <m:t>0</m:t>
                              </m:r>
                            </m:e>
                            <m:e>
                              <m:r>
                                <a:rPr lang="en-US" i="1">
                                  <a:latin typeface="Cambria Math" panose="02040503050406030204" pitchFamily="18" charset="0"/>
                                </a:rPr>
                                <m:t>0.0</m:t>
                              </m:r>
                              <m:r>
                                <a:rPr lang="en-US" b="0" i="1" smtClean="0">
                                  <a:latin typeface="Cambria Math" panose="02040503050406030204" pitchFamily="18" charset="0"/>
                                </a:rPr>
                                <m:t>173</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0.0403</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0.0</m:t>
                              </m:r>
                              <m:r>
                                <a:rPr lang="en-US" b="0" i="1" smtClean="0">
                                  <a:latin typeface="Cambria Math" panose="02040503050406030204" pitchFamily="18" charset="0"/>
                                </a:rPr>
                                <m:t>173</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0.0403</m:t>
                              </m:r>
                            </m:e>
                          </m:mr>
                        </m:m>
                      </m:e>
                    </m:d>
                  </m:oMath>
                </a14:m>
                <a:r>
                  <a:rPr lang="en-US" dirty="0">
                    <a:latin typeface="Times New Roman" panose="02020603050405020304" pitchFamily="18" charset="0"/>
                  </a:rPr>
                  <a:t> </a:t>
                </a:r>
                <a14:m>
                  <m:oMath xmlns:m="http://schemas.openxmlformats.org/officeDocument/2006/math">
                    <m:r>
                      <m:rPr>
                        <m:sty m:val="p"/>
                      </m:rPr>
                      <a:rPr lang="el-GR" i="1" dirty="0" smtClean="0">
                        <a:latin typeface="Cambria Math" panose="02040503050406030204" pitchFamily="18" charset="0"/>
                        <a:ea typeface="Cambria Math" panose="02040503050406030204" pitchFamily="18" charset="0"/>
                      </a:rPr>
                      <m:t>Ω</m:t>
                    </m:r>
                  </m:oMath>
                </a14:m>
                <a:endParaRPr lang="en-US" dirty="0">
                  <a:latin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149211" y="1219200"/>
                <a:ext cx="7123360" cy="972702"/>
              </a:xfrm>
              <a:prstGeom prst="rect">
                <a:avLst/>
              </a:prstGeom>
              <a:blipFill>
                <a:blip r:embed="rId3"/>
                <a:stretch>
                  <a:fillRect/>
                </a:stretch>
              </a:blipFill>
            </p:spPr>
            <p:txBody>
              <a:bodyPr/>
              <a:lstStyle/>
              <a:p>
                <a:r>
                  <a:rPr lang="en-US">
                    <a:noFill/>
                  </a:rPr>
                  <a:t> </a:t>
                </a:r>
              </a:p>
            </p:txBody>
          </p:sp>
        </mc:Fallback>
      </mc:AlternateContent>
      <p:sp>
        <p:nvSpPr>
          <p:cNvPr id="5" name="Rectangle 4"/>
          <p:cNvSpPr/>
          <p:nvPr/>
        </p:nvSpPr>
        <p:spPr>
          <a:xfrm>
            <a:off x="159326" y="647700"/>
            <a:ext cx="8984674" cy="400110"/>
          </a:xfrm>
          <a:prstGeom prst="rect">
            <a:avLst/>
          </a:prstGeom>
        </p:spPr>
        <p:txBody>
          <a:bodyPr wrap="square">
            <a:spAutoFit/>
          </a:bodyPr>
          <a:lstStyle/>
          <a:p>
            <a:r>
              <a:rPr lang="en-US" sz="2000" dirty="0">
                <a:solidFill>
                  <a:srgbClr val="000000"/>
                </a:solidFill>
                <a:latin typeface="Times New Roman" panose="02020603050405020304" pitchFamily="18" charset="0"/>
              </a:rPr>
              <a:t>The transformer impedance matrix can now be defined:</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144517" y="2153519"/>
                <a:ext cx="8832274" cy="923330"/>
              </a:xfrm>
              <a:prstGeom prst="rect">
                <a:avLst/>
              </a:prstGeom>
            </p:spPr>
            <p:txBody>
              <a:bodyPr wrap="square">
                <a:spAutoFit/>
              </a:bodyPr>
              <a:lstStyle/>
              <a:p>
                <a:r>
                  <a:rPr lang="en-US" dirty="0">
                    <a:solidFill>
                      <a:srgbClr val="000000"/>
                    </a:solidFill>
                    <a:latin typeface="Times New Roman" panose="02020603050405020304" pitchFamily="18" charset="0"/>
                  </a:rPr>
                  <a:t>The turn's ratio of the transformers is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oMath>
                </a14:m>
                <a:r>
                  <a:rPr lang="en-US" dirty="0">
                    <a:solidFill>
                      <a:srgbClr val="000000"/>
                    </a:solidFill>
                    <a:latin typeface="Times New Roman" panose="02020603050405020304" pitchFamily="18" charset="0"/>
                  </a:rPr>
                  <a:t> = 7200/240 = 30.</a:t>
                </a:r>
              </a:p>
              <a:p>
                <a:endParaRPr lang="en-US" dirty="0">
                  <a:solidFill>
                    <a:srgbClr val="000000"/>
                  </a:solidFill>
                  <a:latin typeface="Times New Roman" panose="02020603050405020304" pitchFamily="18" charset="0"/>
                </a:endParaRPr>
              </a:p>
              <a:p>
                <a:r>
                  <a:rPr lang="en-US" dirty="0">
                    <a:solidFill>
                      <a:srgbClr val="000000"/>
                    </a:solidFill>
                    <a:effectLst/>
                    <a:latin typeface="Times New Roman" panose="02020603050405020304" pitchFamily="18" charset="0"/>
                  </a:rPr>
                  <a:t>Define all of the matrices </a:t>
                </a:r>
              </a:p>
            </p:txBody>
          </p:sp>
        </mc:Choice>
        <mc:Fallback xmlns="">
          <p:sp>
            <p:nvSpPr>
              <p:cNvPr id="8" name="Rectangle 7"/>
              <p:cNvSpPr>
                <a:spLocks noRot="1" noChangeAspect="1" noMove="1" noResize="1" noEditPoints="1" noAdjustHandles="1" noChangeArrowheads="1" noChangeShapeType="1" noTextEdit="1"/>
              </p:cNvSpPr>
              <p:nvPr/>
            </p:nvSpPr>
            <p:spPr>
              <a:xfrm>
                <a:off x="144517" y="2153519"/>
                <a:ext cx="8832274" cy="923330"/>
              </a:xfrm>
              <a:prstGeom prst="rect">
                <a:avLst/>
              </a:prstGeom>
              <a:blipFill>
                <a:blip r:embed="rId4"/>
                <a:stretch>
                  <a:fillRect l="-621" t="-3289" b="-9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417149" y="3109120"/>
                <a:ext cx="2256259"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𝑊</m:t>
                          </m:r>
                        </m:e>
                      </m:d>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3</m:t>
                          </m:r>
                        </m:den>
                      </m:f>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2</m:t>
                                </m:r>
                              </m:e>
                              <m:e>
                                <m:r>
                                  <a:rPr lang="en-US" b="0" i="1" smtClean="0">
                                    <a:latin typeface="Cambria Math" panose="02040503050406030204" pitchFamily="18" charset="0"/>
                                  </a:rPr>
                                  <m:t>1</m:t>
                                </m:r>
                              </m:e>
                              <m:e>
                                <m:r>
                                  <a:rPr lang="en-US" i="1">
                                    <a:latin typeface="Cambria Math" panose="02040503050406030204" pitchFamily="18" charset="0"/>
                                  </a:rPr>
                                  <m:t>0</m:t>
                                </m:r>
                              </m:e>
                            </m:mr>
                            <m:mr>
                              <m:e>
                                <m:r>
                                  <a:rPr lang="en-US" b="0" i="1" smtClean="0">
                                    <a:latin typeface="Cambria Math" panose="02040503050406030204" pitchFamily="18" charset="0"/>
                                  </a:rPr>
                                  <m:t>0</m:t>
                                </m:r>
                              </m:e>
                              <m:e>
                                <m:r>
                                  <a:rPr lang="en-US" i="1">
                                    <a:latin typeface="Cambria Math" panose="02040503050406030204" pitchFamily="18" charset="0"/>
                                  </a:rPr>
                                  <m:t>2</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2</m:t>
                                </m:r>
                              </m:e>
                            </m:mr>
                          </m:m>
                        </m:e>
                      </m:d>
                    </m:oMath>
                  </m:oMathPara>
                </a14:m>
                <a:endParaRPr lang="en-US" dirty="0">
                  <a:latin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417149" y="3109120"/>
                <a:ext cx="2256259" cy="82490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3124199" y="3109120"/>
                <a:ext cx="2417457"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𝐷</m:t>
                          </m:r>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1</m:t>
                                </m:r>
                              </m:e>
                              <m:e>
                                <m:r>
                                  <a:rPr lang="en-US" b="0" i="1" smtClean="0">
                                    <a:latin typeface="Cambria Math" panose="02040503050406030204" pitchFamily="18" charset="0"/>
                                  </a:rPr>
                                  <m:t>−1</m:t>
                                </m:r>
                              </m:e>
                              <m:e>
                                <m:r>
                                  <a:rPr lang="en-US" i="1">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1</m:t>
                                </m:r>
                              </m:e>
                            </m:mr>
                          </m:m>
                        </m:e>
                      </m:d>
                    </m:oMath>
                  </m:oMathPara>
                </a14:m>
                <a:endParaRPr lang="en-US" dirty="0">
                  <a:latin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3124199" y="3109120"/>
                <a:ext cx="2417457" cy="82490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5992447" y="3082844"/>
                <a:ext cx="2506199"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𝐷𝐼</m:t>
                          </m:r>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1</m:t>
                                </m:r>
                              </m:e>
                            </m:mr>
                          </m:m>
                        </m:e>
                      </m:d>
                    </m:oMath>
                  </m:oMathPara>
                </a14:m>
                <a:endParaRPr lang="en-US" dirty="0">
                  <a:latin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5992447" y="3082844"/>
                <a:ext cx="2506199" cy="82490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2197157" y="4038600"/>
                <a:ext cx="5027467" cy="824906"/>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𝑡</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1</m:t>
                              </m:r>
                            </m:e>
                            <m:e>
                              <m:r>
                                <a:rPr lang="en-US" i="1">
                                  <a:latin typeface="Cambria Math" panose="02040503050406030204" pitchFamily="18" charset="0"/>
                                </a:rPr>
                                <m:t>−1</m:t>
                              </m:r>
                            </m:e>
                          </m:m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1</m:t>
                              </m:r>
                            </m:e>
                          </m:mr>
                        </m:m>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30</m:t>
                              </m:r>
                            </m:e>
                            <m:e>
                              <m:r>
                                <a:rPr lang="en-US" i="1">
                                  <a:latin typeface="Cambria Math" panose="02040503050406030204" pitchFamily="18" charset="0"/>
                                </a:rPr>
                                <m:t>−</m:t>
                              </m:r>
                              <m:r>
                                <a:rPr lang="en-US" b="0" i="1" smtClean="0">
                                  <a:latin typeface="Cambria Math" panose="02040503050406030204" pitchFamily="18" charset="0"/>
                                </a:rPr>
                                <m:t>30</m:t>
                              </m:r>
                            </m:e>
                            <m:e>
                              <m:r>
                                <a:rPr lang="en-US" i="1">
                                  <a:latin typeface="Cambria Math" panose="02040503050406030204" pitchFamily="18" charset="0"/>
                                </a:rPr>
                                <m:t>0</m:t>
                              </m:r>
                            </m:e>
                          </m:mr>
                          <m:mr>
                            <m:e>
                              <m:r>
                                <a:rPr lang="en-US" i="1">
                                  <a:latin typeface="Cambria Math" panose="02040503050406030204" pitchFamily="18" charset="0"/>
                                </a:rPr>
                                <m:t>0</m:t>
                              </m:r>
                            </m:e>
                            <m:e>
                              <m:r>
                                <a:rPr lang="en-US" b="0" i="1" smtClean="0">
                                  <a:latin typeface="Cambria Math" panose="02040503050406030204" pitchFamily="18" charset="0"/>
                                </a:rPr>
                                <m:t>30</m:t>
                              </m:r>
                            </m:e>
                            <m:e>
                              <m:r>
                                <a:rPr lang="en-US" i="1">
                                  <a:latin typeface="Cambria Math" panose="02040503050406030204" pitchFamily="18" charset="0"/>
                                </a:rPr>
                                <m:t>−</m:t>
                              </m:r>
                              <m:r>
                                <a:rPr lang="en-US" b="0" i="1" smtClean="0">
                                  <a:latin typeface="Cambria Math" panose="02040503050406030204" pitchFamily="18" charset="0"/>
                                </a:rPr>
                                <m:t>30</m:t>
                              </m:r>
                            </m:e>
                          </m:mr>
                          <m:mr>
                            <m:e>
                              <m:r>
                                <a:rPr lang="en-US" i="1">
                                  <a:latin typeface="Cambria Math" panose="02040503050406030204" pitchFamily="18" charset="0"/>
                                </a:rPr>
                                <m:t>−</m:t>
                              </m:r>
                              <m:r>
                                <a:rPr lang="en-US" b="0" i="1" smtClean="0">
                                  <a:latin typeface="Cambria Math" panose="02040503050406030204" pitchFamily="18" charset="0"/>
                                </a:rPr>
                                <m:t>30</m:t>
                              </m:r>
                            </m:e>
                            <m:e>
                              <m:r>
                                <a:rPr lang="en-US" i="1">
                                  <a:latin typeface="Cambria Math" panose="02040503050406030204" pitchFamily="18" charset="0"/>
                                </a:rPr>
                                <m:t>0</m:t>
                              </m:r>
                            </m:e>
                            <m:e>
                              <m:r>
                                <a:rPr lang="en-US" b="0" i="1" smtClean="0">
                                  <a:latin typeface="Cambria Math" panose="02040503050406030204" pitchFamily="18" charset="0"/>
                                </a:rPr>
                                <m:t>30</m:t>
                              </m:r>
                            </m:e>
                          </m:mr>
                        </m:m>
                      </m:e>
                    </m:d>
                  </m:oMath>
                </a14:m>
                <a:endParaRPr lang="en-US" dirty="0">
                  <a:latin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2197157" y="4038600"/>
                <a:ext cx="5027467" cy="824906"/>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470871" y="4868761"/>
                <a:ext cx="8361583" cy="972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𝑏</m:t>
                              </m:r>
                            </m:e>
                            <m:sub>
                              <m:r>
                                <a:rPr lang="en-US" i="1">
                                  <a:latin typeface="Cambria Math" panose="02040503050406030204" pitchFamily="18" charset="0"/>
                                </a:rPr>
                                <m:t>𝑡</m:t>
                              </m:r>
                            </m:sub>
                          </m:sSub>
                        </m:e>
                      </m:d>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num>
                        <m:den>
                          <m:r>
                            <a:rPr lang="en-US" i="1">
                              <a:latin typeface="Cambria Math" panose="02040503050406030204" pitchFamily="18" charset="0"/>
                            </a:rPr>
                            <m:t>3</m:t>
                          </m:r>
                        </m:den>
                      </m:f>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𝑎𝑏</m:t>
                                    </m:r>
                                  </m:sub>
                                </m:sSub>
                              </m:e>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𝑎𝑏</m:t>
                                    </m:r>
                                  </m:sub>
                                </m:sSub>
                              </m:e>
                              <m:e>
                                <m:r>
                                  <a:rPr lang="en-US" i="1">
                                    <a:latin typeface="Cambria Math" panose="02040503050406030204" pitchFamily="18" charset="0"/>
                                  </a:rPr>
                                  <m:t>0</m:t>
                                </m:r>
                              </m:e>
                            </m:mr>
                            <m:mr>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𝑏𝑐</m:t>
                                    </m:r>
                                  </m:sub>
                                </m:sSub>
                              </m:e>
                              <m:e>
                                <m:r>
                                  <a:rPr lang="en-US" i="1">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𝑏𝑐</m:t>
                                    </m:r>
                                  </m:sub>
                                </m:sSub>
                              </m:e>
                              <m:e>
                                <m:r>
                                  <a:rPr lang="en-US" i="1">
                                    <a:latin typeface="Cambria Math" panose="02040503050406030204" pitchFamily="18" charset="0"/>
                                  </a:rPr>
                                  <m:t>0</m:t>
                                </m:r>
                              </m:e>
                            </m:mr>
                            <m:mr>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2</m:t>
                                    </m:r>
                                    <m:r>
                                      <a:rPr lang="en-US" i="1">
                                        <a:latin typeface="Cambria Math" panose="02040503050406030204" pitchFamily="18" charset="0"/>
                                      </a:rPr>
                                      <m:t>𝑍𝑡</m:t>
                                    </m:r>
                                  </m:e>
                                  <m:sub>
                                    <m:r>
                                      <a:rPr lang="en-US" i="1">
                                        <a:latin typeface="Cambria Math" panose="02040503050406030204" pitchFamily="18" charset="0"/>
                                      </a:rPr>
                                      <m:t>𝑐𝑎</m:t>
                                    </m:r>
                                  </m:sub>
                                </m:sSub>
                              </m:e>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𝑐𝑎</m:t>
                                    </m:r>
                                  </m:sub>
                                </m:sSub>
                              </m:e>
                              <m:e>
                                <m:r>
                                  <a:rPr lang="en-US" i="1">
                                    <a:latin typeface="Cambria Math" panose="02040503050406030204" pitchFamily="18" charset="0"/>
                                  </a:rPr>
                                  <m:t>0</m:t>
                                </m:r>
                              </m:e>
                            </m:mr>
                          </m:m>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0.0576</m:t>
                                </m:r>
                                <m:r>
                                  <a:rPr lang="en-US" i="1">
                                    <a:latin typeface="Cambria Math" panose="02040503050406030204" pitchFamily="18" charset="0"/>
                                  </a:rPr>
                                  <m:t>+</m:t>
                                </m:r>
                                <m:r>
                                  <a:rPr lang="en-US" i="1">
                                    <a:latin typeface="Cambria Math" panose="02040503050406030204" pitchFamily="18" charset="0"/>
                                  </a:rPr>
                                  <m:t>𝑗</m:t>
                                </m:r>
                                <m:r>
                                  <a:rPr lang="en-US" b="0" i="1" smtClean="0">
                                    <a:latin typeface="Cambria Math" panose="02040503050406030204" pitchFamily="18" charset="0"/>
                                  </a:rPr>
                                  <m:t>0.2304</m:t>
                                </m:r>
                              </m:e>
                              <m:e>
                                <m:r>
                                  <a:rPr lang="en-US" b="0" i="1" smtClean="0">
                                    <a:latin typeface="Cambria Math" panose="02040503050406030204" pitchFamily="18" charset="0"/>
                                  </a:rPr>
                                  <m:t>−</m:t>
                                </m:r>
                                <m:r>
                                  <a:rPr lang="en-US" i="1">
                                    <a:latin typeface="Cambria Math" panose="02040503050406030204" pitchFamily="18" charset="0"/>
                                  </a:rPr>
                                  <m:t>0.</m:t>
                                </m:r>
                                <m:r>
                                  <a:rPr lang="en-US" b="0" i="1" smtClean="0">
                                    <a:latin typeface="Cambria Math" panose="02040503050406030204" pitchFamily="18" charset="0"/>
                                  </a:rPr>
                                  <m:t>576−</m:t>
                                </m:r>
                                <m:r>
                                  <a:rPr lang="en-US" i="1">
                                    <a:latin typeface="Cambria Math" panose="02040503050406030204" pitchFamily="18" charset="0"/>
                                  </a:rPr>
                                  <m:t>𝑗</m:t>
                                </m:r>
                                <m:r>
                                  <a:rPr lang="en-US" i="1">
                                    <a:latin typeface="Cambria Math" panose="02040503050406030204" pitchFamily="18" charset="0"/>
                                  </a:rPr>
                                  <m:t>0.2304</m:t>
                                </m:r>
                              </m:e>
                              <m:e>
                                <m:r>
                                  <a:rPr lang="en-US" b="0" i="1" smtClean="0">
                                    <a:latin typeface="Cambria Math" panose="02040503050406030204" pitchFamily="18" charset="0"/>
                                  </a:rPr>
                                  <m:t>0</m:t>
                                </m:r>
                              </m:e>
                            </m:mr>
                            <m:mr>
                              <m:e>
                                <m:r>
                                  <a:rPr lang="en-US" i="1">
                                    <a:latin typeface="Cambria Math" panose="02040503050406030204" pitchFamily="18" charset="0"/>
                                  </a:rPr>
                                  <m:t>0.</m:t>
                                </m:r>
                                <m:r>
                                  <a:rPr lang="en-US" b="0" i="1" smtClean="0">
                                    <a:latin typeface="Cambria Math" panose="02040503050406030204" pitchFamily="18" charset="0"/>
                                  </a:rPr>
                                  <m:t>1728</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0.4032</m:t>
                                </m:r>
                              </m:e>
                              <m:e>
                                <m:r>
                                  <a:rPr lang="en-US" b="0" i="1" smtClean="0">
                                    <a:latin typeface="Cambria Math" panose="02040503050406030204" pitchFamily="18" charset="0"/>
                                  </a:rPr>
                                  <m:t>0</m:t>
                                </m:r>
                                <m:r>
                                  <a:rPr lang="en-US" i="1">
                                    <a:latin typeface="Cambria Math" panose="02040503050406030204" pitchFamily="18" charset="0"/>
                                  </a:rPr>
                                  <m:t>.</m:t>
                                </m:r>
                                <m:r>
                                  <a:rPr lang="en-US" b="0" i="1" smtClean="0">
                                    <a:latin typeface="Cambria Math" panose="02040503050406030204" pitchFamily="18" charset="0"/>
                                  </a:rPr>
                                  <m:t>3456</m:t>
                                </m:r>
                                <m:r>
                                  <a:rPr lang="en-US" i="1">
                                    <a:latin typeface="Cambria Math" panose="02040503050406030204" pitchFamily="18" charset="0"/>
                                  </a:rPr>
                                  <m:t>+</m:t>
                                </m:r>
                                <m:r>
                                  <a:rPr lang="en-US" i="1">
                                    <a:latin typeface="Cambria Math" panose="02040503050406030204" pitchFamily="18" charset="0"/>
                                  </a:rPr>
                                  <m:t>𝑗</m:t>
                                </m:r>
                                <m:r>
                                  <a:rPr lang="en-US" b="0" i="1" smtClean="0">
                                    <a:latin typeface="Cambria Math" panose="02040503050406030204" pitchFamily="18" charset="0"/>
                                  </a:rPr>
                                  <m:t>0</m:t>
                                </m:r>
                                <m:r>
                                  <a:rPr lang="en-US" i="1">
                                    <a:latin typeface="Cambria Math" panose="02040503050406030204" pitchFamily="18" charset="0"/>
                                  </a:rPr>
                                  <m:t>.</m:t>
                                </m:r>
                                <m:r>
                                  <a:rPr lang="en-US" b="0" i="1" smtClean="0">
                                    <a:latin typeface="Cambria Math" panose="02040503050406030204" pitchFamily="18" charset="0"/>
                                  </a:rPr>
                                  <m:t>8064</m:t>
                                </m:r>
                              </m:e>
                              <m:e>
                                <m:r>
                                  <a:rPr lang="en-US" b="0" i="1" smtClean="0">
                                    <a:latin typeface="Cambria Math" panose="02040503050406030204" pitchFamily="18" charset="0"/>
                                  </a:rPr>
                                  <m:t>0</m:t>
                                </m:r>
                              </m:e>
                            </m:mr>
                            <m:mr>
                              <m:e>
                                <m:r>
                                  <a:rPr lang="en-US" b="0" i="1" smtClean="0">
                                    <a:latin typeface="Cambria Math" panose="02040503050406030204" pitchFamily="18" charset="0"/>
                                  </a:rPr>
                                  <m:t>−0.3456−</m:t>
                                </m:r>
                                <m:r>
                                  <a:rPr lang="en-US" i="1">
                                    <a:latin typeface="Cambria Math" panose="02040503050406030204" pitchFamily="18" charset="0"/>
                                  </a:rPr>
                                  <m:t>𝑗</m:t>
                                </m:r>
                                <m:r>
                                  <a:rPr lang="en-US" i="1">
                                    <a:latin typeface="Cambria Math" panose="02040503050406030204" pitchFamily="18" charset="0"/>
                                  </a:rPr>
                                  <m:t>0.8064</m:t>
                                </m:r>
                              </m:e>
                              <m:e>
                                <m:r>
                                  <a:rPr lang="en-US" b="0" i="1" smtClean="0">
                                    <a:latin typeface="Cambria Math" panose="02040503050406030204" pitchFamily="18" charset="0"/>
                                  </a:rPr>
                                  <m:t>−</m:t>
                                </m:r>
                                <m:r>
                                  <a:rPr lang="en-US" i="1">
                                    <a:latin typeface="Cambria Math" panose="02040503050406030204" pitchFamily="18" charset="0"/>
                                  </a:rPr>
                                  <m:t>0.</m:t>
                                </m:r>
                                <m:r>
                                  <a:rPr lang="en-US" b="0" i="1" smtClean="0">
                                    <a:latin typeface="Cambria Math" panose="02040503050406030204" pitchFamily="18" charset="0"/>
                                  </a:rPr>
                                  <m:t>1728−</m:t>
                                </m:r>
                                <m:r>
                                  <a:rPr lang="en-US" i="1">
                                    <a:latin typeface="Cambria Math" panose="02040503050406030204" pitchFamily="18" charset="0"/>
                                  </a:rPr>
                                  <m:t>𝑗</m:t>
                                </m:r>
                                <m:r>
                                  <a:rPr lang="en-US" i="1">
                                    <a:latin typeface="Cambria Math" panose="02040503050406030204" pitchFamily="18" charset="0"/>
                                  </a:rPr>
                                  <m:t>0.4032</m:t>
                                </m:r>
                              </m:e>
                              <m:e>
                                <m:r>
                                  <a:rPr lang="en-US" b="0" i="1" smtClean="0">
                                    <a:latin typeface="Cambria Math" panose="02040503050406030204" pitchFamily="18" charset="0"/>
                                  </a:rPr>
                                  <m:t>0</m:t>
                                </m:r>
                              </m:e>
                            </m:mr>
                          </m:m>
                        </m:e>
                      </m:d>
                    </m:oMath>
                  </m:oMathPara>
                </a14:m>
                <a:endParaRPr lang="en-US" dirty="0">
                  <a:latin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470871" y="4868761"/>
                <a:ext cx="8361583" cy="972702"/>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827983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897251" cy="584775"/>
          </a:xfrm>
          <a:prstGeom prst="rect">
            <a:avLst/>
          </a:prstGeom>
        </p:spPr>
        <p:txBody>
          <a:bodyPr wrap="none">
            <a:spAutoFit/>
          </a:bodyPr>
          <a:lstStyle/>
          <a:p>
            <a:r>
              <a:rPr lang="en-US" sz="3200" dirty="0">
                <a:solidFill>
                  <a:srgbClr val="C8102E"/>
                </a:solidFill>
                <a:latin typeface="+mj-lt"/>
                <a:ea typeface="+mj-ea"/>
                <a:cs typeface="+mj-cs"/>
              </a:rPr>
              <a:t>Example 3</a:t>
            </a:r>
          </a:p>
        </p:txBody>
      </p:sp>
      <mc:AlternateContent xmlns:mc="http://schemas.openxmlformats.org/markup-compatibility/2006" xmlns:a14="http://schemas.microsoft.com/office/drawing/2010/main">
        <mc:Choice Requires="a14">
          <p:sp>
            <p:nvSpPr>
              <p:cNvPr id="19" name="Rectangle 18"/>
              <p:cNvSpPr/>
              <p:nvPr/>
            </p:nvSpPr>
            <p:spPr>
              <a:xfrm>
                <a:off x="3505200" y="426239"/>
                <a:ext cx="1854867" cy="824906"/>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𝑐</m:t>
                            </m:r>
                          </m:e>
                          <m:sub>
                            <m:r>
                              <a:rPr lang="en-US" i="1">
                                <a:latin typeface="Cambria Math" panose="02040503050406030204" pitchFamily="18" charset="0"/>
                              </a:rPr>
                              <m:t>𝑡</m:t>
                            </m:r>
                          </m:sub>
                        </m:sSub>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0</m:t>
                              </m:r>
                            </m:e>
                            <m:e>
                              <m:r>
                                <a:rPr lang="en-US" i="1" smtClean="0">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i="1">
                                  <a:latin typeface="Cambria Math" panose="02040503050406030204" pitchFamily="18" charset="0"/>
                                </a:rPr>
                                <m:t>0</m:t>
                              </m:r>
                            </m:e>
                            <m:e>
                              <m:r>
                                <a:rPr lang="en-US" b="0" i="1" smtClean="0">
                                  <a:latin typeface="Cambria Math" panose="02040503050406030204" pitchFamily="18" charset="0"/>
                                </a:rPr>
                                <m:t>0</m:t>
                              </m:r>
                            </m:e>
                          </m:mr>
                        </m:m>
                      </m:e>
                    </m:d>
                  </m:oMath>
                </a14:m>
                <a:endParaRPr lang="en-US" dirty="0">
                  <a:latin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3505200" y="426239"/>
                <a:ext cx="1854867" cy="82490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1524000" y="1499158"/>
                <a:ext cx="6523068"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i="1">
                                  <a:latin typeface="Cambria Math" panose="02040503050406030204" pitchFamily="18" charset="0"/>
                                </a:rPr>
                                <m:t>𝑡</m:t>
                              </m:r>
                            </m:sub>
                          </m:sSub>
                        </m:e>
                      </m:d>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1</m:t>
                          </m:r>
                        </m:num>
                        <m:den>
                          <m:r>
                            <a:rPr lang="en-US" i="1">
                              <a:latin typeface="Cambria Math" panose="02040503050406030204" pitchFamily="18" charset="0"/>
                            </a:rPr>
                            <m:t>3</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1</m:t>
                                </m:r>
                              </m:e>
                              <m:e>
                                <m:r>
                                  <a:rPr lang="en-US" i="1">
                                    <a:latin typeface="Cambria Math" panose="02040503050406030204" pitchFamily="18" charset="0"/>
                                  </a:rPr>
                                  <m:t>−1</m:t>
                                </m:r>
                              </m:e>
                            </m:m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1</m:t>
                                </m:r>
                              </m:e>
                            </m:mr>
                          </m:m>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0.0111</m:t>
                                </m:r>
                              </m:e>
                              <m:e>
                                <m:r>
                                  <a:rPr lang="en-US" i="1">
                                    <a:latin typeface="Cambria Math" panose="02040503050406030204" pitchFamily="18" charset="0"/>
                                  </a:rPr>
                                  <m:t>−0.0111</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0.0111</m:t>
                                </m:r>
                              </m:e>
                              <m:e>
                                <m:r>
                                  <a:rPr lang="en-US" i="1">
                                    <a:latin typeface="Cambria Math" panose="02040503050406030204" pitchFamily="18" charset="0"/>
                                  </a:rPr>
                                  <m:t>−0.0111</m:t>
                                </m:r>
                              </m:e>
                            </m:mr>
                            <m:mr>
                              <m:e>
                                <m:r>
                                  <a:rPr lang="en-US" i="1">
                                    <a:latin typeface="Cambria Math" panose="02040503050406030204" pitchFamily="18" charset="0"/>
                                  </a:rPr>
                                  <m:t>−0.0111</m:t>
                                </m:r>
                              </m:e>
                              <m:e>
                                <m:r>
                                  <a:rPr lang="en-US" i="1">
                                    <a:latin typeface="Cambria Math" panose="02040503050406030204" pitchFamily="18" charset="0"/>
                                  </a:rPr>
                                  <m:t>0</m:t>
                                </m:r>
                              </m:e>
                              <m:e>
                                <m:r>
                                  <a:rPr lang="en-US" i="1">
                                    <a:latin typeface="Cambria Math" panose="02040503050406030204" pitchFamily="18" charset="0"/>
                                  </a:rPr>
                                  <m:t>0.0111</m:t>
                                </m:r>
                              </m:e>
                            </m:mr>
                          </m:m>
                        </m:e>
                      </m:d>
                    </m:oMath>
                  </m:oMathPara>
                </a14:m>
                <a:endParaRPr lang="en-US" dirty="0">
                  <a:latin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1524000" y="1499158"/>
                <a:ext cx="6523068" cy="82490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1828799" y="2768006"/>
                <a:ext cx="5497146"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𝐴</m:t>
                              </m:r>
                            </m:e>
                            <m:sub>
                              <m:r>
                                <a:rPr lang="en-US" i="1">
                                  <a:latin typeface="Cambria Math" panose="02040503050406030204" pitchFamily="18" charset="0"/>
                                </a:rPr>
                                <m:t>𝑡</m:t>
                              </m:r>
                            </m:sub>
                          </m:sSub>
                        </m:e>
                      </m:d>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1</m:t>
                          </m:r>
                        </m:num>
                        <m:den>
                          <m:r>
                            <a:rPr lang="en-US" i="1">
                              <a:latin typeface="Cambria Math" panose="02040503050406030204" pitchFamily="18" charset="0"/>
                            </a:rPr>
                            <m:t>3</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2</m:t>
                                </m:r>
                              </m:e>
                              <m:e>
                                <m:r>
                                  <a:rPr lang="en-US" b="0" i="1" smtClean="0">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b="0" i="1" smtClean="0">
                                    <a:latin typeface="Cambria Math" panose="02040503050406030204" pitchFamily="18" charset="0"/>
                                  </a:rPr>
                                  <m:t>2</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i="1">
                                    <a:latin typeface="Cambria Math" panose="02040503050406030204" pitchFamily="18" charset="0"/>
                                  </a:rPr>
                                  <m:t>0</m:t>
                                </m:r>
                              </m:e>
                              <m:e>
                                <m:r>
                                  <a:rPr lang="en-US" b="0" i="1" smtClean="0">
                                    <a:latin typeface="Cambria Math" panose="02040503050406030204" pitchFamily="18" charset="0"/>
                                  </a:rPr>
                                  <m:t>2</m:t>
                                </m:r>
                              </m:e>
                            </m:mr>
                          </m:m>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0.0222</m:t>
                                </m:r>
                              </m:e>
                              <m:e>
                                <m:r>
                                  <a:rPr lang="en-US" i="1">
                                    <a:latin typeface="Cambria Math" panose="02040503050406030204" pitchFamily="18" charset="0"/>
                                  </a:rPr>
                                  <m:t>0.0111</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0.0</m:t>
                                </m:r>
                                <m:r>
                                  <a:rPr lang="en-US" b="0" i="1" smtClean="0">
                                    <a:latin typeface="Cambria Math" panose="02040503050406030204" pitchFamily="18" charset="0"/>
                                  </a:rPr>
                                  <m:t>222</m:t>
                                </m:r>
                              </m:e>
                              <m:e>
                                <m:r>
                                  <a:rPr lang="en-US" i="1">
                                    <a:latin typeface="Cambria Math" panose="02040503050406030204" pitchFamily="18" charset="0"/>
                                  </a:rPr>
                                  <m:t>0.0111</m:t>
                                </m:r>
                              </m:e>
                            </m:mr>
                            <m:mr>
                              <m:e>
                                <m:r>
                                  <a:rPr lang="en-US" i="1">
                                    <a:latin typeface="Cambria Math" panose="02040503050406030204" pitchFamily="18" charset="0"/>
                                  </a:rPr>
                                  <m:t>0.0111</m:t>
                                </m:r>
                              </m:e>
                              <m:e>
                                <m:r>
                                  <a:rPr lang="en-US" i="1">
                                    <a:latin typeface="Cambria Math" panose="02040503050406030204" pitchFamily="18" charset="0"/>
                                  </a:rPr>
                                  <m:t>0</m:t>
                                </m:r>
                              </m:e>
                              <m:e>
                                <m:r>
                                  <a:rPr lang="en-US" i="1">
                                    <a:latin typeface="Cambria Math" panose="02040503050406030204" pitchFamily="18" charset="0"/>
                                  </a:rPr>
                                  <m:t>0.0</m:t>
                                </m:r>
                                <m:r>
                                  <a:rPr lang="en-US" b="0" i="1" smtClean="0">
                                    <a:latin typeface="Cambria Math" panose="02040503050406030204" pitchFamily="18" charset="0"/>
                                  </a:rPr>
                                  <m:t>222</m:t>
                                </m:r>
                              </m:e>
                            </m:mr>
                          </m:m>
                        </m:e>
                      </m:d>
                    </m:oMath>
                  </m:oMathPara>
                </a14:m>
                <a:endParaRPr lang="en-US" dirty="0">
                  <a:latin typeface="Times New Roman" panose="020206030504050203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1828799" y="2768006"/>
                <a:ext cx="5497146" cy="82490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2039979" y="3886200"/>
                <a:ext cx="4946547" cy="18530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𝐵</m:t>
                              </m:r>
                            </m:e>
                            <m:sub>
                              <m:r>
                                <a:rPr lang="en-US" i="1">
                                  <a:latin typeface="Cambria Math" panose="02040503050406030204" pitchFamily="18" charset="0"/>
                                </a:rPr>
                                <m:t>𝑡</m:t>
                              </m:r>
                            </m:sub>
                          </m:sSub>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9</m:t>
                          </m:r>
                        </m:den>
                      </m:f>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b="0" i="1" smtClean="0">
                                        <a:latin typeface="Cambria Math" panose="02040503050406030204" pitchFamily="18" charset="0"/>
                                      </a:rPr>
                                      <m:t>2</m:t>
                                    </m:r>
                                    <m:r>
                                      <a:rPr lang="en-US" b="0" i="1" smtClean="0">
                                        <a:latin typeface="Cambria Math" panose="02040503050406030204" pitchFamily="18" charset="0"/>
                                      </a:rPr>
                                      <m:t>𝑍𝑡</m:t>
                                    </m:r>
                                  </m:e>
                                  <m:sub>
                                    <m:r>
                                      <a:rPr lang="en-US" b="0" i="1" smtClean="0">
                                        <a:latin typeface="Cambria Math" panose="02040503050406030204" pitchFamily="18" charset="0"/>
                                      </a:rPr>
                                      <m:t>𝑎𝑏</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𝑏</m:t>
                                    </m:r>
                                    <m:r>
                                      <a:rPr lang="en-US" b="0" i="1" smtClean="0">
                                        <a:latin typeface="Cambria Math" panose="02040503050406030204" pitchFamily="18" charset="0"/>
                                      </a:rPr>
                                      <m:t>𝑐</m:t>
                                    </m:r>
                                  </m:sub>
                                </m:sSub>
                              </m:e>
                              <m:e>
                                <m:sSub>
                                  <m:sSubPr>
                                    <m:ctrlPr>
                                      <a:rPr lang="en-US" i="1">
                                        <a:latin typeface="Cambria Math" panose="02040503050406030204" pitchFamily="18" charset="0"/>
                                      </a:rPr>
                                    </m:ctrlPr>
                                  </m:sSubPr>
                                  <m:e>
                                    <m:r>
                                      <a:rPr lang="en-US" i="1">
                                        <a:latin typeface="Cambria Math" panose="02040503050406030204" pitchFamily="18" charset="0"/>
                                      </a:rPr>
                                      <m:t>2</m:t>
                                    </m:r>
                                    <m:r>
                                      <a:rPr lang="en-US" i="1">
                                        <a:latin typeface="Cambria Math" panose="02040503050406030204" pitchFamily="18" charset="0"/>
                                      </a:rPr>
                                      <m:t>𝑍𝑡</m:t>
                                    </m:r>
                                  </m:e>
                                  <m:sub>
                                    <m:r>
                                      <a:rPr lang="en-US" i="1">
                                        <a:latin typeface="Cambria Math" panose="02040503050406030204" pitchFamily="18" charset="0"/>
                                      </a:rPr>
                                      <m:t>𝑏</m:t>
                                    </m:r>
                                    <m:r>
                                      <a:rPr lang="en-US" b="0" i="1" smtClean="0">
                                        <a:latin typeface="Cambria Math" panose="02040503050406030204" pitchFamily="18" charset="0"/>
                                      </a:rPr>
                                      <m:t>𝑐</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𝑎𝑏</m:t>
                                    </m:r>
                                  </m:sub>
                                </m:sSub>
                              </m:e>
                              <m:e>
                                <m:r>
                                  <a:rPr lang="en-US" i="1">
                                    <a:latin typeface="Cambria Math" panose="02040503050406030204" pitchFamily="18" charset="0"/>
                                  </a:rPr>
                                  <m:t>0</m:t>
                                </m:r>
                              </m:e>
                            </m:mr>
                            <m:mr>
                              <m:e>
                                <m:sSub>
                                  <m:sSubPr>
                                    <m:ctrlPr>
                                      <a:rPr lang="en-US" i="1">
                                        <a:latin typeface="Cambria Math" panose="02040503050406030204" pitchFamily="18" charset="0"/>
                                      </a:rPr>
                                    </m:ctrlPr>
                                  </m:sSubPr>
                                  <m:e>
                                    <m:r>
                                      <a:rPr lang="en-US" i="1">
                                        <a:latin typeface="Cambria Math" panose="02040503050406030204" pitchFamily="18" charset="0"/>
                                      </a:rPr>
                                      <m:t>2</m:t>
                                    </m:r>
                                    <m:r>
                                      <a:rPr lang="en-US" i="1">
                                        <a:latin typeface="Cambria Math" panose="02040503050406030204" pitchFamily="18" charset="0"/>
                                      </a:rPr>
                                      <m:t>𝑍𝑡</m:t>
                                    </m:r>
                                  </m:e>
                                  <m:sub>
                                    <m:r>
                                      <a:rPr lang="en-US" i="1">
                                        <a:latin typeface="Cambria Math" panose="02040503050406030204" pitchFamily="18" charset="0"/>
                                      </a:rPr>
                                      <m:t>𝑏</m:t>
                                    </m:r>
                                    <m:r>
                                      <a:rPr lang="en-US" b="0" i="1" smtClean="0">
                                        <a:latin typeface="Cambria Math" panose="02040503050406030204" pitchFamily="18" charset="0"/>
                                      </a:rPr>
                                      <m:t>𝑐</m:t>
                                    </m:r>
                                  </m:sub>
                                </m:sSub>
                                <m:r>
                                  <a:rPr lang="en-US" b="0" i="1" smtClean="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b="0" i="1" smtClean="0">
                                        <a:latin typeface="Cambria Math" panose="02040503050406030204" pitchFamily="18" charset="0"/>
                                      </a:rPr>
                                      <m:t>𝑐𝑎</m:t>
                                    </m:r>
                                  </m:sub>
                                </m:sSub>
                              </m:e>
                              <m:e>
                                <m:sSub>
                                  <m:sSubPr>
                                    <m:ctrlPr>
                                      <a:rPr lang="en-US" i="1">
                                        <a:latin typeface="Cambria Math" panose="02040503050406030204" pitchFamily="18" charset="0"/>
                                      </a:rPr>
                                    </m:ctrlPr>
                                  </m:sSubPr>
                                  <m:e>
                                    <m:r>
                                      <a:rPr lang="en-US" b="0" i="1" smtClean="0">
                                        <a:latin typeface="Cambria Math" panose="02040503050406030204" pitchFamily="18" charset="0"/>
                                      </a:rPr>
                                      <m:t>4</m:t>
                                    </m:r>
                                    <m:r>
                                      <a:rPr lang="en-US" i="1">
                                        <a:latin typeface="Cambria Math" panose="02040503050406030204" pitchFamily="18" charset="0"/>
                                      </a:rPr>
                                      <m:t>𝑍𝑡</m:t>
                                    </m:r>
                                  </m:e>
                                  <m:sub>
                                    <m:r>
                                      <a:rPr lang="en-US" i="1">
                                        <a:latin typeface="Cambria Math" panose="02040503050406030204" pitchFamily="18" charset="0"/>
                                      </a:rPr>
                                      <m:t>𝑏</m:t>
                                    </m:r>
                                    <m:r>
                                      <a:rPr lang="en-US" b="0" i="1" smtClean="0">
                                        <a:latin typeface="Cambria Math" panose="02040503050406030204" pitchFamily="18" charset="0"/>
                                      </a:rPr>
                                      <m:t>𝑐</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b="0" i="1" smtClean="0">
                                        <a:latin typeface="Cambria Math" panose="02040503050406030204" pitchFamily="18" charset="0"/>
                                      </a:rPr>
                                      <m:t>𝑐𝑎</m:t>
                                    </m:r>
                                  </m:sub>
                                </m:sSub>
                              </m:e>
                              <m:e>
                                <m:r>
                                  <a:rPr lang="en-US" b="0" i="1" smtClean="0">
                                    <a:latin typeface="Cambria Math" panose="02040503050406030204" pitchFamily="18" charset="0"/>
                                  </a:rPr>
                                  <m:t>0</m:t>
                                </m:r>
                              </m:e>
                            </m:mr>
                            <m:mr>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𝑎𝑏</m:t>
                                    </m:r>
                                  </m:sub>
                                </m:sSub>
                                <m:r>
                                  <a:rPr lang="en-US" b="0" i="1" smtClean="0">
                                    <a:latin typeface="Cambria Math" panose="02040503050406030204" pitchFamily="18" charset="0"/>
                                  </a:rPr>
                                  <m:t>−4</m:t>
                                </m:r>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𝑎𝑏</m:t>
                                    </m:r>
                                  </m:sub>
                                </m:sSub>
                              </m:e>
                              <m:e>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rPr>
                                      <m:t>𝑍𝑡</m:t>
                                    </m:r>
                                  </m:e>
                                  <m:sub>
                                    <m:r>
                                      <a:rPr lang="en-US" i="1">
                                        <a:latin typeface="Cambria Math" panose="02040503050406030204" pitchFamily="18" charset="0"/>
                                      </a:rPr>
                                      <m:t>𝑎𝑏</m:t>
                                    </m:r>
                                  </m:sub>
                                </m:sSub>
                                <m:r>
                                  <a:rPr lang="en-US" b="0" i="1" smtClean="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𝑎𝑏</m:t>
                                    </m:r>
                                  </m:sub>
                                </m:sSub>
                              </m:e>
                              <m:e>
                                <m:r>
                                  <a:rPr lang="en-US" b="0" i="1" smtClean="0">
                                    <a:latin typeface="Cambria Math" panose="02040503050406030204" pitchFamily="18" charset="0"/>
                                  </a:rPr>
                                  <m:t>0</m:t>
                                </m:r>
                              </m:e>
                            </m:mr>
                          </m:m>
                        </m:e>
                      </m:d>
                    </m:oMath>
                  </m:oMathPara>
                </a14:m>
                <a:endParaRPr lang="en-U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0.0</m:t>
                                </m:r>
                                <m:r>
                                  <a:rPr lang="en-US" b="0" i="1" smtClean="0">
                                    <a:latin typeface="Cambria Math" panose="02040503050406030204" pitchFamily="18" charset="0"/>
                                  </a:rPr>
                                  <m:t>032</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0.0096</m:t>
                                </m:r>
                              </m:e>
                              <m:e>
                                <m:r>
                                  <a:rPr lang="en-US" b="0" i="1" smtClean="0">
                                    <a:latin typeface="Cambria Math" panose="02040503050406030204" pitchFamily="18" charset="0"/>
                                  </a:rPr>
                                  <m:t>0.0026+</m:t>
                                </m:r>
                                <m:r>
                                  <a:rPr lang="en-US" i="1">
                                    <a:latin typeface="Cambria Math" panose="02040503050406030204" pitchFamily="18" charset="0"/>
                                  </a:rPr>
                                  <m:t>𝑗</m:t>
                                </m:r>
                                <m:r>
                                  <a:rPr lang="en-US" i="1">
                                    <a:latin typeface="Cambria Math" panose="02040503050406030204" pitchFamily="18" charset="0"/>
                                  </a:rPr>
                                  <m:t>0.0038</m:t>
                                </m:r>
                              </m:e>
                              <m:e>
                                <m:r>
                                  <a:rPr lang="en-US" i="1">
                                    <a:latin typeface="Cambria Math" panose="02040503050406030204" pitchFamily="18" charset="0"/>
                                  </a:rPr>
                                  <m:t>0</m:t>
                                </m:r>
                              </m:e>
                            </m:mr>
                            <m:mr>
                              <m:e>
                                <m:r>
                                  <a:rPr lang="en-US" b="0" i="1" smtClean="0">
                                    <a:latin typeface="Cambria Math" panose="02040503050406030204" pitchFamily="18" charset="0"/>
                                  </a:rPr>
                                  <m:t>0</m:t>
                                </m:r>
                              </m:e>
                              <m:e>
                                <m:r>
                                  <a:rPr lang="en-US" i="1">
                                    <a:latin typeface="Cambria Math" panose="02040503050406030204" pitchFamily="18" charset="0"/>
                                  </a:rPr>
                                  <m:t>0.</m:t>
                                </m:r>
                                <m:r>
                                  <a:rPr lang="en-US" b="0" i="1" smtClean="0">
                                    <a:latin typeface="Cambria Math" panose="02040503050406030204" pitchFamily="18" charset="0"/>
                                  </a:rPr>
                                  <m:t>0058</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0.0134</m:t>
                                </m:r>
                              </m:e>
                              <m:e>
                                <m:r>
                                  <a:rPr lang="en-US" i="1">
                                    <a:latin typeface="Cambria Math" panose="02040503050406030204" pitchFamily="18" charset="0"/>
                                  </a:rPr>
                                  <m:t>0</m:t>
                                </m:r>
                              </m:e>
                            </m:mr>
                            <m:mr>
                              <m:e>
                                <m:r>
                                  <a:rPr lang="en-US" i="1">
                                    <a:latin typeface="Cambria Math" panose="02040503050406030204" pitchFamily="18" charset="0"/>
                                  </a:rPr>
                                  <m:t>−0.</m:t>
                                </m:r>
                                <m:r>
                                  <a:rPr lang="en-US" b="0" i="1" smtClean="0">
                                    <a:latin typeface="Cambria Math" panose="02040503050406030204" pitchFamily="18" charset="0"/>
                                  </a:rPr>
                                  <m:t>007</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0.0154</m:t>
                                </m:r>
                              </m:e>
                              <m:e>
                                <m:r>
                                  <a:rPr lang="en-US" i="1">
                                    <a:latin typeface="Cambria Math" panose="02040503050406030204" pitchFamily="18" charset="0"/>
                                  </a:rPr>
                                  <m:t>−0.</m:t>
                                </m:r>
                                <m:r>
                                  <a:rPr lang="en-US" b="0" i="1" smtClean="0">
                                    <a:latin typeface="Cambria Math" panose="02040503050406030204" pitchFamily="18" charset="0"/>
                                  </a:rPr>
                                  <m:t>0045</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0.0115</m:t>
                                </m:r>
                              </m:e>
                              <m:e>
                                <m:r>
                                  <a:rPr lang="en-US" i="1">
                                    <a:latin typeface="Cambria Math" panose="02040503050406030204" pitchFamily="18" charset="0"/>
                                  </a:rPr>
                                  <m:t>0</m:t>
                                </m:r>
                              </m:e>
                            </m:mr>
                          </m:m>
                        </m:e>
                      </m:d>
                    </m:oMath>
                  </m:oMathPara>
                </a14:m>
                <a:endParaRPr lang="en-US" dirty="0">
                  <a:latin typeface="Times New Roman" panose="02020603050405020304" pitchFamily="18"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2039979" y="3886200"/>
                <a:ext cx="4946547" cy="1853071"/>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985457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897251" cy="584775"/>
          </a:xfrm>
          <a:prstGeom prst="rect">
            <a:avLst/>
          </a:prstGeom>
        </p:spPr>
        <p:txBody>
          <a:bodyPr wrap="none">
            <a:spAutoFit/>
          </a:bodyPr>
          <a:lstStyle/>
          <a:p>
            <a:r>
              <a:rPr lang="en-US" sz="3200" dirty="0">
                <a:solidFill>
                  <a:srgbClr val="C8102E"/>
                </a:solidFill>
                <a:latin typeface="+mj-lt"/>
                <a:ea typeface="+mj-ea"/>
                <a:cs typeface="+mj-cs"/>
              </a:rPr>
              <a:t>Example 3</a:t>
            </a:r>
          </a:p>
        </p:txBody>
      </p:sp>
      <p:sp>
        <p:nvSpPr>
          <p:cNvPr id="2" name="Rectangle 1"/>
          <p:cNvSpPr/>
          <p:nvPr/>
        </p:nvSpPr>
        <p:spPr>
          <a:xfrm>
            <a:off x="152400" y="685800"/>
            <a:ext cx="8763000" cy="400110"/>
          </a:xfrm>
          <a:prstGeom prst="rect">
            <a:avLst/>
          </a:prstGeom>
        </p:spPr>
        <p:txBody>
          <a:bodyPr wrap="square">
            <a:spAutoFit/>
          </a:bodyPr>
          <a:lstStyle/>
          <a:p>
            <a:r>
              <a:rPr lang="en-US" sz="2000" dirty="0">
                <a:solidFill>
                  <a:srgbClr val="000000"/>
                </a:solidFill>
                <a:latin typeface="Times New Roman" panose="02020603050405020304" pitchFamily="18" charset="0"/>
              </a:rPr>
              <a:t>Define the line-to-line load voltages:</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p:cNvSpPr/>
              <p:nvPr/>
            </p:nvSpPr>
            <p:spPr>
              <a:xfrm>
                <a:off x="2914706" y="990600"/>
                <a:ext cx="2779864" cy="8249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b="0" i="1" smtClean="0">
                                  <a:latin typeface="Cambria Math" panose="02040503050406030204" pitchFamily="18" charset="0"/>
                                </a:rPr>
                                <m:t>240</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e>
                            <m:e>
                              <m:r>
                                <a:rPr lang="en-US" b="0" i="1" smtClean="0">
                                  <a:latin typeface="Cambria Math" panose="02040503050406030204" pitchFamily="18" charset="0"/>
                                </a:rPr>
                                <m:t>240</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−120</m:t>
                              </m:r>
                            </m:e>
                            <m:e>
                              <m:r>
                                <a:rPr lang="en-US" b="0" i="1" smtClean="0">
                                  <a:latin typeface="Cambria Math" panose="02040503050406030204" pitchFamily="18" charset="0"/>
                                  <a:ea typeface="Cambria Math" panose="02040503050406030204" pitchFamily="18" charset="0"/>
                                </a:rPr>
                                <m:t>240</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120</m:t>
                              </m:r>
                            </m:e>
                          </m:eqArr>
                        </m:e>
                      </m:d>
                    </m:oMath>
                  </m:oMathPara>
                </a14:m>
                <a:endParaRPr lang="en-US" dirty="0">
                  <a:latin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2914706" y="990600"/>
                <a:ext cx="2779864" cy="824969"/>
              </a:xfrm>
              <a:prstGeom prst="rect">
                <a:avLst/>
              </a:prstGeom>
              <a:blipFill>
                <a:blip r:embed="rId3"/>
                <a:stretch>
                  <a:fillRect/>
                </a:stretch>
              </a:blipFill>
            </p:spPr>
            <p:txBody>
              <a:bodyPr/>
              <a:lstStyle/>
              <a:p>
                <a:r>
                  <a:rPr lang="en-US">
                    <a:noFill/>
                  </a:rPr>
                  <a:t> </a:t>
                </a:r>
              </a:p>
            </p:txBody>
          </p:sp>
        </mc:Fallback>
      </mc:AlternateContent>
      <p:sp>
        <p:nvSpPr>
          <p:cNvPr id="5" name="Rectangle 4"/>
          <p:cNvSpPr/>
          <p:nvPr/>
        </p:nvSpPr>
        <p:spPr>
          <a:xfrm>
            <a:off x="152400" y="1905000"/>
            <a:ext cx="8763000" cy="369332"/>
          </a:xfrm>
          <a:prstGeom prst="rect">
            <a:avLst/>
          </a:prstGeom>
        </p:spPr>
        <p:txBody>
          <a:bodyPr wrap="square">
            <a:spAutoFit/>
          </a:bodyPr>
          <a:lstStyle/>
          <a:p>
            <a:r>
              <a:rPr lang="en-US" dirty="0">
                <a:solidFill>
                  <a:srgbClr val="000000"/>
                </a:solidFill>
                <a:latin typeface="Times New Roman" panose="02020603050405020304" pitchFamily="18" charset="0"/>
              </a:rPr>
              <a:t>Define the loads:</a:t>
            </a:r>
            <a:endParaRPr lang="en-US"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Rectangle 10"/>
              <p:cNvSpPr/>
              <p:nvPr/>
            </p:nvSpPr>
            <p:spPr>
              <a:xfrm>
                <a:off x="2353696" y="2274332"/>
                <a:ext cx="5313955" cy="997774"/>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smtClean="0">
                                <a:latin typeface="Cambria Math" panose="02040503050406030204" pitchFamily="18" charset="0"/>
                              </a:rPr>
                              <m:t>𝑆</m:t>
                            </m:r>
                            <m:r>
                              <a:rPr lang="en-US" b="0" i="1" smtClean="0">
                                <a:latin typeface="Cambria Math" panose="02040503050406030204" pitchFamily="18" charset="0"/>
                              </a:rPr>
                              <m:t>𝐷</m:t>
                            </m:r>
                          </m:e>
                          <m:sub>
                            <m:r>
                              <a:rPr lang="en-US" b="0" i="1" smtClean="0">
                                <a:latin typeface="Cambria Math" panose="02040503050406030204" pitchFamily="18" charset="0"/>
                              </a:rPr>
                              <m:t>𝑎𝑏𝑐</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smtClean="0">
                                <a:latin typeface="Cambria Math" panose="02040503050406030204" pitchFamily="18" charset="0"/>
                              </a:rPr>
                            </m:ctrlPr>
                          </m:eqArrPr>
                          <m:e>
                            <m:r>
                              <a:rPr lang="en-US" b="0" i="1" smtClean="0">
                                <a:latin typeface="Cambria Math" panose="02040503050406030204" pitchFamily="18" charset="0"/>
                              </a:rPr>
                              <m:t>100</m:t>
                            </m:r>
                            <m:r>
                              <a:rPr lang="en-US" i="1">
                                <a:latin typeface="Cambria Math" panose="02040503050406030204" pitchFamily="18" charset="0"/>
                                <a:ea typeface="Cambria Math" panose="02040503050406030204" pitchFamily="18" charset="0"/>
                              </a:rPr>
                              <m:t>∠</m:t>
                            </m:r>
                            <m:func>
                              <m:funcPr>
                                <m:ctrlPr>
                                  <a:rPr lang="en-US" i="1" smtClean="0">
                                    <a:latin typeface="Cambria Math" panose="02040503050406030204" pitchFamily="18" charset="0"/>
                                    <a:ea typeface="Cambria Math" panose="02040503050406030204" pitchFamily="18" charset="0"/>
                                  </a:rPr>
                                </m:ctrlPr>
                              </m:funcPr>
                              <m:fName>
                                <m:sSup>
                                  <m:sSupPr>
                                    <m:ctrlPr>
                                      <a:rPr lang="en-US" i="1" smtClean="0">
                                        <a:latin typeface="Cambria Math" panose="02040503050406030204" pitchFamily="18" charset="0"/>
                                        <a:ea typeface="Cambria Math" panose="02040503050406030204" pitchFamily="18" charset="0"/>
                                      </a:rPr>
                                    </m:ctrlPr>
                                  </m:sSupPr>
                                  <m:e>
                                    <m:r>
                                      <m:rPr>
                                        <m:sty m:val="p"/>
                                      </m:rPr>
                                      <a:rPr lang="en-US" i="0" smtClean="0">
                                        <a:latin typeface="Cambria Math" panose="02040503050406030204" pitchFamily="18" charset="0"/>
                                        <a:ea typeface="Cambria Math" panose="02040503050406030204" pitchFamily="18" charset="0"/>
                                      </a:rPr>
                                      <m:t>cos</m:t>
                                    </m:r>
                                  </m:e>
                                  <m:sup>
                                    <m:r>
                                      <a:rPr lang="en-US" i="1" smtClean="0">
                                        <a:latin typeface="Cambria Math" panose="02040503050406030204" pitchFamily="18" charset="0"/>
                                        <a:ea typeface="Cambria Math" panose="02040503050406030204" pitchFamily="18" charset="0"/>
                                      </a:rPr>
                                      <m:t>−1</m:t>
                                    </m:r>
                                  </m:sup>
                                </m:sSup>
                              </m:fName>
                              <m:e>
                                <m:r>
                                  <a:rPr lang="en-US" b="0" i="1" smtClean="0">
                                    <a:latin typeface="Cambria Math" panose="02040503050406030204" pitchFamily="18" charset="0"/>
                                    <a:ea typeface="Cambria Math" panose="02040503050406030204" pitchFamily="18" charset="0"/>
                                  </a:rPr>
                                  <m:t>(0.9)</m:t>
                                </m:r>
                              </m:e>
                            </m:func>
                          </m:e>
                          <m:e>
                            <m:r>
                              <a:rPr lang="en-US" b="0" i="1" smtClean="0">
                                <a:latin typeface="Cambria Math" panose="02040503050406030204" pitchFamily="18" charset="0"/>
                              </a:rPr>
                              <m:t>5</m:t>
                            </m:r>
                            <m:r>
                              <a:rPr lang="en-US" i="1">
                                <a:latin typeface="Cambria Math" panose="02040503050406030204" pitchFamily="18" charset="0"/>
                              </a:rPr>
                              <m:t>0</m:t>
                            </m:r>
                            <m:r>
                              <a:rPr lang="en-US"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ea typeface="Cambria Math" panose="02040503050406030204" pitchFamily="18" charset="0"/>
                                  </a:rPr>
                                </m:ctrlPr>
                              </m:funcPr>
                              <m:fName>
                                <m:sSup>
                                  <m:sSupPr>
                                    <m:ctrlPr>
                                      <a:rPr lang="en-US" i="1">
                                        <a:latin typeface="Cambria Math" panose="02040503050406030204" pitchFamily="18" charset="0"/>
                                        <a:ea typeface="Cambria Math" panose="02040503050406030204" pitchFamily="18" charset="0"/>
                                      </a:rPr>
                                    </m:ctrlPr>
                                  </m:sSupPr>
                                  <m:e>
                                    <m:r>
                                      <m:rPr>
                                        <m:sty m:val="p"/>
                                      </m:rPr>
                                      <a:rPr lang="en-US">
                                        <a:latin typeface="Cambria Math" panose="02040503050406030204" pitchFamily="18" charset="0"/>
                                        <a:ea typeface="Cambria Math" panose="02040503050406030204" pitchFamily="18" charset="0"/>
                                      </a:rPr>
                                      <m:t>cos</m:t>
                                    </m:r>
                                  </m:e>
                                  <m:sup>
                                    <m:r>
                                      <a:rPr lang="en-US" i="1">
                                        <a:latin typeface="Cambria Math" panose="02040503050406030204" pitchFamily="18" charset="0"/>
                                        <a:ea typeface="Cambria Math" panose="02040503050406030204" pitchFamily="18" charset="0"/>
                                      </a:rPr>
                                      <m:t>−1</m:t>
                                    </m:r>
                                  </m:sup>
                                </m:sSup>
                              </m:fName>
                              <m:e>
                                <m:r>
                                  <a:rPr lang="en-US" i="1">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8</m:t>
                                </m:r>
                                <m:r>
                                  <a:rPr lang="en-US" i="1">
                                    <a:latin typeface="Cambria Math" panose="02040503050406030204" pitchFamily="18" charset="0"/>
                                    <a:ea typeface="Cambria Math" panose="02040503050406030204" pitchFamily="18" charset="0"/>
                                  </a:rPr>
                                  <m:t>)</m:t>
                                </m:r>
                              </m:e>
                            </m:func>
                          </m:e>
                          <m:e>
                            <m:r>
                              <a:rPr lang="en-US" b="0" i="1" smtClean="0">
                                <a:latin typeface="Cambria Math" panose="02040503050406030204" pitchFamily="18" charset="0"/>
                              </a:rPr>
                              <m:t>5</m:t>
                            </m:r>
                            <m:r>
                              <a:rPr lang="en-US" i="1">
                                <a:latin typeface="Cambria Math" panose="02040503050406030204" pitchFamily="18" charset="0"/>
                              </a:rPr>
                              <m:t>0</m:t>
                            </m:r>
                            <m:r>
                              <a:rPr lang="en-US"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ea typeface="Cambria Math" panose="02040503050406030204" pitchFamily="18" charset="0"/>
                                  </a:rPr>
                                </m:ctrlPr>
                              </m:funcPr>
                              <m:fName>
                                <m:sSup>
                                  <m:sSupPr>
                                    <m:ctrlPr>
                                      <a:rPr lang="en-US" i="1">
                                        <a:latin typeface="Cambria Math" panose="02040503050406030204" pitchFamily="18" charset="0"/>
                                        <a:ea typeface="Cambria Math" panose="02040503050406030204" pitchFamily="18" charset="0"/>
                                      </a:rPr>
                                    </m:ctrlPr>
                                  </m:sSupPr>
                                  <m:e>
                                    <m:r>
                                      <m:rPr>
                                        <m:sty m:val="p"/>
                                      </m:rPr>
                                      <a:rPr lang="en-US">
                                        <a:latin typeface="Cambria Math" panose="02040503050406030204" pitchFamily="18" charset="0"/>
                                        <a:ea typeface="Cambria Math" panose="02040503050406030204" pitchFamily="18" charset="0"/>
                                      </a:rPr>
                                      <m:t>cos</m:t>
                                    </m:r>
                                  </m:e>
                                  <m:sup>
                                    <m:r>
                                      <a:rPr lang="en-US" i="1">
                                        <a:latin typeface="Cambria Math" panose="02040503050406030204" pitchFamily="18" charset="0"/>
                                        <a:ea typeface="Cambria Math" panose="02040503050406030204" pitchFamily="18" charset="0"/>
                                      </a:rPr>
                                      <m:t>−1</m:t>
                                    </m:r>
                                  </m:sup>
                                </m:sSup>
                              </m:fName>
                              <m:e>
                                <m:r>
                                  <a:rPr lang="en-US" i="1">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8</m:t>
                                </m:r>
                                <m:r>
                                  <a:rPr lang="en-US" i="1">
                                    <a:latin typeface="Cambria Math" panose="02040503050406030204" pitchFamily="18" charset="0"/>
                                    <a:ea typeface="Cambria Math" panose="02040503050406030204" pitchFamily="18" charset="0"/>
                                  </a:rPr>
                                  <m:t>)</m:t>
                                </m:r>
                              </m:e>
                            </m:func>
                          </m:e>
                        </m:eqArr>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b="0" i="1" smtClean="0">
                                <a:latin typeface="Cambria Math" panose="02040503050406030204" pitchFamily="18" charset="0"/>
                              </a:rPr>
                              <m:t>90+</m:t>
                            </m:r>
                            <m:r>
                              <a:rPr lang="en-US" b="0" i="1" smtClean="0">
                                <a:latin typeface="Cambria Math" panose="02040503050406030204" pitchFamily="18" charset="0"/>
                              </a:rPr>
                              <m:t>𝑗</m:t>
                            </m:r>
                            <m:r>
                              <a:rPr lang="en-US" b="0" i="1" smtClean="0">
                                <a:latin typeface="Cambria Math" panose="02040503050406030204" pitchFamily="18" charset="0"/>
                              </a:rPr>
                              <m:t>43.589</m:t>
                            </m:r>
                          </m:e>
                          <m:e>
                            <m:r>
                              <a:rPr lang="en-US" b="0" i="1" smtClean="0">
                                <a:latin typeface="Cambria Math" panose="02040503050406030204" pitchFamily="18" charset="0"/>
                              </a:rPr>
                              <m:t>30+</m:t>
                            </m:r>
                            <m:r>
                              <a:rPr lang="en-US" b="0" i="1" smtClean="0">
                                <a:latin typeface="Cambria Math" panose="02040503050406030204" pitchFamily="18" charset="0"/>
                              </a:rPr>
                              <m:t>𝑗</m:t>
                            </m:r>
                            <m:r>
                              <a:rPr lang="en-US" b="0" i="1" smtClean="0">
                                <a:latin typeface="Cambria Math" panose="02040503050406030204" pitchFamily="18" charset="0"/>
                              </a:rPr>
                              <m:t>30</m:t>
                            </m:r>
                          </m:e>
                          <m:e>
                            <m:r>
                              <a:rPr lang="en-US" b="0" i="1" smtClean="0">
                                <a:latin typeface="Cambria Math" panose="02040503050406030204" pitchFamily="18" charset="0"/>
                                <a:ea typeface="Cambria Math" panose="02040503050406030204" pitchFamily="18" charset="0"/>
                              </a:rPr>
                              <m:t>30+</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30</m:t>
                            </m:r>
                          </m:e>
                        </m:eqArr>
                      </m:e>
                    </m:d>
                  </m:oMath>
                </a14:m>
                <a:r>
                  <a:rPr lang="en-US" dirty="0">
                    <a:latin typeface="Times New Roman" panose="02020603050405020304" pitchFamily="18" charset="0"/>
                  </a:rPr>
                  <a:t> kVA</a:t>
                </a:r>
              </a:p>
            </p:txBody>
          </p:sp>
        </mc:Choice>
        <mc:Fallback xmlns="">
          <p:sp>
            <p:nvSpPr>
              <p:cNvPr id="11" name="Rectangle 10"/>
              <p:cNvSpPr>
                <a:spLocks noRot="1" noChangeAspect="1" noMove="1" noResize="1" noEditPoints="1" noAdjustHandles="1" noChangeArrowheads="1" noChangeShapeType="1" noTextEdit="1"/>
              </p:cNvSpPr>
              <p:nvPr/>
            </p:nvSpPr>
            <p:spPr>
              <a:xfrm>
                <a:off x="2353696" y="2274332"/>
                <a:ext cx="5313955" cy="997774"/>
              </a:xfrm>
              <a:prstGeom prst="rect">
                <a:avLst/>
              </a:prstGeom>
              <a:blipFill>
                <a:blip r:embed="rId4"/>
                <a:stretch>
                  <a:fillRect/>
                </a:stretch>
              </a:blipFill>
            </p:spPr>
            <p:txBody>
              <a:bodyPr/>
              <a:lstStyle/>
              <a:p>
                <a:r>
                  <a:rPr lang="en-US">
                    <a:noFill/>
                  </a:rPr>
                  <a:t> </a:t>
                </a:r>
              </a:p>
            </p:txBody>
          </p:sp>
        </mc:Fallback>
      </mc:AlternateContent>
      <p:sp>
        <p:nvSpPr>
          <p:cNvPr id="12" name="Rectangle 11"/>
          <p:cNvSpPr/>
          <p:nvPr/>
        </p:nvSpPr>
        <p:spPr>
          <a:xfrm>
            <a:off x="152400" y="3370206"/>
            <a:ext cx="8763000" cy="369332"/>
          </a:xfrm>
          <a:prstGeom prst="rect">
            <a:avLst/>
          </a:prstGeom>
        </p:spPr>
        <p:txBody>
          <a:bodyPr wrap="square">
            <a:spAutoFit/>
          </a:bodyPr>
          <a:lstStyle/>
          <a:p>
            <a:r>
              <a:rPr lang="en-US" dirty="0">
                <a:solidFill>
                  <a:srgbClr val="000000"/>
                </a:solidFill>
                <a:latin typeface="Times New Roman" panose="02020603050405020304" pitchFamily="18" charset="0"/>
              </a:rPr>
              <a:t>Calculate the delta load current </a:t>
            </a:r>
            <a:endParaRPr lang="en-US"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3429000" y="3698859"/>
                <a:ext cx="2467022" cy="7528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𝐼𝐷</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panose="02040503050406030204" pitchFamily="18" charset="0"/>
                                        </a:rPr>
                                        <m:t>𝑆</m:t>
                                      </m:r>
                                      <m:r>
                                        <a:rPr lang="en-US" i="1">
                                          <a:latin typeface="Cambria Math" panose="02040503050406030204" pitchFamily="18" charset="0"/>
                                        </a:rPr>
                                        <m:t>𝐷</m:t>
                                      </m:r>
                                    </m:e>
                                    <m:sub>
                                      <m:r>
                                        <a:rPr lang="en-US" i="1">
                                          <a:latin typeface="Cambria Math" panose="02040503050406030204" pitchFamily="18" charset="0"/>
                                        </a:rPr>
                                        <m:t>𝑖</m:t>
                                      </m:r>
                                    </m:sub>
                                  </m:s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1000</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𝑉𝐿𝐿</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𝑎𝑏𝑐</m:t>
                                          </m:r>
                                        </m:e>
                                        <m:sub>
                                          <m:r>
                                            <a:rPr lang="en-US" b="0" i="1" smtClean="0">
                                              <a:latin typeface="Cambria Math" panose="02040503050406030204" pitchFamily="18" charset="0"/>
                                            </a:rPr>
                                            <m:t>𝑖</m:t>
                                          </m:r>
                                        </m:sub>
                                      </m:sSub>
                                    </m:sub>
                                  </m:sSub>
                                </m:den>
                              </m:f>
                            </m:e>
                          </m:d>
                        </m:e>
                        <m:sup>
                          <m:r>
                            <a:rPr lang="en-US" b="0" i="1" smtClean="0">
                              <a:latin typeface="Cambria Math" panose="02040503050406030204" pitchFamily="18" charset="0"/>
                            </a:rPr>
                            <m:t>∗</m:t>
                          </m:r>
                        </m:sup>
                      </m:sSup>
                      <m:r>
                        <a:rPr lang="en-US" b="0" i="1" smtClean="0">
                          <a:latin typeface="Cambria Math" panose="02040503050406030204" pitchFamily="18" charset="0"/>
                        </a:rPr>
                        <m:t> </m:t>
                      </m:r>
                      <m:r>
                        <a:rPr lang="en-US" b="0" i="1" smtClean="0">
                          <a:latin typeface="Cambria Math" panose="02040503050406030204" pitchFamily="18" charset="0"/>
                        </a:rPr>
                        <m:t>𝐴</m:t>
                      </m:r>
                    </m:oMath>
                  </m:oMathPara>
                </a14:m>
                <a:endParaRPr lang="en-US" dirty="0">
                  <a:latin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429000" y="3698859"/>
                <a:ext cx="2467022" cy="75289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819080" y="4648200"/>
                <a:ext cx="4123436" cy="8806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𝐼𝐷</m:t>
                              </m:r>
                            </m:e>
                            <m:sub>
                              <m:r>
                                <a:rPr lang="en-US" i="1">
                                  <a:latin typeface="Cambria Math" panose="02040503050406030204" pitchFamily="18" charset="0"/>
                                </a:rPr>
                                <m:t>𝑎𝑏𝑐</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𝑎𝑏</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𝑏</m:t>
                                  </m:r>
                                  <m:r>
                                    <a:rPr lang="en-US" b="0" i="1" smtClean="0">
                                      <a:latin typeface="Cambria Math" panose="02040503050406030204" pitchFamily="18" charset="0"/>
                                    </a:rPr>
                                    <m:t>𝑐</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𝑐</m:t>
                                  </m:r>
                                  <m:r>
                                    <a:rPr lang="en-US" i="1">
                                      <a:latin typeface="Cambria Math" panose="02040503050406030204" pitchFamily="18" charset="0"/>
                                    </a:rPr>
                                    <m:t>𝑎</m:t>
                                  </m:r>
                                </m:sub>
                              </m:sSub>
                            </m:e>
                          </m:eqArr>
                        </m:e>
                      </m:d>
                      <m:r>
                        <a:rPr lang="en-US" i="1">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b="0" i="1" smtClean="0">
                                  <a:latin typeface="Cambria Math" panose="02040503050406030204" pitchFamily="18" charset="0"/>
                                </a:rPr>
                                <m:t>416.7</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−25.84</m:t>
                              </m:r>
                            </m:e>
                            <m:e>
                              <m:r>
                                <a:rPr lang="en-US" b="0" i="1" smtClean="0">
                                  <a:latin typeface="Cambria Math" panose="02040503050406030204" pitchFamily="18" charset="0"/>
                                </a:rPr>
                                <m:t>208.3</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156.87</m:t>
                              </m:r>
                            </m:e>
                            <m:e>
                              <m:r>
                                <a:rPr lang="en-US" b="0" i="1" smtClean="0">
                                  <a:latin typeface="Cambria Math" panose="02040503050406030204" pitchFamily="18" charset="0"/>
                                </a:rPr>
                                <m:t>208.3</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83.13</m:t>
                              </m:r>
                            </m:e>
                          </m:eqArr>
                        </m:e>
                      </m:d>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𝐴</m:t>
                      </m:r>
                    </m:oMath>
                  </m:oMathPara>
                </a14:m>
                <a:endParaRPr lang="en-US" dirty="0">
                  <a:latin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819080" y="4648200"/>
                <a:ext cx="4123436" cy="880626"/>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632452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897251" cy="584775"/>
          </a:xfrm>
          <a:prstGeom prst="rect">
            <a:avLst/>
          </a:prstGeom>
        </p:spPr>
        <p:txBody>
          <a:bodyPr wrap="none">
            <a:spAutoFit/>
          </a:bodyPr>
          <a:lstStyle/>
          <a:p>
            <a:r>
              <a:rPr lang="en-US" sz="3200" dirty="0">
                <a:solidFill>
                  <a:srgbClr val="C8102E"/>
                </a:solidFill>
                <a:latin typeface="+mj-lt"/>
                <a:ea typeface="+mj-ea"/>
                <a:cs typeface="+mj-cs"/>
              </a:rPr>
              <a:t>Example 3</a:t>
            </a:r>
          </a:p>
        </p:txBody>
      </p:sp>
      <p:sp>
        <p:nvSpPr>
          <p:cNvPr id="2" name="Rectangle 1"/>
          <p:cNvSpPr/>
          <p:nvPr/>
        </p:nvSpPr>
        <p:spPr>
          <a:xfrm>
            <a:off x="152400" y="685800"/>
            <a:ext cx="8763000" cy="400110"/>
          </a:xfrm>
          <a:prstGeom prst="rect">
            <a:avLst/>
          </a:prstGeom>
        </p:spPr>
        <p:txBody>
          <a:bodyPr wrap="square">
            <a:spAutoFit/>
          </a:bodyPr>
          <a:lstStyle/>
          <a:p>
            <a:r>
              <a:rPr lang="en-US" sz="2000" dirty="0">
                <a:solidFill>
                  <a:srgbClr val="000000"/>
                </a:solidFill>
                <a:latin typeface="Times New Roman" panose="02020603050405020304" pitchFamily="18" charset="0"/>
              </a:rPr>
              <a:t>Compute the secondary line current:</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2514600" y="1215342"/>
                <a:ext cx="4772332" cy="8305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𝐷𝐼</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𝐼𝐷</m:t>
                              </m:r>
                            </m:e>
                            <m:sub>
                              <m:r>
                                <a:rPr lang="en-US" i="1">
                                  <a:latin typeface="Cambria Math" panose="02040503050406030204" pitchFamily="18" charset="0"/>
                                </a:rPr>
                                <m:t>𝑎𝑏𝑐</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b="0" i="1" smtClean="0">
                                  <a:latin typeface="Cambria Math" panose="02040503050406030204" pitchFamily="18" charset="0"/>
                                </a:rPr>
                                <m:t>522.9</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−47.97</m:t>
                              </m:r>
                            </m:e>
                            <m:e>
                              <m:r>
                                <a:rPr lang="en-US" b="0" i="1" smtClean="0">
                                  <a:latin typeface="Cambria Math" panose="02040503050406030204" pitchFamily="18" charset="0"/>
                                </a:rPr>
                                <m:t>575.3</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119.06</m:t>
                              </m:r>
                            </m:e>
                            <m:e>
                              <m:r>
                                <a:rPr lang="en-US" b="0" i="1" smtClean="0">
                                  <a:latin typeface="Cambria Math" panose="02040503050406030204" pitchFamily="18" charset="0"/>
                                </a:rPr>
                                <m:t>360.8</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53.13</m:t>
                              </m:r>
                            </m:e>
                          </m:eqArr>
                        </m:e>
                      </m:d>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𝐴</m:t>
                      </m:r>
                    </m:oMath>
                  </m:oMathPara>
                </a14:m>
                <a:endParaRPr lang="en-US" dirty="0">
                  <a:latin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514600" y="1215342"/>
                <a:ext cx="4772332" cy="830548"/>
              </a:xfrm>
              <a:prstGeom prst="rect">
                <a:avLst/>
              </a:prstGeom>
              <a:blipFill>
                <a:blip r:embed="rId3"/>
                <a:stretch>
                  <a:fillRect/>
                </a:stretch>
              </a:blipFill>
            </p:spPr>
            <p:txBody>
              <a:bodyPr/>
              <a:lstStyle/>
              <a:p>
                <a:r>
                  <a:rPr lang="en-US">
                    <a:noFill/>
                  </a:rPr>
                  <a:t> </a:t>
                </a:r>
              </a:p>
            </p:txBody>
          </p:sp>
        </mc:Fallback>
      </mc:AlternateContent>
      <p:sp>
        <p:nvSpPr>
          <p:cNvPr id="8" name="Rectangle 7"/>
          <p:cNvSpPr/>
          <p:nvPr/>
        </p:nvSpPr>
        <p:spPr>
          <a:xfrm>
            <a:off x="152400" y="2175258"/>
            <a:ext cx="8915400" cy="400110"/>
          </a:xfrm>
          <a:prstGeom prst="rect">
            <a:avLst/>
          </a:prstGeom>
        </p:spPr>
        <p:txBody>
          <a:bodyPr wrap="square">
            <a:spAutoFit/>
          </a:bodyPr>
          <a:lstStyle/>
          <a:p>
            <a:r>
              <a:rPr lang="en-US" sz="2000" dirty="0">
                <a:solidFill>
                  <a:srgbClr val="000000"/>
                </a:solidFill>
                <a:latin typeface="Times New Roman" panose="02020603050405020304" pitchFamily="18" charset="0"/>
              </a:rPr>
              <a:t>Compute the equivalent secondary line-to-neutral voltages:</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Rectangle 12"/>
              <p:cNvSpPr/>
              <p:nvPr/>
            </p:nvSpPr>
            <p:spPr>
              <a:xfrm>
                <a:off x="2514600" y="2704800"/>
                <a:ext cx="5067285" cy="8305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𝑉𝐿𝑁</m:t>
                              </m:r>
                            </m:e>
                            <m:sub>
                              <m:r>
                                <a:rPr lang="en-US" i="1">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𝑊</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𝑉𝐿𝐿</m:t>
                              </m:r>
                            </m:e>
                            <m:sub>
                              <m:r>
                                <a:rPr lang="en-US" i="1">
                                  <a:latin typeface="Cambria Math" panose="02040503050406030204" pitchFamily="18" charset="0"/>
                                </a:rPr>
                                <m:t>𝑎𝑏𝑐</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b="0" i="1" smtClean="0">
                                  <a:latin typeface="Cambria Math" panose="02040503050406030204" pitchFamily="18" charset="0"/>
                                </a:rPr>
                                <m:t>138.56</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−30</m:t>
                              </m:r>
                            </m:e>
                            <m:e>
                              <m:r>
                                <a:rPr lang="en-US" i="1">
                                  <a:latin typeface="Cambria Math" panose="02040503050406030204" pitchFamily="18" charset="0"/>
                                </a:rPr>
                                <m:t>138.56</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15</m:t>
                              </m:r>
                              <m:r>
                                <a:rPr lang="en-US" i="1">
                                  <a:latin typeface="Cambria Math" panose="02040503050406030204" pitchFamily="18" charset="0"/>
                                  <a:ea typeface="Cambria Math" panose="02040503050406030204" pitchFamily="18" charset="0"/>
                                </a:rPr>
                                <m:t>0</m:t>
                              </m:r>
                            </m:e>
                            <m:e>
                              <m:r>
                                <a:rPr lang="en-US" i="1">
                                  <a:latin typeface="Cambria Math" panose="02040503050406030204" pitchFamily="18" charset="0"/>
                                </a:rPr>
                                <m:t>138.56</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90</m:t>
                              </m:r>
                            </m:e>
                          </m:eqArr>
                        </m:e>
                      </m:d>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𝑉</m:t>
                      </m:r>
                    </m:oMath>
                  </m:oMathPara>
                </a14:m>
                <a:endParaRPr lang="en-US" dirty="0">
                  <a:latin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2514600" y="2704800"/>
                <a:ext cx="5067285" cy="830548"/>
              </a:xfrm>
              <a:prstGeom prst="rect">
                <a:avLst/>
              </a:prstGeom>
              <a:blipFill>
                <a:blip r:embed="rId4"/>
                <a:stretch>
                  <a:fillRect/>
                </a:stretch>
              </a:blipFill>
            </p:spPr>
            <p:txBody>
              <a:bodyPr/>
              <a:lstStyle/>
              <a:p>
                <a:r>
                  <a:rPr lang="en-US">
                    <a:noFill/>
                  </a:rPr>
                  <a:t> </a:t>
                </a:r>
              </a:p>
            </p:txBody>
          </p:sp>
        </mc:Fallback>
      </mc:AlternateContent>
      <p:sp>
        <p:nvSpPr>
          <p:cNvPr id="10" name="Rectangle 9"/>
          <p:cNvSpPr/>
          <p:nvPr/>
        </p:nvSpPr>
        <p:spPr>
          <a:xfrm>
            <a:off x="149772" y="3535348"/>
            <a:ext cx="8994228" cy="707886"/>
          </a:xfrm>
          <a:prstGeom prst="rect">
            <a:avLst/>
          </a:prstGeom>
        </p:spPr>
        <p:txBody>
          <a:bodyPr wrap="square">
            <a:spAutoFit/>
          </a:bodyPr>
          <a:lstStyle/>
          <a:p>
            <a:r>
              <a:rPr lang="en-US" sz="2000" dirty="0">
                <a:solidFill>
                  <a:srgbClr val="000000"/>
                </a:solidFill>
                <a:latin typeface="Times New Roman" panose="02020603050405020304" pitchFamily="18" charset="0"/>
              </a:rPr>
              <a:t>Use the generalized constant matrices to compute the primary line-to-neutral voltages and line-to-line voltages:</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Rectangle 13"/>
              <p:cNvSpPr/>
              <p:nvPr/>
            </p:nvSpPr>
            <p:spPr>
              <a:xfrm>
                <a:off x="1742914" y="4341095"/>
                <a:ext cx="6610656" cy="8249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𝑉𝐿𝑁</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𝑉𝐿𝑁</m:t>
                              </m:r>
                            </m:e>
                            <m:sub>
                              <m:r>
                                <a:rPr lang="en-US" i="1">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𝑏</m:t>
                              </m:r>
                            </m:e>
                            <m:sub>
                              <m:r>
                                <a:rPr lang="en-US" i="1">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𝑎𝑏𝑐</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b="0" i="1" smtClean="0">
                                  <a:latin typeface="Cambria Math" panose="02040503050406030204" pitchFamily="18" charset="0"/>
                                </a:rPr>
                                <m:t>7367.6</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1.4</m:t>
                              </m:r>
                            </m:e>
                            <m:e>
                              <m:r>
                                <a:rPr lang="en-US" b="0" i="1" smtClean="0">
                                  <a:latin typeface="Cambria Math" panose="02040503050406030204" pitchFamily="18" charset="0"/>
                                </a:rPr>
                                <m:t>7532.3</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119.1</m:t>
                              </m:r>
                            </m:e>
                            <m:e>
                              <m:r>
                                <a:rPr lang="en-US" b="0" i="1" smtClean="0">
                                  <a:latin typeface="Cambria Math" panose="02040503050406030204" pitchFamily="18" charset="0"/>
                                </a:rPr>
                                <m:t>7406.2</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121.7</m:t>
                              </m:r>
                            </m:e>
                          </m:eqArr>
                        </m:e>
                      </m:d>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𝑉</m:t>
                      </m:r>
                    </m:oMath>
                  </m:oMathPara>
                </a14:m>
                <a:endParaRPr lang="en-US" dirty="0">
                  <a:latin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742914" y="4341095"/>
                <a:ext cx="6610656" cy="82496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2178803" y="5181600"/>
                <a:ext cx="5443926" cy="8597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𝑉𝐿𝐿</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smtClean="0">
                              <a:latin typeface="Cambria Math" panose="02040503050406030204" pitchFamily="18" charset="0"/>
                            </a:rPr>
                            <m:t>𝐷</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𝑉𝐿𝑁</m:t>
                              </m:r>
                            </m:e>
                            <m:sub>
                              <m:r>
                                <a:rPr lang="en-US" b="0" i="1" smtClean="0">
                                  <a:latin typeface="Cambria Math" panose="02040503050406030204" pitchFamily="18" charset="0"/>
                                </a:rPr>
                                <m:t>𝐴𝐵𝐶</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b="0" i="1" smtClean="0">
                                  <a:latin typeface="Cambria Math" panose="02040503050406030204" pitchFamily="18" charset="0"/>
                                </a:rPr>
                                <m:t>12,9356</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31.54</m:t>
                              </m:r>
                            </m:e>
                            <m:e>
                              <m:r>
                                <a:rPr lang="en-US" i="1">
                                  <a:latin typeface="Cambria Math" panose="02040503050406030204" pitchFamily="18" charset="0"/>
                                </a:rPr>
                                <m:t>12,</m:t>
                              </m:r>
                              <m:r>
                                <a:rPr lang="en-US" b="0" i="1" smtClean="0">
                                  <a:latin typeface="Cambria Math" panose="02040503050406030204" pitchFamily="18" charset="0"/>
                                </a:rPr>
                                <m:t>8845</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−88</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95</m:t>
                              </m:r>
                            </m:e>
                            <m:e>
                              <m:r>
                                <a:rPr lang="en-US" i="1">
                                  <a:latin typeface="Cambria Math" panose="02040503050406030204" pitchFamily="18" charset="0"/>
                                </a:rPr>
                                <m:t>12,</m:t>
                              </m:r>
                              <m:r>
                                <a:rPr lang="en-US" b="0" i="1" smtClean="0">
                                  <a:latin typeface="Cambria Math" panose="02040503050406030204" pitchFamily="18" charset="0"/>
                                </a:rPr>
                                <m:t>8147</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15</m:t>
                              </m:r>
                              <m:r>
                                <a:rPr lang="en-US" i="1">
                                  <a:latin typeface="Cambria Math" panose="02040503050406030204" pitchFamily="18" charset="0"/>
                                  <a:ea typeface="Cambria Math" panose="02040503050406030204" pitchFamily="18" charset="0"/>
                                </a:rPr>
                                <m:t>1.5</m:t>
                              </m:r>
                              <m:r>
                                <a:rPr lang="en-US" b="0" i="1" smtClean="0">
                                  <a:latin typeface="Cambria Math" panose="02040503050406030204" pitchFamily="18" charset="0"/>
                                  <a:ea typeface="Cambria Math" panose="02040503050406030204" pitchFamily="18" charset="0"/>
                                </a:rPr>
                                <m:t>0</m:t>
                              </m:r>
                            </m:e>
                          </m:eqArr>
                        </m:e>
                      </m:d>
                      <m:r>
                        <a:rPr lang="en-US" b="0" i="1" smtClean="0">
                          <a:latin typeface="Cambria Math" panose="02040503050406030204" pitchFamily="18" charset="0"/>
                          <a:ea typeface="Cambria Math" panose="02040503050406030204" pitchFamily="18" charset="0"/>
                        </a:rPr>
                        <m:t>𝑘𝑉</m:t>
                      </m:r>
                    </m:oMath>
                  </m:oMathPara>
                </a14:m>
                <a:endParaRPr lang="en-US" dirty="0">
                  <a:latin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2178803" y="5181600"/>
                <a:ext cx="5443926" cy="859787"/>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63443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3710696" cy="584775"/>
          </a:xfrm>
          <a:prstGeom prst="rect">
            <a:avLst/>
          </a:prstGeom>
        </p:spPr>
        <p:txBody>
          <a:bodyPr wrap="none">
            <a:spAutoFit/>
          </a:bodyPr>
          <a:lstStyle/>
          <a:p>
            <a:r>
              <a:rPr lang="en-US" sz="3200" dirty="0">
                <a:solidFill>
                  <a:srgbClr val="C8102E"/>
                </a:solidFill>
                <a:latin typeface="+mj-lt"/>
                <a:ea typeface="+mj-ea"/>
                <a:cs typeface="+mj-cs"/>
              </a:rPr>
              <a:t>Generalized Matrices</a:t>
            </a:r>
          </a:p>
        </p:txBody>
      </p:sp>
      <p:sp>
        <p:nvSpPr>
          <p:cNvPr id="5" name="Rectangle 4"/>
          <p:cNvSpPr/>
          <p:nvPr/>
        </p:nvSpPr>
        <p:spPr>
          <a:xfrm>
            <a:off x="149772" y="647700"/>
            <a:ext cx="8865476" cy="1631216"/>
          </a:xfrm>
          <a:prstGeom prst="rect">
            <a:avLst/>
          </a:prstGeom>
        </p:spPr>
        <p:txBody>
          <a:bodyPr wrap="square">
            <a:spAutoFit/>
          </a:bodyPr>
          <a:lstStyle/>
          <a:p>
            <a:pPr algn="just"/>
            <a:r>
              <a:rPr lang="en-US" sz="2000" dirty="0">
                <a:latin typeface="Times New Roman" panose="02020603050405020304" pitchFamily="18" charset="0"/>
              </a:rPr>
              <a:t>The models to be used in power-flow and short-circuit studies are generalized for the connections in the same form as have been developed for line segments and voltage regulators. In the “forward sweep” of the “ladder” iterative technique, the voltages at node </a:t>
            </a:r>
            <a:r>
              <a:rPr lang="en-US" sz="2000" b="1" i="1" dirty="0">
                <a:latin typeface="Times New Roman" panose="02020603050405020304" pitchFamily="18" charset="0"/>
              </a:rPr>
              <a:t>m</a:t>
            </a:r>
            <a:r>
              <a:rPr lang="en-US" sz="2000" dirty="0">
                <a:latin typeface="Times New Roman" panose="02020603050405020304" pitchFamily="18" charset="0"/>
              </a:rPr>
              <a:t> are defined as a function of the voltages at node </a:t>
            </a:r>
            <a:r>
              <a:rPr lang="en-US" sz="2000" b="1" i="1" dirty="0">
                <a:latin typeface="Times New Roman" panose="02020603050405020304" pitchFamily="18" charset="0"/>
              </a:rPr>
              <a:t>n</a:t>
            </a:r>
            <a:r>
              <a:rPr lang="en-US" sz="2000" dirty="0">
                <a:latin typeface="Times New Roman" panose="02020603050405020304" pitchFamily="18" charset="0"/>
              </a:rPr>
              <a:t> and the currents at node </a:t>
            </a:r>
            <a:r>
              <a:rPr lang="en-US" sz="2000" b="1" i="1" dirty="0">
                <a:latin typeface="Times New Roman" panose="02020603050405020304" pitchFamily="18" charset="0"/>
              </a:rPr>
              <a:t>m</a:t>
            </a:r>
            <a:r>
              <a:rPr lang="en-US" sz="2000" dirty="0">
                <a:latin typeface="Times New Roman" panose="02020603050405020304" pitchFamily="18" charset="0"/>
              </a:rPr>
              <a:t>. The required equation is</a:t>
            </a:r>
          </a:p>
        </p:txBody>
      </p:sp>
      <mc:AlternateContent xmlns:mc="http://schemas.openxmlformats.org/markup-compatibility/2006" xmlns:a14="http://schemas.microsoft.com/office/drawing/2010/main">
        <mc:Choice Requires="a14">
          <p:sp>
            <p:nvSpPr>
              <p:cNvPr id="17" name="TextBox 16"/>
              <p:cNvSpPr txBox="1"/>
              <p:nvPr/>
            </p:nvSpPr>
            <p:spPr>
              <a:xfrm>
                <a:off x="2819400" y="2590800"/>
                <a:ext cx="409246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𝑁</m:t>
                              </m:r>
                            </m:e>
                            <m:sub>
                              <m:r>
                                <a:rPr lang="en-US" i="1">
                                  <a:latin typeface="Cambria Math" panose="02040503050406030204" pitchFamily="18" charset="0"/>
                                </a:rPr>
                                <m:t>𝑎𝑏𝑐</m:t>
                              </m:r>
                            </m:sub>
                          </m:sSub>
                        </m:e>
                      </m:d>
                      <m:r>
                        <a:rPr lang="en-US" b="0" i="0" smtClean="0">
                          <a:latin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𝑁</m:t>
                              </m:r>
                            </m:e>
                            <m:sub>
                              <m:r>
                                <a:rPr lang="en-US" b="0" i="1" smtClean="0">
                                  <a:latin typeface="Cambria Math" panose="02040503050406030204" pitchFamily="18" charset="0"/>
                                </a:rPr>
                                <m:t>𝐴𝐵𝐶</m:t>
                              </m:r>
                            </m:sub>
                          </m:sSub>
                        </m:e>
                      </m:d>
                      <m:r>
                        <a:rPr lang="en-US" b="0" i="0"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𝑎𝑏𝑐</m:t>
                              </m:r>
                            </m:sub>
                          </m:sSub>
                        </m:e>
                      </m:d>
                    </m:oMath>
                  </m:oMathPara>
                </a14:m>
                <a:endParaRPr lang="en-US" dirty="0">
                  <a:latin typeface="Times New Roman" panose="020206030504050203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2819400" y="2590800"/>
                <a:ext cx="4092466" cy="276999"/>
              </a:xfrm>
              <a:prstGeom prst="rect">
                <a:avLst/>
              </a:prstGeom>
              <a:blipFill>
                <a:blip r:embed="rId5"/>
                <a:stretch>
                  <a:fillRect b="-40000"/>
                </a:stretch>
              </a:blipFill>
            </p:spPr>
            <p:txBody>
              <a:bodyPr/>
              <a:lstStyle/>
              <a:p>
                <a:r>
                  <a:rPr lang="en-US">
                    <a:noFill/>
                  </a:rPr>
                  <a:t> </a:t>
                </a:r>
              </a:p>
            </p:txBody>
          </p:sp>
        </mc:Fallback>
      </mc:AlternateContent>
      <p:sp>
        <p:nvSpPr>
          <p:cNvPr id="19" name="TextBox 18"/>
          <p:cNvSpPr txBox="1"/>
          <p:nvPr/>
        </p:nvSpPr>
        <p:spPr>
          <a:xfrm>
            <a:off x="8002569" y="2514600"/>
            <a:ext cx="453970" cy="369332"/>
          </a:xfrm>
          <a:prstGeom prst="rect">
            <a:avLst/>
          </a:prstGeom>
          <a:noFill/>
        </p:spPr>
        <p:txBody>
          <a:bodyPr wrap="none" rtlCol="0">
            <a:spAutoFit/>
          </a:bodyPr>
          <a:lstStyle/>
          <a:p>
            <a:r>
              <a:rPr lang="en-US" dirty="0">
                <a:latin typeface="Times New Roman" panose="02020603050405020304" pitchFamily="18" charset="0"/>
              </a:rPr>
              <a:t>(5)</a:t>
            </a:r>
          </a:p>
        </p:txBody>
      </p:sp>
      <p:sp>
        <p:nvSpPr>
          <p:cNvPr id="2" name="Rectangle 1"/>
          <p:cNvSpPr/>
          <p:nvPr/>
        </p:nvSpPr>
        <p:spPr>
          <a:xfrm>
            <a:off x="173420" y="3315444"/>
            <a:ext cx="8841828" cy="1015663"/>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In the “backward sweep” of the ladder technique, the matrix equations for computing the voltages and currents at node </a:t>
            </a:r>
            <a:r>
              <a:rPr lang="en-US" sz="2000" b="1" i="1" dirty="0">
                <a:solidFill>
                  <a:srgbClr val="000000"/>
                </a:solidFill>
                <a:latin typeface="Times New Roman" panose="02020603050405020304" pitchFamily="18" charset="0"/>
              </a:rPr>
              <a:t>n</a:t>
            </a:r>
            <a:r>
              <a:rPr lang="en-US" sz="2000" dirty="0">
                <a:solidFill>
                  <a:srgbClr val="000000"/>
                </a:solidFill>
                <a:latin typeface="Times New Roman" panose="02020603050405020304" pitchFamily="18" charset="0"/>
              </a:rPr>
              <a:t> as a function of the voltages and currents at node </a:t>
            </a:r>
            <a:r>
              <a:rPr lang="en-US" sz="2000" b="1" i="1" dirty="0">
                <a:solidFill>
                  <a:srgbClr val="000000"/>
                </a:solidFill>
                <a:latin typeface="Times New Roman" panose="02020603050405020304" pitchFamily="18" charset="0"/>
              </a:rPr>
              <a:t>m</a:t>
            </a:r>
            <a:r>
              <a:rPr lang="en-US" sz="2000" dirty="0">
                <a:solidFill>
                  <a:srgbClr val="000000"/>
                </a:solidFill>
                <a:latin typeface="Times New Roman" panose="02020603050405020304" pitchFamily="18" charset="0"/>
              </a:rPr>
              <a:t> are given by</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0" name="TextBox 19"/>
              <p:cNvSpPr txBox="1"/>
              <p:nvPr/>
            </p:nvSpPr>
            <p:spPr>
              <a:xfrm>
                <a:off x="2801007" y="4485344"/>
                <a:ext cx="407483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𝑁</m:t>
                              </m:r>
                            </m:e>
                            <m:sub>
                              <m:r>
                                <a:rPr lang="en-US" b="0" i="1" smtClean="0">
                                  <a:latin typeface="Cambria Math" panose="02040503050406030204" pitchFamily="18" charset="0"/>
                                </a:rPr>
                                <m:t>𝐴𝐵𝐶</m:t>
                              </m:r>
                            </m:sub>
                          </m:sSub>
                        </m:e>
                      </m:d>
                      <m:r>
                        <a:rPr lang="en-US" b="0" i="0" smtClean="0">
                          <a:latin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𝑁</m:t>
                              </m:r>
                            </m:e>
                            <m:sub>
                              <m:r>
                                <a:rPr lang="en-US" b="0" i="1" smtClean="0">
                                  <a:latin typeface="Cambria Math" panose="02040503050406030204" pitchFamily="18" charset="0"/>
                                </a:rPr>
                                <m:t>𝑎𝑏𝑐</m:t>
                              </m:r>
                            </m:sub>
                          </m:sSub>
                        </m:e>
                      </m:d>
                      <m:r>
                        <a:rPr lang="en-US" b="0" i="0"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𝑎𝑏𝑐</m:t>
                              </m:r>
                            </m:sub>
                          </m:sSub>
                        </m:e>
                      </m:d>
                    </m:oMath>
                  </m:oMathPara>
                </a14:m>
                <a:endParaRPr lang="en-US" dirty="0">
                  <a:latin typeface="Times New Roman" panose="02020603050405020304" pitchFamily="18"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2801007" y="4485344"/>
                <a:ext cx="4074833" cy="276999"/>
              </a:xfrm>
              <a:prstGeom prst="rect">
                <a:avLst/>
              </a:prstGeom>
              <a:blipFill>
                <a:blip r:embed="rId3"/>
                <a:stretch>
                  <a:fillRect t="-2222" b="-40000"/>
                </a:stretch>
              </a:blipFill>
            </p:spPr>
            <p:txBody>
              <a:bodyPr/>
              <a:lstStyle/>
              <a:p>
                <a:r>
                  <a:rPr lang="en-US">
                    <a:noFill/>
                  </a:rPr>
                  <a:t> </a:t>
                </a:r>
              </a:p>
            </p:txBody>
          </p:sp>
        </mc:Fallback>
      </mc:AlternateContent>
      <p:sp>
        <p:nvSpPr>
          <p:cNvPr id="21" name="TextBox 20"/>
          <p:cNvSpPr txBox="1"/>
          <p:nvPr/>
        </p:nvSpPr>
        <p:spPr>
          <a:xfrm>
            <a:off x="7984176" y="4413114"/>
            <a:ext cx="453970" cy="369332"/>
          </a:xfrm>
          <a:prstGeom prst="rect">
            <a:avLst/>
          </a:prstGeom>
          <a:noFill/>
        </p:spPr>
        <p:txBody>
          <a:bodyPr wrap="none" rtlCol="0">
            <a:spAutoFit/>
          </a:bodyPr>
          <a:lstStyle/>
          <a:p>
            <a:r>
              <a:rPr lang="en-US" dirty="0">
                <a:latin typeface="Times New Roman" panose="02020603050405020304" pitchFamily="18" charset="0"/>
              </a:rPr>
              <a:t>(6)</a:t>
            </a:r>
          </a:p>
        </p:txBody>
      </p:sp>
      <mc:AlternateContent xmlns:mc="http://schemas.openxmlformats.org/markup-compatibility/2006" xmlns:a14="http://schemas.microsoft.com/office/drawing/2010/main">
        <mc:Choice Requires="a14">
          <p:sp>
            <p:nvSpPr>
              <p:cNvPr id="22" name="TextBox 21"/>
              <p:cNvSpPr txBox="1"/>
              <p:nvPr/>
            </p:nvSpPr>
            <p:spPr>
              <a:xfrm>
                <a:off x="3171300" y="5169294"/>
                <a:ext cx="37045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smtClean="0">
                                  <a:latin typeface="Cambria Math" panose="02040503050406030204" pitchFamily="18" charset="0"/>
                                </a:rPr>
                                <m:t>𝐼</m:t>
                              </m:r>
                            </m:e>
                            <m:sub>
                              <m:r>
                                <a:rPr lang="en-US" b="0" i="1" smtClean="0">
                                  <a:latin typeface="Cambria Math" panose="02040503050406030204" pitchFamily="18" charset="0"/>
                                </a:rPr>
                                <m:t>𝐴𝐵𝐶</m:t>
                              </m:r>
                            </m:sub>
                          </m:sSub>
                        </m:e>
                      </m:d>
                      <m:r>
                        <a:rPr lang="en-US" b="0" i="0" smtClean="0">
                          <a:latin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𝑁</m:t>
                              </m:r>
                            </m:e>
                            <m:sub>
                              <m:r>
                                <a:rPr lang="en-US" b="0" i="1" smtClean="0">
                                  <a:latin typeface="Cambria Math" panose="02040503050406030204" pitchFamily="18" charset="0"/>
                                </a:rPr>
                                <m:t>𝑎𝑏𝑐</m:t>
                              </m:r>
                            </m:sub>
                          </m:sSub>
                        </m:e>
                      </m:d>
                      <m:r>
                        <a:rPr lang="en-US" b="0" i="0"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𝑎𝑏𝑐</m:t>
                              </m:r>
                            </m:sub>
                          </m:sSub>
                        </m:e>
                      </m:d>
                    </m:oMath>
                  </m:oMathPara>
                </a14:m>
                <a:endParaRPr lang="en-US" dirty="0">
                  <a:latin typeface="Times New Roman" panose="02020603050405020304" pitchFamily="18"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3171300" y="5169294"/>
                <a:ext cx="3704540" cy="276999"/>
              </a:xfrm>
              <a:prstGeom prst="rect">
                <a:avLst/>
              </a:prstGeom>
              <a:blipFill>
                <a:blip r:embed="rId4"/>
                <a:stretch>
                  <a:fillRect t="-2222" b="-40000"/>
                </a:stretch>
              </a:blipFill>
            </p:spPr>
            <p:txBody>
              <a:bodyPr/>
              <a:lstStyle/>
              <a:p>
                <a:r>
                  <a:rPr lang="en-US">
                    <a:noFill/>
                  </a:rPr>
                  <a:t> </a:t>
                </a:r>
              </a:p>
            </p:txBody>
          </p:sp>
        </mc:Fallback>
      </mc:AlternateContent>
      <p:sp>
        <p:nvSpPr>
          <p:cNvPr id="23" name="TextBox 22"/>
          <p:cNvSpPr txBox="1"/>
          <p:nvPr/>
        </p:nvSpPr>
        <p:spPr>
          <a:xfrm>
            <a:off x="7984176" y="5078883"/>
            <a:ext cx="453970" cy="369332"/>
          </a:xfrm>
          <a:prstGeom prst="rect">
            <a:avLst/>
          </a:prstGeom>
          <a:noFill/>
        </p:spPr>
        <p:txBody>
          <a:bodyPr wrap="none" rtlCol="0">
            <a:spAutoFit/>
          </a:bodyPr>
          <a:lstStyle/>
          <a:p>
            <a:r>
              <a:rPr lang="en-US" dirty="0">
                <a:latin typeface="Times New Roman" panose="02020603050405020304" pitchFamily="18" charset="0"/>
              </a:rPr>
              <a:t>(7)</a:t>
            </a:r>
          </a:p>
        </p:txBody>
      </p:sp>
    </p:spTree>
    <p:extLst>
      <p:ext uri="{BB962C8B-B14F-4D97-AF65-F5344CB8AC3E}">
        <p14:creationId xmlns:p14="http://schemas.microsoft.com/office/powerpoint/2010/main" val="439474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897251" cy="584775"/>
          </a:xfrm>
          <a:prstGeom prst="rect">
            <a:avLst/>
          </a:prstGeom>
        </p:spPr>
        <p:txBody>
          <a:bodyPr wrap="none">
            <a:spAutoFit/>
          </a:bodyPr>
          <a:lstStyle/>
          <a:p>
            <a:r>
              <a:rPr lang="en-US" sz="3200" dirty="0">
                <a:solidFill>
                  <a:srgbClr val="C8102E"/>
                </a:solidFill>
                <a:latin typeface="+mj-lt"/>
                <a:ea typeface="+mj-ea"/>
                <a:cs typeface="+mj-cs"/>
              </a:rPr>
              <a:t>Example 3</a:t>
            </a:r>
          </a:p>
        </p:txBody>
      </p:sp>
      <p:sp>
        <p:nvSpPr>
          <p:cNvPr id="2" name="Rectangle 1"/>
          <p:cNvSpPr/>
          <p:nvPr/>
        </p:nvSpPr>
        <p:spPr>
          <a:xfrm>
            <a:off x="152400" y="545341"/>
            <a:ext cx="8763000" cy="400110"/>
          </a:xfrm>
          <a:prstGeom prst="rect">
            <a:avLst/>
          </a:prstGeom>
        </p:spPr>
        <p:txBody>
          <a:bodyPr wrap="square">
            <a:spAutoFit/>
          </a:bodyPr>
          <a:lstStyle/>
          <a:p>
            <a:r>
              <a:rPr lang="en-US" sz="2000" dirty="0">
                <a:latin typeface="Times New Roman" panose="02020603050405020304" pitchFamily="18" charset="0"/>
              </a:rPr>
              <a:t>The high primary line currents are</a:t>
            </a:r>
          </a:p>
        </p:txBody>
      </p:sp>
      <mc:AlternateContent xmlns:mc="http://schemas.openxmlformats.org/markup-compatibility/2006" xmlns:a14="http://schemas.microsoft.com/office/drawing/2010/main">
        <mc:Choice Requires="a14">
          <p:sp>
            <p:nvSpPr>
              <p:cNvPr id="7" name="Rectangle 6"/>
              <p:cNvSpPr/>
              <p:nvPr/>
            </p:nvSpPr>
            <p:spPr>
              <a:xfrm>
                <a:off x="2514600" y="914400"/>
                <a:ext cx="4476290" cy="8305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𝑎𝑏𝑐</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b="0" i="1" smtClean="0">
                                  <a:latin typeface="Cambria Math" panose="02040503050406030204" pitchFamily="18" charset="0"/>
                                </a:rPr>
                                <m:t>11.54</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−28.04</m:t>
                              </m:r>
                            </m:e>
                            <m:e>
                              <m:r>
                                <a:rPr lang="en-US" b="0" i="1" smtClean="0">
                                  <a:latin typeface="Cambria Math" panose="02040503050406030204" pitchFamily="18" charset="0"/>
                                </a:rPr>
                                <m:t>8.95</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166.43</m:t>
                              </m:r>
                            </m:e>
                            <m:e>
                              <m:r>
                                <a:rPr lang="en-US" b="0" i="1" smtClean="0">
                                  <a:latin typeface="Cambria Math" panose="02040503050406030204" pitchFamily="18" charset="0"/>
                                </a:rPr>
                                <m:t>7.68</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101.16</m:t>
                              </m:r>
                            </m:e>
                          </m:eqArr>
                        </m:e>
                      </m:d>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𝐴</m:t>
                      </m:r>
                    </m:oMath>
                  </m:oMathPara>
                </a14:m>
                <a:endParaRPr lang="en-US" dirty="0">
                  <a:latin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514600" y="914400"/>
                <a:ext cx="4476290" cy="830548"/>
              </a:xfrm>
              <a:prstGeom prst="rect">
                <a:avLst/>
              </a:prstGeom>
              <a:blipFill>
                <a:blip r:embed="rId3"/>
                <a:stretch>
                  <a:fillRect/>
                </a:stretch>
              </a:blipFill>
            </p:spPr>
            <p:txBody>
              <a:bodyPr/>
              <a:lstStyle/>
              <a:p>
                <a:r>
                  <a:rPr lang="en-US">
                    <a:noFill/>
                  </a:rPr>
                  <a:t> </a:t>
                </a:r>
              </a:p>
            </p:txBody>
          </p:sp>
        </mc:Fallback>
      </mc:AlternateContent>
      <p:sp>
        <p:nvSpPr>
          <p:cNvPr id="5" name="Rectangle 4"/>
          <p:cNvSpPr/>
          <p:nvPr/>
        </p:nvSpPr>
        <p:spPr>
          <a:xfrm>
            <a:off x="144517" y="1744948"/>
            <a:ext cx="8923841" cy="923330"/>
          </a:xfrm>
          <a:prstGeom prst="rect">
            <a:avLst/>
          </a:prstGeom>
        </p:spPr>
        <p:txBody>
          <a:bodyPr wrap="square">
            <a:spAutoFit/>
          </a:bodyPr>
          <a:lstStyle/>
          <a:p>
            <a:pPr algn="just"/>
            <a:r>
              <a:rPr lang="en-US" dirty="0">
                <a:solidFill>
                  <a:srgbClr val="000000"/>
                </a:solidFill>
                <a:latin typeface="Times New Roman" panose="02020603050405020304" pitchFamily="18" charset="0"/>
              </a:rPr>
              <a:t>It is interesting to compute the operating kVA of the three transformers. Taking the product of the transformer voltage times the conjugate of the current gives the operating kVA of each transformer.</a:t>
            </a:r>
            <a:endParaRPr lang="en-US"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2108717" y="2668278"/>
                <a:ext cx="4794261" cy="8326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𝑆𝑇</m:t>
                          </m:r>
                        </m:e>
                        <m:sub>
                          <m:r>
                            <a:rPr lang="en-US" b="0" i="1" smtClean="0">
                              <a:latin typeface="Cambria Math" panose="02040503050406030204" pitchFamily="18" charset="0"/>
                            </a:rPr>
                            <m:t>𝑖</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panose="02040503050406030204" pitchFamily="18" charset="0"/>
                                </a:rPr>
                                <m:t>𝑉𝐿𝑁</m:t>
                              </m:r>
                            </m:e>
                            <m:sub>
                              <m:sSub>
                                <m:sSubPr>
                                  <m:ctrlPr>
                                    <a:rPr lang="en-US" i="1" smtClean="0">
                                      <a:latin typeface="Cambria Math" panose="02040503050406030204" pitchFamily="18" charset="0"/>
                                    </a:rPr>
                                  </m:ctrlPr>
                                </m:sSubPr>
                                <m:e>
                                  <m:r>
                                    <a:rPr lang="en-US" b="0" i="1" smtClean="0">
                                      <a:latin typeface="Cambria Math" panose="02040503050406030204" pitchFamily="18" charset="0"/>
                                    </a:rPr>
                                    <m:t>𝐴𝐵𝐶</m:t>
                                  </m:r>
                                </m:e>
                                <m:sub>
                                  <m:r>
                                    <a:rPr lang="en-US" b="0" i="1" smtClean="0">
                                      <a:latin typeface="Cambria Math" panose="02040503050406030204" pitchFamily="18" charset="0"/>
                                    </a:rPr>
                                    <m:t>𝑖</m:t>
                                  </m:r>
                                </m:sub>
                              </m:sSub>
                            </m:sub>
                          </m:sSub>
                          <m:r>
                            <a:rPr lang="en-US" i="1">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d>
                                <m:dPr>
                                  <m:ctrlPr>
                                    <a:rPr lang="en-US" i="1" smtClean="0">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sSub>
                                        <m:sSubPr>
                                          <m:ctrlPr>
                                            <a:rPr lang="en-US" i="1">
                                              <a:latin typeface="Cambria Math" panose="02040503050406030204" pitchFamily="18" charset="0"/>
                                            </a:rPr>
                                          </m:ctrlPr>
                                        </m:sSubPr>
                                        <m:e>
                                          <m:r>
                                            <a:rPr lang="en-US" i="1">
                                              <a:latin typeface="Cambria Math" panose="02040503050406030204" pitchFamily="18" charset="0"/>
                                            </a:rPr>
                                            <m:t>𝐴𝐵𝐶</m:t>
                                          </m:r>
                                        </m:e>
                                        <m:sub>
                                          <m:r>
                                            <a:rPr lang="en-US" i="1">
                                              <a:latin typeface="Cambria Math" panose="02040503050406030204" pitchFamily="18" charset="0"/>
                                            </a:rPr>
                                            <m:t>𝑖</m:t>
                                          </m:r>
                                        </m:sub>
                                      </m:sSub>
                                    </m:sub>
                                  </m:sSub>
                                </m:e>
                              </m:d>
                            </m:e>
                            <m:sup>
                              <m:r>
                                <a:rPr lang="en-US" b="0" i="1" smtClean="0">
                                  <a:latin typeface="Cambria Math" panose="02040503050406030204" pitchFamily="18" charset="0"/>
                                  <a:ea typeface="Cambria Math" panose="02040503050406030204" pitchFamily="18" charset="0"/>
                                </a:rPr>
                                <m:t>∗</m:t>
                              </m:r>
                            </m:sup>
                          </m:sSup>
                        </m:num>
                        <m:den>
                          <m:r>
                            <a:rPr lang="en-US" b="0" i="1" smtClean="0">
                              <a:latin typeface="Cambria Math" panose="02040503050406030204" pitchFamily="18" charset="0"/>
                            </a:rPr>
                            <m:t>1000</m:t>
                          </m:r>
                        </m:den>
                      </m:f>
                      <m:r>
                        <a:rPr lang="en-US" i="1">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b="0" i="1" smtClean="0">
                                  <a:latin typeface="Cambria Math" panose="02040503050406030204" pitchFamily="18" charset="0"/>
                                </a:rPr>
                                <m:t>85.02</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29.46</m:t>
                              </m:r>
                            </m:e>
                            <m:e>
                              <m:r>
                                <a:rPr lang="en-US" b="0" i="1" smtClean="0">
                                  <a:latin typeface="Cambria Math" panose="02040503050406030204" pitchFamily="18" charset="0"/>
                                </a:rPr>
                                <m:t>67.42</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47.37</m:t>
                              </m:r>
                            </m:e>
                            <m:e>
                              <m:r>
                                <a:rPr lang="en-US" b="0" i="1" smtClean="0">
                                  <a:latin typeface="Cambria Math" panose="02040503050406030204" pitchFamily="18" charset="0"/>
                                </a:rPr>
                                <m:t>56.80</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20.58</m:t>
                              </m:r>
                            </m:e>
                          </m:eqArr>
                        </m:e>
                      </m:d>
                      <m:r>
                        <a:rPr lang="en-US" b="0" i="1" smtClean="0">
                          <a:latin typeface="Cambria Math" panose="02040503050406030204" pitchFamily="18" charset="0"/>
                          <a:ea typeface="Cambria Math" panose="02040503050406030204" pitchFamily="18" charset="0"/>
                        </a:rPr>
                        <m:t>𝑘𝑉</m:t>
                      </m:r>
                      <m:r>
                        <a:rPr lang="en-US" i="1">
                          <a:latin typeface="Cambria Math" panose="02040503050406030204" pitchFamily="18" charset="0"/>
                          <a:ea typeface="Cambria Math" panose="02040503050406030204" pitchFamily="18" charset="0"/>
                        </a:rPr>
                        <m:t>𝐴</m:t>
                      </m:r>
                    </m:oMath>
                  </m:oMathPara>
                </a14:m>
                <a:endParaRPr lang="en-US" dirty="0">
                  <a:latin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108717" y="2668278"/>
                <a:ext cx="4794261" cy="832664"/>
              </a:xfrm>
              <a:prstGeom prst="rect">
                <a:avLst/>
              </a:prstGeom>
              <a:blipFill>
                <a:blip r:embed="rId4"/>
                <a:stretch>
                  <a:fillRect/>
                </a:stretch>
              </a:blipFill>
            </p:spPr>
            <p:txBody>
              <a:bodyPr/>
              <a:lstStyle/>
              <a:p>
                <a:r>
                  <a:rPr lang="en-US">
                    <a:noFill/>
                  </a:rPr>
                  <a:t> </a:t>
                </a:r>
              </a:p>
            </p:txBody>
          </p:sp>
        </mc:Fallback>
      </mc:AlternateContent>
      <p:sp>
        <p:nvSpPr>
          <p:cNvPr id="9" name="Rectangle 8"/>
          <p:cNvSpPr/>
          <p:nvPr/>
        </p:nvSpPr>
        <p:spPr>
          <a:xfrm>
            <a:off x="152400" y="3657600"/>
            <a:ext cx="8915958" cy="369332"/>
          </a:xfrm>
          <a:prstGeom prst="rect">
            <a:avLst/>
          </a:prstGeom>
        </p:spPr>
        <p:txBody>
          <a:bodyPr wrap="square">
            <a:spAutoFit/>
          </a:bodyPr>
          <a:lstStyle/>
          <a:p>
            <a:r>
              <a:rPr lang="en-US" dirty="0">
                <a:solidFill>
                  <a:srgbClr val="000000"/>
                </a:solidFill>
                <a:latin typeface="Times New Roman" panose="02020603050405020304" pitchFamily="18" charset="0"/>
              </a:rPr>
              <a:t>The operating power factors of the three transformers are</a:t>
            </a:r>
            <a:endParaRPr lang="en-US"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Rectangle 15"/>
              <p:cNvSpPr/>
              <p:nvPr/>
            </p:nvSpPr>
            <p:spPr>
              <a:xfrm>
                <a:off x="3017398" y="4343400"/>
                <a:ext cx="3470694" cy="972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i="1" smtClean="0">
                              <a:latin typeface="Cambria Math" panose="02040503050406030204" pitchFamily="18" charset="0"/>
                            </a:rPr>
                            <m:t>𝑃</m:t>
                          </m:r>
                          <m:r>
                            <a:rPr lang="en-US" b="0" i="1" smtClean="0">
                              <a:latin typeface="Cambria Math" panose="02040503050406030204" pitchFamily="18" charset="0"/>
                            </a:rPr>
                            <m:t>𝐹</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m:rPr>
                                  <m:sty m:val="p"/>
                                </m:rPr>
                                <a:rPr lang="en-US" b="0" i="0" smtClean="0">
                                  <a:latin typeface="Cambria Math" panose="02040503050406030204" pitchFamily="18" charset="0"/>
                                </a:rPr>
                                <m:t>cos</m:t>
                              </m:r>
                              <m:r>
                                <a:rPr lang="en-US" b="0" i="1" smtClean="0">
                                  <a:latin typeface="Cambria Math" panose="02040503050406030204" pitchFamily="18" charset="0"/>
                                </a:rPr>
                                <m:t>⁡(29.46)</m:t>
                              </m:r>
                            </m:e>
                            <m:e>
                              <m:r>
                                <m:rPr>
                                  <m:sty m:val="p"/>
                                </m:rPr>
                                <a:rPr lang="en-US">
                                  <a:latin typeface="Cambria Math" panose="02040503050406030204" pitchFamily="18" charset="0"/>
                                </a:rPr>
                                <m:t>cos</m:t>
                              </m:r>
                              <m:r>
                                <a:rPr lang="en-US" i="1">
                                  <a:latin typeface="Cambria Math" panose="02040503050406030204" pitchFamily="18" charset="0"/>
                                </a:rPr>
                                <m:t>⁡(</m:t>
                              </m:r>
                              <m:r>
                                <a:rPr lang="en-US" b="0" i="1" smtClean="0">
                                  <a:latin typeface="Cambria Math" panose="02040503050406030204" pitchFamily="18" charset="0"/>
                                </a:rPr>
                                <m:t>47.39</m:t>
                              </m:r>
                              <m:r>
                                <a:rPr lang="en-US" i="1">
                                  <a:latin typeface="Cambria Math" panose="02040503050406030204" pitchFamily="18" charset="0"/>
                                </a:rPr>
                                <m:t>)</m:t>
                              </m:r>
                            </m:e>
                            <m:e>
                              <m:r>
                                <m:rPr>
                                  <m:sty m:val="p"/>
                                </m:rPr>
                                <a:rPr lang="en-US">
                                  <a:latin typeface="Cambria Math" panose="02040503050406030204" pitchFamily="18" charset="0"/>
                                </a:rPr>
                                <m:t>cos</m:t>
                              </m:r>
                              <m:r>
                                <a:rPr lang="en-US" i="1">
                                  <a:latin typeface="Cambria Math" panose="02040503050406030204" pitchFamily="18" charset="0"/>
                                </a:rPr>
                                <m:t>⁡(2</m:t>
                              </m:r>
                              <m:r>
                                <a:rPr lang="en-US" b="0" i="1" smtClean="0">
                                  <a:latin typeface="Cambria Math" panose="02040503050406030204" pitchFamily="18" charset="0"/>
                                </a:rPr>
                                <m:t>0.58</m:t>
                              </m:r>
                              <m:r>
                                <a:rPr lang="en-US" i="1">
                                  <a:latin typeface="Cambria Math" panose="02040503050406030204" pitchFamily="18" charset="0"/>
                                </a:rPr>
                                <m:t>)</m:t>
                              </m:r>
                            </m:e>
                          </m:eqArr>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b="0" i="1" smtClean="0">
                                  <a:latin typeface="Cambria Math" panose="02040503050406030204" pitchFamily="18" charset="0"/>
                                </a:rPr>
                                <m:t>87.1</m:t>
                              </m:r>
                            </m:e>
                            <m:e>
                              <m:r>
                                <a:rPr lang="en-US" b="0" i="1" smtClean="0">
                                  <a:latin typeface="Cambria Math" panose="02040503050406030204" pitchFamily="18" charset="0"/>
                                </a:rPr>
                                <m:t>67.7</m:t>
                              </m:r>
                            </m:e>
                            <m:e>
                              <m:r>
                                <a:rPr lang="en-US" b="0" i="1" smtClean="0">
                                  <a:latin typeface="Cambria Math" panose="02040503050406030204" pitchFamily="18" charset="0"/>
                                </a:rPr>
                                <m:t>93.6</m:t>
                              </m:r>
                            </m:e>
                          </m:eqArr>
                        </m:e>
                      </m:d>
                      <m:r>
                        <a:rPr lang="en-US" b="0" i="1" smtClean="0">
                          <a:latin typeface="Cambria Math" panose="02040503050406030204" pitchFamily="18" charset="0"/>
                          <a:ea typeface="Cambria Math" panose="02040503050406030204" pitchFamily="18" charset="0"/>
                        </a:rPr>
                        <m:t>%</m:t>
                      </m:r>
                    </m:oMath>
                  </m:oMathPara>
                </a14:m>
                <a:endParaRPr lang="en-US" dirty="0">
                  <a:latin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3017398" y="4343400"/>
                <a:ext cx="3470694" cy="972702"/>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361563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897251" cy="584775"/>
          </a:xfrm>
          <a:prstGeom prst="rect">
            <a:avLst/>
          </a:prstGeom>
        </p:spPr>
        <p:txBody>
          <a:bodyPr wrap="none">
            <a:spAutoFit/>
          </a:bodyPr>
          <a:lstStyle/>
          <a:p>
            <a:r>
              <a:rPr lang="en-US" sz="3200" dirty="0">
                <a:solidFill>
                  <a:srgbClr val="C8102E"/>
                </a:solidFill>
                <a:latin typeface="+mj-lt"/>
                <a:ea typeface="+mj-ea"/>
                <a:cs typeface="+mj-cs"/>
              </a:rPr>
              <a:t>Example 3</a:t>
            </a:r>
          </a:p>
        </p:txBody>
      </p:sp>
      <p:sp>
        <p:nvSpPr>
          <p:cNvPr id="8" name="Rectangle 7"/>
          <p:cNvSpPr/>
          <p:nvPr/>
        </p:nvSpPr>
        <p:spPr>
          <a:xfrm>
            <a:off x="189186" y="762000"/>
            <a:ext cx="8831317" cy="5355312"/>
          </a:xfrm>
          <a:prstGeom prst="rect">
            <a:avLst/>
          </a:prstGeom>
        </p:spPr>
        <p:txBody>
          <a:bodyPr wrap="square">
            <a:spAutoFit/>
          </a:bodyPr>
          <a:lstStyle/>
          <a:p>
            <a:pPr algn="just"/>
            <a:r>
              <a:rPr lang="en-US" dirty="0">
                <a:solidFill>
                  <a:srgbClr val="000000"/>
                </a:solidFill>
                <a:latin typeface="Times New Roman" panose="02020603050405020304" pitchFamily="18" charset="0"/>
              </a:rPr>
              <a:t>Note that the operating </a:t>
            </a:r>
            <a:r>
              <a:rPr lang="en-US" dirty="0" err="1">
                <a:solidFill>
                  <a:srgbClr val="000000"/>
                </a:solidFill>
                <a:latin typeface="Times New Roman" panose="02020603050405020304" pitchFamily="18" charset="0"/>
              </a:rPr>
              <a:t>kVAs</a:t>
            </a:r>
            <a:r>
              <a:rPr lang="en-US" dirty="0">
                <a:solidFill>
                  <a:srgbClr val="000000"/>
                </a:solidFill>
                <a:latin typeface="Times New Roman" panose="02020603050405020304" pitchFamily="18" charset="0"/>
              </a:rPr>
              <a:t> do not match very closely the rated </a:t>
            </a:r>
            <a:r>
              <a:rPr lang="en-US" dirty="0" err="1">
                <a:solidFill>
                  <a:srgbClr val="000000"/>
                </a:solidFill>
                <a:latin typeface="Times New Roman" panose="02020603050405020304" pitchFamily="18" charset="0"/>
              </a:rPr>
              <a:t>kVAs</a:t>
            </a:r>
            <a:r>
              <a:rPr lang="en-US" dirty="0">
                <a:solidFill>
                  <a:srgbClr val="000000"/>
                </a:solidFill>
                <a:latin typeface="Times New Roman" panose="02020603050405020304" pitchFamily="18" charset="0"/>
              </a:rPr>
              <a:t> of the three transformers. In particular, the transformer on phase </a:t>
            </a:r>
            <a:r>
              <a:rPr lang="en-US" i="1" dirty="0">
                <a:solidFill>
                  <a:srgbClr val="000000"/>
                </a:solidFill>
                <a:latin typeface="Times New Roman" panose="02020603050405020304" pitchFamily="18" charset="0"/>
              </a:rPr>
              <a:t>A</a:t>
            </a:r>
            <a:r>
              <a:rPr lang="en-US" dirty="0">
                <a:solidFill>
                  <a:srgbClr val="000000"/>
                </a:solidFill>
                <a:latin typeface="Times New Roman" panose="02020603050405020304" pitchFamily="18" charset="0"/>
              </a:rPr>
              <a:t> did not serve the total load of 100 kVA that is directly connected its terminals. That transformer is operating below rated kVA, while the other two transformers are overloaded. In fact, the transformer connected to phase </a:t>
            </a:r>
            <a:r>
              <a:rPr lang="en-US" i="1" dirty="0">
                <a:solidFill>
                  <a:srgbClr val="000000"/>
                </a:solidFill>
                <a:latin typeface="Times New Roman" panose="02020603050405020304" pitchFamily="18" charset="0"/>
              </a:rPr>
              <a:t>B</a:t>
            </a:r>
            <a:r>
              <a:rPr lang="en-US" dirty="0">
                <a:solidFill>
                  <a:srgbClr val="000000"/>
                </a:solidFill>
                <a:latin typeface="Times New Roman" panose="02020603050405020304" pitchFamily="18" charset="0"/>
              </a:rPr>
              <a:t> is operating 35% above rated kVA. Because of this overload, the ratings of the three transformers should be changed so that the phase </a:t>
            </a:r>
            <a:r>
              <a:rPr lang="en-US" i="1" dirty="0">
                <a:solidFill>
                  <a:srgbClr val="000000"/>
                </a:solidFill>
                <a:latin typeface="Times New Roman" panose="02020603050405020304" pitchFamily="18" charset="0"/>
              </a:rPr>
              <a:t>B</a:t>
            </a:r>
            <a:r>
              <a:rPr lang="en-US" dirty="0">
                <a:solidFill>
                  <a:srgbClr val="000000"/>
                </a:solidFill>
                <a:latin typeface="Times New Roman" panose="02020603050405020304" pitchFamily="18" charset="0"/>
              </a:rPr>
              <a:t> and phase </a:t>
            </a:r>
            <a:r>
              <a:rPr lang="en-US" i="1" dirty="0">
                <a:solidFill>
                  <a:srgbClr val="000000"/>
                </a:solidFill>
                <a:latin typeface="Times New Roman" panose="02020603050405020304" pitchFamily="18" charset="0"/>
              </a:rPr>
              <a:t>C</a:t>
            </a:r>
            <a:r>
              <a:rPr lang="en-US" dirty="0">
                <a:solidFill>
                  <a:srgbClr val="000000"/>
                </a:solidFill>
                <a:latin typeface="Times New Roman" panose="02020603050405020304" pitchFamily="18" charset="0"/>
              </a:rPr>
              <a:t> transformers are rated 75 kVA. Finally, the operating power factors of the three transformers bare little resemblance to the load power factors.</a:t>
            </a:r>
          </a:p>
          <a:p>
            <a:pPr algn="just"/>
            <a:endParaRPr lang="en-US" dirty="0">
              <a:solidFill>
                <a:srgbClr val="000000"/>
              </a:solidFill>
              <a:latin typeface="Times New Roman" panose="02020603050405020304" pitchFamily="18" charset="0"/>
            </a:endParaRPr>
          </a:p>
          <a:p>
            <a:pPr algn="just"/>
            <a:r>
              <a:rPr lang="en-US" dirty="0">
                <a:solidFill>
                  <a:srgbClr val="000000"/>
                </a:solidFill>
                <a:latin typeface="Times New Roman" panose="02020603050405020304" pitchFamily="18" charset="0"/>
              </a:rPr>
              <a:t>Example 3 demonstrates how the generalized constant matrices can be used to determine the operating characteristics of the transformers. In addition, the example shows that the obvious selection of transformer ratings will lead to an overload condition on the two power transformers. The beauty in this is that if the generalized constant matrices have been applied in a computer program, it is a simple task to change the transformer kVA ratings and be assured that none of the transformers will be operating in an overload condition.</a:t>
            </a:r>
          </a:p>
          <a:p>
            <a:pPr algn="just"/>
            <a:endParaRPr lang="en-US" dirty="0">
              <a:solidFill>
                <a:srgbClr val="000000"/>
              </a:solidFill>
              <a:latin typeface="Times New Roman" panose="02020603050405020304" pitchFamily="18" charset="0"/>
            </a:endParaRPr>
          </a:p>
          <a:p>
            <a:pPr algn="just"/>
            <a:r>
              <a:rPr lang="en-US" dirty="0">
                <a:solidFill>
                  <a:srgbClr val="000000"/>
                </a:solidFill>
                <a:latin typeface="Times New Roman" panose="02020603050405020304" pitchFamily="18" charset="0"/>
              </a:rPr>
              <a:t>Example 3 has demonstrated the “backward” sweep to compute the primary voltages and currents. As before when the source (primary) voltages are given along with the load </a:t>
            </a:r>
            <a:r>
              <a:rPr lang="en-US" i="1" dirty="0">
                <a:solidFill>
                  <a:srgbClr val="000000"/>
                </a:solidFill>
                <a:latin typeface="Times New Roman" panose="02020603050405020304" pitchFamily="18" charset="0"/>
              </a:rPr>
              <a:t>PQ</a:t>
            </a:r>
            <a:r>
              <a:rPr lang="en-US" dirty="0">
                <a:solidFill>
                  <a:srgbClr val="000000"/>
                </a:solidFill>
                <a:latin typeface="Times New Roman" panose="02020603050405020304" pitchFamily="18" charset="0"/>
              </a:rPr>
              <a:t>, then the ladder iterative technique must be used to analyze the transformer connection.</a:t>
            </a:r>
          </a:p>
        </p:txBody>
      </p:sp>
    </p:spTree>
    <p:extLst>
      <p:ext uri="{BB962C8B-B14F-4D97-AF65-F5344CB8AC3E}">
        <p14:creationId xmlns:p14="http://schemas.microsoft.com/office/powerpoint/2010/main" val="36018998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8072595" cy="584775"/>
          </a:xfrm>
          <a:prstGeom prst="rect">
            <a:avLst/>
          </a:prstGeom>
        </p:spPr>
        <p:txBody>
          <a:bodyPr wrap="none">
            <a:spAutoFit/>
          </a:bodyPr>
          <a:lstStyle/>
          <a:p>
            <a:r>
              <a:rPr lang="en-US" sz="3200" dirty="0">
                <a:solidFill>
                  <a:srgbClr val="C8102E"/>
                </a:solidFill>
                <a:latin typeface="+mj-lt"/>
                <a:ea typeface="+mj-ea"/>
                <a:cs typeface="+mj-cs"/>
              </a:rPr>
              <a:t>Undergrounded Wye-Delta Step-up Connection</a:t>
            </a:r>
          </a:p>
        </p:txBody>
      </p:sp>
      <p:sp>
        <p:nvSpPr>
          <p:cNvPr id="5" name="Rectangle 4"/>
          <p:cNvSpPr/>
          <p:nvPr/>
        </p:nvSpPr>
        <p:spPr>
          <a:xfrm>
            <a:off x="152400" y="636296"/>
            <a:ext cx="8915400" cy="1323439"/>
          </a:xfrm>
          <a:prstGeom prst="rect">
            <a:avLst/>
          </a:prstGeom>
        </p:spPr>
        <p:txBody>
          <a:bodyPr wrap="square">
            <a:spAutoFit/>
          </a:bodyPr>
          <a:lstStyle/>
          <a:p>
            <a:r>
              <a:rPr lang="en-US" sz="2000" dirty="0">
                <a:solidFill>
                  <a:srgbClr val="000000"/>
                </a:solidFill>
                <a:latin typeface="Times New Roman" panose="02020603050405020304" pitchFamily="18" charset="0"/>
              </a:rPr>
              <a:t>The connection diagram for the step-up connection is shown in Fig.11.</a:t>
            </a:r>
          </a:p>
          <a:p>
            <a:endParaRPr lang="en-US" sz="2000" dirty="0">
              <a:solidFill>
                <a:srgbClr val="000000"/>
              </a:solidFill>
              <a:latin typeface="Times New Roman" panose="02020603050405020304" pitchFamily="18" charset="0"/>
            </a:endParaRPr>
          </a:p>
          <a:p>
            <a:r>
              <a:rPr lang="en-US" sz="2000" dirty="0">
                <a:solidFill>
                  <a:srgbClr val="000000"/>
                </a:solidFill>
                <a:latin typeface="Times New Roman" panose="02020603050405020304" pitchFamily="18" charset="0"/>
              </a:rPr>
              <a:t>The only difference between the step-up and step-down connections are the definitions of the turns ratio </a:t>
            </a:r>
            <a:r>
              <a:rPr lang="en-US" sz="2000" i="1" dirty="0" err="1">
                <a:solidFill>
                  <a:srgbClr val="000000"/>
                </a:solidFill>
                <a:latin typeface="Times New Roman" panose="02020603050405020304" pitchFamily="18" charset="0"/>
              </a:rPr>
              <a:t>n</a:t>
            </a:r>
            <a:r>
              <a:rPr lang="en-US" sz="2000" i="1" baseline="-25000" dirty="0" err="1">
                <a:solidFill>
                  <a:srgbClr val="000000"/>
                </a:solidFill>
                <a:latin typeface="Times New Roman" panose="02020603050405020304" pitchFamily="18" charset="0"/>
              </a:rPr>
              <a:t>t</a:t>
            </a:r>
            <a:r>
              <a:rPr lang="en-US" sz="2000" dirty="0">
                <a:solidFill>
                  <a:srgbClr val="000000"/>
                </a:solidFill>
                <a:latin typeface="Times New Roman" panose="02020603050405020304" pitchFamily="18" charset="0"/>
              </a:rPr>
              <a:t>, [</a:t>
            </a:r>
            <a:r>
              <a:rPr lang="en-US" sz="2000" i="1" dirty="0">
                <a:solidFill>
                  <a:srgbClr val="000000"/>
                </a:solidFill>
                <a:latin typeface="Times New Roman" panose="02020603050405020304" pitchFamily="18" charset="0"/>
              </a:rPr>
              <a:t>AV</a:t>
            </a:r>
            <a:r>
              <a:rPr lang="en-US" sz="2000" dirty="0">
                <a:solidFill>
                  <a:srgbClr val="000000"/>
                </a:solidFill>
                <a:latin typeface="Times New Roman" panose="02020603050405020304" pitchFamily="18" charset="0"/>
              </a:rPr>
              <a:t>], and [</a:t>
            </a:r>
            <a:r>
              <a:rPr lang="en-US" sz="2000" i="1" dirty="0">
                <a:solidFill>
                  <a:srgbClr val="000000"/>
                </a:solidFill>
                <a:latin typeface="Times New Roman" panose="02020603050405020304" pitchFamily="18" charset="0"/>
              </a:rPr>
              <a:t>AI</a:t>
            </a:r>
            <a:r>
              <a:rPr lang="en-US" sz="2000" dirty="0">
                <a:solidFill>
                  <a:srgbClr val="000000"/>
                </a:solidFill>
                <a:latin typeface="Times New Roman" panose="02020603050405020304" pitchFamily="18" charset="0"/>
              </a:rPr>
              <a:t>]. For the step-up connection,</a:t>
            </a:r>
          </a:p>
        </p:txBody>
      </p:sp>
      <mc:AlternateContent xmlns:mc="http://schemas.openxmlformats.org/markup-compatibility/2006" xmlns:a14="http://schemas.microsoft.com/office/drawing/2010/main">
        <mc:Choice Requires="a14">
          <p:sp>
            <p:nvSpPr>
              <p:cNvPr id="22" name="Rectangle 21"/>
              <p:cNvSpPr/>
              <p:nvPr/>
            </p:nvSpPr>
            <p:spPr>
              <a:xfrm>
                <a:off x="3451956" y="1993000"/>
                <a:ext cx="2380973" cy="567335"/>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f>
                      <m:fPr>
                        <m:ctrlPr>
                          <a:rPr lang="en-US" i="1" smtClean="0">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panose="02040503050406030204" pitchFamily="18" charset="0"/>
                              </a:rPr>
                              <m:t>𝐾𝑉𝐿𝑁</m:t>
                            </m:r>
                          </m:e>
                          <m:sub>
                            <m:r>
                              <a:rPr lang="en-US" b="0" i="1" smtClean="0">
                                <a:latin typeface="Cambria Math" panose="02040503050406030204" pitchFamily="18" charset="0"/>
                              </a:rPr>
                              <m:t>𝑟𝑎𝑡𝑒𝑑</m:t>
                            </m:r>
                            <m:r>
                              <a:rPr lang="en-US" b="0" i="1" smtClean="0">
                                <a:latin typeface="Cambria Math" panose="02040503050406030204" pitchFamily="18" charset="0"/>
                              </a:rPr>
                              <m:t> </m:t>
                            </m:r>
                            <m:r>
                              <a:rPr lang="en-US" b="0" i="1" smtClean="0">
                                <a:latin typeface="Cambria Math" panose="02040503050406030204" pitchFamily="18" charset="0"/>
                              </a:rPr>
                              <m:t>𝑃𝑟𝑖𝑚𝑎𝑟𝑦</m:t>
                            </m:r>
                          </m:sub>
                        </m:sSub>
                      </m:num>
                      <m:den>
                        <m:sSub>
                          <m:sSubPr>
                            <m:ctrlPr>
                              <a:rPr lang="en-US" i="1">
                                <a:latin typeface="Cambria Math" panose="02040503050406030204" pitchFamily="18" charset="0"/>
                              </a:rPr>
                            </m:ctrlPr>
                          </m:sSubPr>
                          <m:e>
                            <m:r>
                              <a:rPr lang="en-US" i="1">
                                <a:latin typeface="Cambria Math" panose="02040503050406030204" pitchFamily="18" charset="0"/>
                              </a:rPr>
                              <m:t>𝐾𝑉𝐿</m:t>
                            </m:r>
                            <m:r>
                              <a:rPr lang="en-US" b="0" i="1" smtClean="0">
                                <a:latin typeface="Cambria Math" panose="02040503050406030204" pitchFamily="18" charset="0"/>
                              </a:rPr>
                              <m:t>𝐿</m:t>
                            </m:r>
                          </m:e>
                          <m:sub>
                            <m:r>
                              <a:rPr lang="en-US" i="1">
                                <a:latin typeface="Cambria Math" panose="02040503050406030204" pitchFamily="18" charset="0"/>
                              </a:rPr>
                              <m:t>𝑟𝑎𝑡𝑒𝑑</m:t>
                            </m:r>
                            <m:r>
                              <a:rPr lang="en-US" i="1">
                                <a:latin typeface="Cambria Math" panose="02040503050406030204" pitchFamily="18" charset="0"/>
                              </a:rPr>
                              <m:t> </m:t>
                            </m:r>
                            <m:r>
                              <a:rPr lang="en-US" b="0" i="1" smtClean="0">
                                <a:latin typeface="Cambria Math" panose="02040503050406030204" pitchFamily="18" charset="0"/>
                              </a:rPr>
                              <m:t>𝑆𝑒𝑐𝑜𝑛𝑑𝑎𝑟𝑦</m:t>
                            </m:r>
                          </m:sub>
                        </m:sSub>
                      </m:den>
                    </m:f>
                  </m:oMath>
                </a14:m>
                <a:endParaRPr lang="en-US" dirty="0">
                  <a:latin typeface="Times New Roman" panose="02020603050405020304" pitchFamily="18"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3451956" y="1993000"/>
                <a:ext cx="2380973" cy="567335"/>
              </a:xfrm>
              <a:prstGeom prst="rect">
                <a:avLst/>
              </a:prstGeom>
              <a:blipFill>
                <a:blip r:embed="rId2"/>
                <a:stretch>
                  <a:fillRect b="-3226"/>
                </a:stretch>
              </a:blipFill>
            </p:spPr>
            <p:txBody>
              <a:bodyPr/>
              <a:lstStyle/>
              <a:p>
                <a:r>
                  <a:rPr lang="en-US">
                    <a:noFill/>
                  </a:rPr>
                  <a:t> </a:t>
                </a:r>
              </a:p>
            </p:txBody>
          </p:sp>
        </mc:Fallback>
      </mc:AlternateContent>
      <p:pic>
        <p:nvPicPr>
          <p:cNvPr id="6" name="Picture 5"/>
          <p:cNvPicPr>
            <a:picLocks noChangeAspect="1"/>
          </p:cNvPicPr>
          <p:nvPr/>
        </p:nvPicPr>
        <p:blipFill>
          <a:blip r:embed="rId3"/>
          <a:stretch>
            <a:fillRect/>
          </a:stretch>
        </p:blipFill>
        <p:spPr>
          <a:xfrm>
            <a:off x="491833" y="2593600"/>
            <a:ext cx="4150609" cy="2819400"/>
          </a:xfrm>
          <a:prstGeom prst="rect">
            <a:avLst/>
          </a:prstGeom>
        </p:spPr>
      </p:pic>
      <p:sp>
        <p:nvSpPr>
          <p:cNvPr id="24" name="TextBox 23"/>
          <p:cNvSpPr txBox="1"/>
          <p:nvPr/>
        </p:nvSpPr>
        <p:spPr>
          <a:xfrm>
            <a:off x="-381000" y="5573114"/>
            <a:ext cx="6396503" cy="369332"/>
          </a:xfrm>
          <a:prstGeom prst="rect">
            <a:avLst/>
          </a:prstGeom>
          <a:noFill/>
        </p:spPr>
        <p:txBody>
          <a:bodyPr wrap="square" rtlCol="0">
            <a:spAutoFit/>
          </a:bodyPr>
          <a:lstStyle/>
          <a:p>
            <a:pPr algn="ctr"/>
            <a:r>
              <a:rPr lang="en-US" dirty="0">
                <a:latin typeface="Times New Roman" panose="02020603050405020304" pitchFamily="18" charset="0"/>
              </a:rPr>
              <a:t>Fig.11 </a:t>
            </a:r>
            <a:r>
              <a:rPr lang="en-US" dirty="0">
                <a:solidFill>
                  <a:srgbClr val="000000"/>
                </a:solidFill>
                <a:latin typeface="Times New Roman" panose="02020603050405020304" pitchFamily="18" charset="0"/>
              </a:rPr>
              <a:t>Undergrounded wye-delta step-up connection  </a:t>
            </a:r>
            <a:endParaRPr lang="en-US"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5493158" y="2884653"/>
                <a:ext cx="2937022"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𝐴𝑉</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0</m:t>
                                </m:r>
                              </m:e>
                            </m:mr>
                          </m:m>
                        </m:e>
                      </m:d>
                    </m:oMath>
                  </m:oMathPara>
                </a14:m>
                <a:endParaRPr lang="en-US" dirty="0">
                  <a:latin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493158" y="2884653"/>
                <a:ext cx="2937022" cy="824906"/>
              </a:xfrm>
              <a:prstGeom prst="rect">
                <a:avLst/>
              </a:prstGeom>
              <a:blipFill>
                <a:blip r:embed="rId4"/>
                <a:stretch>
                  <a:fillRect/>
                </a:stretch>
              </a:blipFill>
            </p:spPr>
            <p:txBody>
              <a:bodyPr/>
              <a:lstStyle/>
              <a:p>
                <a:r>
                  <a:rPr lang="en-US">
                    <a:noFill/>
                  </a:rPr>
                  <a:t> </a:t>
                </a:r>
              </a:p>
            </p:txBody>
          </p:sp>
        </mc:Fallback>
      </mc:AlternateContent>
      <p:sp>
        <p:nvSpPr>
          <p:cNvPr id="9" name="TextBox 8"/>
          <p:cNvSpPr txBox="1"/>
          <p:nvPr/>
        </p:nvSpPr>
        <p:spPr>
          <a:xfrm>
            <a:off x="8572716" y="2086325"/>
            <a:ext cx="569387" cy="369332"/>
          </a:xfrm>
          <a:prstGeom prst="rect">
            <a:avLst/>
          </a:prstGeom>
          <a:noFill/>
        </p:spPr>
        <p:txBody>
          <a:bodyPr wrap="none" rtlCol="0">
            <a:spAutoFit/>
          </a:bodyPr>
          <a:lstStyle/>
          <a:p>
            <a:r>
              <a:rPr lang="en-US" dirty="0">
                <a:latin typeface="Times New Roman" panose="02020603050405020304" pitchFamily="18" charset="0"/>
              </a:rPr>
              <a:t>(76)</a:t>
            </a:r>
          </a:p>
        </p:txBody>
      </p:sp>
      <p:sp>
        <p:nvSpPr>
          <p:cNvPr id="10" name="TextBox 9"/>
          <p:cNvSpPr txBox="1"/>
          <p:nvPr/>
        </p:nvSpPr>
        <p:spPr>
          <a:xfrm>
            <a:off x="8605345" y="3112440"/>
            <a:ext cx="569387" cy="369332"/>
          </a:xfrm>
          <a:prstGeom prst="rect">
            <a:avLst/>
          </a:prstGeom>
          <a:noFill/>
        </p:spPr>
        <p:txBody>
          <a:bodyPr wrap="none" rtlCol="0">
            <a:spAutoFit/>
          </a:bodyPr>
          <a:lstStyle/>
          <a:p>
            <a:r>
              <a:rPr lang="en-US" dirty="0">
                <a:latin typeface="Times New Roman" panose="02020603050405020304" pitchFamily="18" charset="0"/>
              </a:rPr>
              <a:t>(77)</a:t>
            </a:r>
          </a:p>
        </p:txBody>
      </p:sp>
      <mc:AlternateContent xmlns:mc="http://schemas.openxmlformats.org/markup-compatibility/2006" xmlns:a14="http://schemas.microsoft.com/office/drawing/2010/main">
        <mc:Choice Requires="a14">
          <p:sp>
            <p:nvSpPr>
              <p:cNvPr id="11" name="Rectangle 10"/>
              <p:cNvSpPr/>
              <p:nvPr/>
            </p:nvSpPr>
            <p:spPr>
              <a:xfrm>
                <a:off x="5493158" y="4472551"/>
                <a:ext cx="2937022"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𝐴𝐼</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0</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b="0" i="1" smtClean="0">
                                    <a:latin typeface="Cambria Math" panose="02040503050406030204" pitchFamily="18" charset="0"/>
                                  </a:rPr>
                                  <m:t>0</m:t>
                                </m:r>
                              </m:e>
                              <m:e>
                                <m:r>
                                  <a:rPr lang="en-US" i="1">
                                    <a:latin typeface="Cambria Math" panose="02040503050406030204" pitchFamily="18" charset="0"/>
                                  </a:rPr>
                                  <m:t>−1</m:t>
                                </m:r>
                              </m:e>
                            </m:mr>
                            <m:mr>
                              <m:e>
                                <m:r>
                                  <a:rPr lang="en-US" i="1">
                                    <a:latin typeface="Cambria Math" panose="02040503050406030204" pitchFamily="18" charset="0"/>
                                  </a:rPr>
                                  <m:t>−1</m:t>
                                </m:r>
                              </m:e>
                              <m:e>
                                <m:r>
                                  <a:rPr lang="en-US" i="1">
                                    <a:latin typeface="Cambria Math" panose="02040503050406030204" pitchFamily="18" charset="0"/>
                                  </a:rPr>
                                  <m:t>0</m:t>
                                </m:r>
                              </m:e>
                              <m:e>
                                <m:r>
                                  <a:rPr lang="en-US" b="0" i="1" smtClean="0">
                                    <a:latin typeface="Cambria Math" panose="02040503050406030204" pitchFamily="18" charset="0"/>
                                  </a:rPr>
                                  <m:t>0</m:t>
                                </m:r>
                              </m:e>
                            </m:mr>
                          </m:m>
                        </m:e>
                      </m:d>
                    </m:oMath>
                  </m:oMathPara>
                </a14:m>
                <a:endParaRPr lang="en-US" dirty="0">
                  <a:latin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5493158" y="4472551"/>
                <a:ext cx="2937022" cy="824906"/>
              </a:xfrm>
              <a:prstGeom prst="rect">
                <a:avLst/>
              </a:prstGeom>
              <a:blipFill>
                <a:blip r:embed="rId5"/>
                <a:stretch>
                  <a:fillRect/>
                </a:stretch>
              </a:blipFill>
            </p:spPr>
            <p:txBody>
              <a:bodyPr/>
              <a:lstStyle/>
              <a:p>
                <a:r>
                  <a:rPr lang="en-US">
                    <a:noFill/>
                  </a:rPr>
                  <a:t> </a:t>
                </a:r>
              </a:p>
            </p:txBody>
          </p:sp>
        </mc:Fallback>
      </mc:AlternateContent>
      <p:sp>
        <p:nvSpPr>
          <p:cNvPr id="12" name="TextBox 11"/>
          <p:cNvSpPr txBox="1"/>
          <p:nvPr/>
        </p:nvSpPr>
        <p:spPr>
          <a:xfrm>
            <a:off x="8605345" y="4700338"/>
            <a:ext cx="569387" cy="369332"/>
          </a:xfrm>
          <a:prstGeom prst="rect">
            <a:avLst/>
          </a:prstGeom>
          <a:noFill/>
        </p:spPr>
        <p:txBody>
          <a:bodyPr wrap="none" rtlCol="0">
            <a:spAutoFit/>
          </a:bodyPr>
          <a:lstStyle/>
          <a:p>
            <a:r>
              <a:rPr lang="en-US" dirty="0">
                <a:latin typeface="Times New Roman" panose="02020603050405020304" pitchFamily="18" charset="0"/>
              </a:rPr>
              <a:t>(78)</a:t>
            </a:r>
          </a:p>
        </p:txBody>
      </p:sp>
    </p:spTree>
    <p:extLst>
      <p:ext uri="{BB962C8B-B14F-4D97-AF65-F5344CB8AC3E}">
        <p14:creationId xmlns:p14="http://schemas.microsoft.com/office/powerpoint/2010/main" val="36401158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897251" cy="584775"/>
          </a:xfrm>
          <a:prstGeom prst="rect">
            <a:avLst/>
          </a:prstGeom>
        </p:spPr>
        <p:txBody>
          <a:bodyPr wrap="none">
            <a:spAutoFit/>
          </a:bodyPr>
          <a:lstStyle/>
          <a:p>
            <a:r>
              <a:rPr lang="en-US" sz="3200" dirty="0">
                <a:solidFill>
                  <a:srgbClr val="C8102E"/>
                </a:solidFill>
                <a:latin typeface="+mj-lt"/>
                <a:ea typeface="+mj-ea"/>
                <a:cs typeface="+mj-cs"/>
              </a:rPr>
              <a:t>Example 5</a:t>
            </a:r>
          </a:p>
        </p:txBody>
      </p:sp>
      <p:sp>
        <p:nvSpPr>
          <p:cNvPr id="8" name="Rectangle 7"/>
          <p:cNvSpPr/>
          <p:nvPr/>
        </p:nvSpPr>
        <p:spPr>
          <a:xfrm>
            <a:off x="136634" y="647700"/>
            <a:ext cx="9007366" cy="1323439"/>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The equations for the forward and backward sweep matrices, as defined in Section 8.3, can be applied using the definitions in Equations (76) through (78). The system of Example 8.3 is modified so that transformer connection is step-up. The transformers have the same ratings, but now the rated voltages for the primary and secondary are</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Rectangle 10"/>
              <p:cNvSpPr/>
              <p:nvPr/>
            </p:nvSpPr>
            <p:spPr>
              <a:xfrm>
                <a:off x="457200" y="1987323"/>
                <a:ext cx="2380973" cy="567335"/>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f>
                      <m:fPr>
                        <m:ctrlPr>
                          <a:rPr lang="en-US" i="1" smtClean="0">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panose="02040503050406030204" pitchFamily="18" charset="0"/>
                              </a:rPr>
                              <m:t>𝐾𝑉𝐿𝑁</m:t>
                            </m:r>
                          </m:e>
                          <m:sub>
                            <m:r>
                              <a:rPr lang="en-US" b="0" i="1" smtClean="0">
                                <a:latin typeface="Cambria Math" panose="02040503050406030204" pitchFamily="18" charset="0"/>
                              </a:rPr>
                              <m:t>𝑟𝑎𝑡𝑒𝑑</m:t>
                            </m:r>
                            <m:r>
                              <a:rPr lang="en-US" b="0" i="1" smtClean="0">
                                <a:latin typeface="Cambria Math" panose="02040503050406030204" pitchFamily="18" charset="0"/>
                              </a:rPr>
                              <m:t> </m:t>
                            </m:r>
                            <m:r>
                              <a:rPr lang="en-US" b="0" i="1" smtClean="0">
                                <a:latin typeface="Cambria Math" panose="02040503050406030204" pitchFamily="18" charset="0"/>
                              </a:rPr>
                              <m:t>𝑃𝑟𝑖𝑚𝑎𝑟𝑦</m:t>
                            </m:r>
                          </m:sub>
                        </m:sSub>
                      </m:num>
                      <m:den>
                        <m:sSub>
                          <m:sSubPr>
                            <m:ctrlPr>
                              <a:rPr lang="en-US" i="1">
                                <a:latin typeface="Cambria Math" panose="02040503050406030204" pitchFamily="18" charset="0"/>
                              </a:rPr>
                            </m:ctrlPr>
                          </m:sSubPr>
                          <m:e>
                            <m:r>
                              <a:rPr lang="en-US" i="1">
                                <a:latin typeface="Cambria Math" panose="02040503050406030204" pitchFamily="18" charset="0"/>
                              </a:rPr>
                              <m:t>𝐾𝑉𝐿</m:t>
                            </m:r>
                            <m:r>
                              <a:rPr lang="en-US" b="0" i="1" smtClean="0">
                                <a:latin typeface="Cambria Math" panose="02040503050406030204" pitchFamily="18" charset="0"/>
                              </a:rPr>
                              <m:t>𝐿</m:t>
                            </m:r>
                          </m:e>
                          <m:sub>
                            <m:r>
                              <a:rPr lang="en-US" i="1">
                                <a:latin typeface="Cambria Math" panose="02040503050406030204" pitchFamily="18" charset="0"/>
                              </a:rPr>
                              <m:t>𝑟𝑎𝑡𝑒𝑑</m:t>
                            </m:r>
                            <m:r>
                              <a:rPr lang="en-US" i="1">
                                <a:latin typeface="Cambria Math" panose="02040503050406030204" pitchFamily="18" charset="0"/>
                              </a:rPr>
                              <m:t> </m:t>
                            </m:r>
                            <m:r>
                              <a:rPr lang="en-US" b="0" i="1" smtClean="0">
                                <a:latin typeface="Cambria Math" panose="02040503050406030204" pitchFamily="18" charset="0"/>
                              </a:rPr>
                              <m:t>𝑆𝑒𝑐𝑜𝑛𝑑𝑎𝑟𝑦</m:t>
                            </m:r>
                          </m:sub>
                        </m:sSub>
                      </m:den>
                    </m:f>
                  </m:oMath>
                </a14:m>
                <a:endParaRPr lang="en-US" dirty="0">
                  <a:latin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457200" y="1987323"/>
                <a:ext cx="2380973" cy="567335"/>
              </a:xfrm>
              <a:prstGeom prst="rect">
                <a:avLst/>
              </a:prstGeom>
              <a:blipFill>
                <a:blip r:embed="rId3"/>
                <a:stretch>
                  <a:fillRect b="-43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26124" y="2884653"/>
                <a:ext cx="2937022"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𝐴𝑉</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0</m:t>
                                </m:r>
                              </m:e>
                            </m:mr>
                          </m:m>
                        </m:e>
                      </m:d>
                    </m:oMath>
                  </m:oMathPara>
                </a14:m>
                <a:endParaRPr lang="en-US" dirty="0">
                  <a:latin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126124" y="2884653"/>
                <a:ext cx="2937022" cy="824906"/>
              </a:xfrm>
              <a:prstGeom prst="rect">
                <a:avLst/>
              </a:prstGeom>
              <a:blipFill>
                <a:blip r:embed="rId4"/>
                <a:stretch>
                  <a:fillRect/>
                </a:stretch>
              </a:blipFill>
            </p:spPr>
            <p:txBody>
              <a:bodyPr/>
              <a:lstStyle/>
              <a:p>
                <a:r>
                  <a:rPr lang="en-US">
                    <a:noFill/>
                  </a:rPr>
                  <a:t> </a:t>
                </a:r>
              </a:p>
            </p:txBody>
          </p:sp>
        </mc:Fallback>
      </mc:AlternateContent>
      <p:sp>
        <p:nvSpPr>
          <p:cNvPr id="13" name="TextBox 12"/>
          <p:cNvSpPr txBox="1"/>
          <p:nvPr/>
        </p:nvSpPr>
        <p:spPr>
          <a:xfrm>
            <a:off x="3200400" y="2086324"/>
            <a:ext cx="569387" cy="369332"/>
          </a:xfrm>
          <a:prstGeom prst="rect">
            <a:avLst/>
          </a:prstGeom>
          <a:noFill/>
        </p:spPr>
        <p:txBody>
          <a:bodyPr wrap="none" rtlCol="0">
            <a:spAutoFit/>
          </a:bodyPr>
          <a:lstStyle/>
          <a:p>
            <a:r>
              <a:rPr lang="en-US" dirty="0">
                <a:latin typeface="Times New Roman" panose="02020603050405020304" pitchFamily="18" charset="0"/>
              </a:rPr>
              <a:t>(76)</a:t>
            </a:r>
          </a:p>
        </p:txBody>
      </p:sp>
      <p:sp>
        <p:nvSpPr>
          <p:cNvPr id="14" name="TextBox 13"/>
          <p:cNvSpPr txBox="1"/>
          <p:nvPr/>
        </p:nvSpPr>
        <p:spPr>
          <a:xfrm>
            <a:off x="3200399" y="3112440"/>
            <a:ext cx="569387" cy="369332"/>
          </a:xfrm>
          <a:prstGeom prst="rect">
            <a:avLst/>
          </a:prstGeom>
          <a:noFill/>
        </p:spPr>
        <p:txBody>
          <a:bodyPr wrap="none" rtlCol="0">
            <a:spAutoFit/>
          </a:bodyPr>
          <a:lstStyle/>
          <a:p>
            <a:r>
              <a:rPr lang="en-US" dirty="0">
                <a:latin typeface="Times New Roman" panose="02020603050405020304" pitchFamily="18" charset="0"/>
              </a:rPr>
              <a:t>(77)</a:t>
            </a:r>
          </a:p>
        </p:txBody>
      </p:sp>
      <mc:AlternateContent xmlns:mc="http://schemas.openxmlformats.org/markup-compatibility/2006" xmlns:a14="http://schemas.microsoft.com/office/drawing/2010/main">
        <mc:Choice Requires="a14">
          <p:sp>
            <p:nvSpPr>
              <p:cNvPr id="15" name="Rectangle 14"/>
              <p:cNvSpPr/>
              <p:nvPr/>
            </p:nvSpPr>
            <p:spPr>
              <a:xfrm>
                <a:off x="126124" y="4039554"/>
                <a:ext cx="2937022"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𝐴𝐼</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0</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b="0" i="1" smtClean="0">
                                    <a:latin typeface="Cambria Math" panose="02040503050406030204" pitchFamily="18" charset="0"/>
                                  </a:rPr>
                                  <m:t>0</m:t>
                                </m:r>
                              </m:e>
                              <m:e>
                                <m:r>
                                  <a:rPr lang="en-US" i="1">
                                    <a:latin typeface="Cambria Math" panose="02040503050406030204" pitchFamily="18" charset="0"/>
                                  </a:rPr>
                                  <m:t>−1</m:t>
                                </m:r>
                              </m:e>
                            </m:mr>
                            <m:mr>
                              <m:e>
                                <m:r>
                                  <a:rPr lang="en-US" i="1">
                                    <a:latin typeface="Cambria Math" panose="02040503050406030204" pitchFamily="18" charset="0"/>
                                  </a:rPr>
                                  <m:t>−1</m:t>
                                </m:r>
                              </m:e>
                              <m:e>
                                <m:r>
                                  <a:rPr lang="en-US" i="1">
                                    <a:latin typeface="Cambria Math" panose="02040503050406030204" pitchFamily="18" charset="0"/>
                                  </a:rPr>
                                  <m:t>0</m:t>
                                </m:r>
                              </m:e>
                              <m:e>
                                <m:r>
                                  <a:rPr lang="en-US" b="0" i="1" smtClean="0">
                                    <a:latin typeface="Cambria Math" panose="02040503050406030204" pitchFamily="18" charset="0"/>
                                  </a:rPr>
                                  <m:t>0</m:t>
                                </m:r>
                              </m:e>
                            </m:mr>
                          </m:m>
                        </m:e>
                      </m:d>
                    </m:oMath>
                  </m:oMathPara>
                </a14:m>
                <a:endParaRPr lang="en-US" dirty="0">
                  <a:latin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26124" y="4039554"/>
                <a:ext cx="2937022" cy="824906"/>
              </a:xfrm>
              <a:prstGeom prst="rect">
                <a:avLst/>
              </a:prstGeom>
              <a:blipFill>
                <a:blip r:embed="rId5"/>
                <a:stretch>
                  <a:fillRect/>
                </a:stretch>
              </a:blipFill>
            </p:spPr>
            <p:txBody>
              <a:bodyPr/>
              <a:lstStyle/>
              <a:p>
                <a:r>
                  <a:rPr lang="en-US">
                    <a:noFill/>
                  </a:rPr>
                  <a:t> </a:t>
                </a:r>
              </a:p>
            </p:txBody>
          </p:sp>
        </mc:Fallback>
      </mc:AlternateContent>
      <p:sp>
        <p:nvSpPr>
          <p:cNvPr id="17" name="TextBox 16"/>
          <p:cNvSpPr txBox="1"/>
          <p:nvPr/>
        </p:nvSpPr>
        <p:spPr>
          <a:xfrm>
            <a:off x="3200398" y="4191000"/>
            <a:ext cx="569387" cy="369332"/>
          </a:xfrm>
          <a:prstGeom prst="rect">
            <a:avLst/>
          </a:prstGeom>
          <a:noFill/>
        </p:spPr>
        <p:txBody>
          <a:bodyPr wrap="none" rtlCol="0">
            <a:spAutoFit/>
          </a:bodyPr>
          <a:lstStyle/>
          <a:p>
            <a:r>
              <a:rPr lang="en-US" dirty="0">
                <a:latin typeface="Times New Roman" panose="02020603050405020304" pitchFamily="18" charset="0"/>
              </a:rPr>
              <a:t>(78)</a:t>
            </a:r>
          </a:p>
        </p:txBody>
      </p:sp>
      <p:sp>
        <p:nvSpPr>
          <p:cNvPr id="10" name="Rectangle 9"/>
          <p:cNvSpPr/>
          <p:nvPr/>
        </p:nvSpPr>
        <p:spPr>
          <a:xfrm>
            <a:off x="4343400" y="2110902"/>
            <a:ext cx="1050288" cy="369332"/>
          </a:xfrm>
          <a:prstGeom prst="rect">
            <a:avLst/>
          </a:prstGeom>
        </p:spPr>
        <p:txBody>
          <a:bodyPr wrap="none">
            <a:spAutoFit/>
          </a:bodyPr>
          <a:lstStyle/>
          <a:p>
            <a:r>
              <a:rPr lang="en-US" dirty="0">
                <a:solidFill>
                  <a:srgbClr val="000000"/>
                </a:solidFill>
                <a:latin typeface="Times New Roman" panose="02020603050405020304" pitchFamily="18" charset="0"/>
              </a:rPr>
              <a:t>Primary: </a:t>
            </a:r>
            <a:endParaRPr lang="en-US"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Rectangle 17"/>
              <p:cNvSpPr/>
              <p:nvPr/>
            </p:nvSpPr>
            <p:spPr>
              <a:xfrm>
                <a:off x="4953000" y="2483790"/>
                <a:ext cx="1584986" cy="3907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𝑉𝐿𝐿</m:t>
                          </m:r>
                        </m:e>
                        <m:sub>
                          <m:r>
                            <a:rPr lang="en-US" b="0" i="1" smtClean="0">
                              <a:latin typeface="Cambria Math" panose="02040503050406030204" pitchFamily="18" charset="0"/>
                            </a:rPr>
                            <m:t>𝑝𝑟𝑖</m:t>
                          </m:r>
                        </m:sub>
                      </m:sSub>
                      <m:r>
                        <a:rPr lang="en-US" b="0" i="1" smtClean="0">
                          <a:latin typeface="Cambria Math" panose="02040503050406030204" pitchFamily="18" charset="0"/>
                        </a:rPr>
                        <m:t>=240</m:t>
                      </m:r>
                    </m:oMath>
                  </m:oMathPara>
                </a14:m>
                <a:endParaRPr lang="en-US" dirty="0">
                  <a:latin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4953000" y="2483790"/>
                <a:ext cx="1584986" cy="390748"/>
              </a:xfrm>
              <a:prstGeom prst="rect">
                <a:avLst/>
              </a:prstGeom>
              <a:blipFill>
                <a:blip r:embed="rId6"/>
                <a:stretch>
                  <a:fillRect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6827507" y="2455656"/>
                <a:ext cx="1989904" cy="3907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𝑉𝐿𝑁</m:t>
                          </m:r>
                        </m:e>
                        <m:sub>
                          <m:r>
                            <a:rPr lang="en-US" b="0" i="1" smtClean="0">
                              <a:latin typeface="Cambria Math" panose="02040503050406030204" pitchFamily="18" charset="0"/>
                            </a:rPr>
                            <m:t>𝑝𝑟𝑖</m:t>
                          </m:r>
                        </m:sub>
                      </m:sSub>
                      <m:r>
                        <a:rPr lang="en-US" b="0" i="1" smtClean="0">
                          <a:latin typeface="Cambria Math" panose="02040503050406030204" pitchFamily="18" charset="0"/>
                        </a:rPr>
                        <m:t>=138.6 </m:t>
                      </m:r>
                      <m:r>
                        <a:rPr lang="en-US" b="0" i="1" smtClean="0">
                          <a:latin typeface="Cambria Math" panose="02040503050406030204" pitchFamily="18" charset="0"/>
                        </a:rPr>
                        <m:t>𝑉</m:t>
                      </m:r>
                    </m:oMath>
                  </m:oMathPara>
                </a14:m>
                <a:endParaRPr lang="en-US" dirty="0">
                  <a:latin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6827507" y="2455656"/>
                <a:ext cx="1989904" cy="390748"/>
              </a:xfrm>
              <a:prstGeom prst="rect">
                <a:avLst/>
              </a:prstGeom>
              <a:blipFill>
                <a:blip r:embed="rId7"/>
                <a:stretch>
                  <a:fillRect b="-7813"/>
                </a:stretch>
              </a:blipFill>
            </p:spPr>
            <p:txBody>
              <a:bodyPr/>
              <a:lstStyle/>
              <a:p>
                <a:r>
                  <a:rPr lang="en-US">
                    <a:noFill/>
                  </a:rPr>
                  <a:t> </a:t>
                </a:r>
              </a:p>
            </p:txBody>
          </p:sp>
        </mc:Fallback>
      </mc:AlternateContent>
      <p:sp>
        <p:nvSpPr>
          <p:cNvPr id="20" name="Rectangle 19"/>
          <p:cNvSpPr/>
          <p:nvPr/>
        </p:nvSpPr>
        <p:spPr>
          <a:xfrm>
            <a:off x="4343400" y="3133461"/>
            <a:ext cx="1225848" cy="369332"/>
          </a:xfrm>
          <a:prstGeom prst="rect">
            <a:avLst/>
          </a:prstGeom>
        </p:spPr>
        <p:txBody>
          <a:bodyPr wrap="none">
            <a:spAutoFit/>
          </a:bodyPr>
          <a:lstStyle/>
          <a:p>
            <a:r>
              <a:rPr lang="en-US" dirty="0">
                <a:solidFill>
                  <a:srgbClr val="000000"/>
                </a:solidFill>
                <a:latin typeface="Times New Roman" panose="02020603050405020304" pitchFamily="18" charset="0"/>
              </a:rPr>
              <a:t>Secondary:</a:t>
            </a:r>
            <a:endParaRPr lang="en-US"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1" name="Rectangle 20"/>
              <p:cNvSpPr/>
              <p:nvPr/>
            </p:nvSpPr>
            <p:spPr>
              <a:xfrm>
                <a:off x="4953000" y="3506349"/>
                <a:ext cx="209518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𝑉𝐿𝐿</m:t>
                          </m:r>
                        </m:e>
                        <m:sub>
                          <m:r>
                            <a:rPr lang="en-US" b="0" i="1" smtClean="0">
                              <a:latin typeface="Cambria Math" panose="02040503050406030204" pitchFamily="18" charset="0"/>
                            </a:rPr>
                            <m:t>𝑠𝑒𝑐</m:t>
                          </m:r>
                        </m:sub>
                      </m:sSub>
                      <m:r>
                        <a:rPr lang="en-US" b="0" i="1" smtClean="0">
                          <a:latin typeface="Cambria Math" panose="02040503050406030204" pitchFamily="18" charset="0"/>
                        </a:rPr>
                        <m:t>=12,470 </m:t>
                      </m:r>
                      <m:r>
                        <a:rPr lang="en-US" b="0" i="1" smtClean="0">
                          <a:latin typeface="Cambria Math" panose="02040503050406030204" pitchFamily="18" charset="0"/>
                        </a:rPr>
                        <m:t>𝑉</m:t>
                      </m:r>
                    </m:oMath>
                  </m:oMathPara>
                </a14:m>
                <a:endParaRPr lang="en-US" dirty="0">
                  <a:latin typeface="Times New Roman" panose="020206030504050203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4953000" y="3506349"/>
                <a:ext cx="2095189"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4419600" y="4267341"/>
                <a:ext cx="2210477" cy="506742"/>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240</m:t>
                        </m:r>
                      </m:num>
                      <m:den>
                        <m:r>
                          <a:rPr lang="en-US" b="0" i="1" smtClean="0">
                            <a:latin typeface="Cambria Math" panose="02040503050406030204" pitchFamily="18" charset="0"/>
                          </a:rPr>
                          <m:t>12,470</m:t>
                        </m:r>
                      </m:den>
                    </m:f>
                    <m:r>
                      <a:rPr lang="en-US" b="0" i="1" smtClean="0">
                        <a:latin typeface="Cambria Math" panose="02040503050406030204" pitchFamily="18" charset="0"/>
                      </a:rPr>
                      <m:t>=0.0111</m:t>
                    </m:r>
                  </m:oMath>
                </a14:m>
                <a:endParaRPr lang="en-US" dirty="0">
                  <a:latin typeface="Times New Roman" panose="02020603050405020304" pitchFamily="18"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4419600" y="4267341"/>
                <a:ext cx="2210477" cy="506742"/>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369327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897251" cy="584775"/>
          </a:xfrm>
          <a:prstGeom prst="rect">
            <a:avLst/>
          </a:prstGeom>
        </p:spPr>
        <p:txBody>
          <a:bodyPr wrap="none">
            <a:spAutoFit/>
          </a:bodyPr>
          <a:lstStyle/>
          <a:p>
            <a:r>
              <a:rPr lang="en-US" sz="3200" dirty="0">
                <a:solidFill>
                  <a:srgbClr val="C8102E"/>
                </a:solidFill>
                <a:latin typeface="+mj-lt"/>
                <a:ea typeface="+mj-ea"/>
                <a:cs typeface="+mj-cs"/>
              </a:rPr>
              <a:t>Example 5</a:t>
            </a:r>
          </a:p>
        </p:txBody>
      </p:sp>
      <p:sp>
        <p:nvSpPr>
          <p:cNvPr id="8" name="Rectangle 7"/>
          <p:cNvSpPr/>
          <p:nvPr/>
        </p:nvSpPr>
        <p:spPr>
          <a:xfrm>
            <a:off x="136634" y="647700"/>
            <a:ext cx="9007366" cy="1015663"/>
          </a:xfrm>
          <a:prstGeom prst="rect">
            <a:avLst/>
          </a:prstGeom>
        </p:spPr>
        <p:txBody>
          <a:bodyPr wrap="square">
            <a:spAutoFit/>
          </a:bodyPr>
          <a:lstStyle/>
          <a:p>
            <a:r>
              <a:rPr lang="en-US" sz="2000" dirty="0">
                <a:latin typeface="Times New Roman" panose="02020603050405020304" pitchFamily="18" charset="0"/>
              </a:rPr>
              <a:t>The transformer impedances must be computed in Ohms relative to the secondary and then used to compute the new forward and backward sweep matrices. When this is done the new matrices are</a:t>
            </a:r>
          </a:p>
        </p:txBody>
      </p:sp>
      <mc:AlternateContent xmlns:mc="http://schemas.openxmlformats.org/markup-compatibility/2006" xmlns:a14="http://schemas.microsoft.com/office/drawing/2010/main">
        <mc:Choice Requires="a14">
          <p:sp>
            <p:nvSpPr>
              <p:cNvPr id="12" name="Rectangle 11"/>
              <p:cNvSpPr/>
              <p:nvPr/>
            </p:nvSpPr>
            <p:spPr>
              <a:xfrm>
                <a:off x="2640795" y="1447800"/>
                <a:ext cx="3999043"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i="1">
                                  <a:latin typeface="Cambria Math" panose="02040503050406030204" pitchFamily="18" charset="0"/>
                                </a:rPr>
                                <m:t>𝑡</m:t>
                              </m:r>
                            </m:sub>
                          </m:sSub>
                        </m:e>
                      </m:d>
                      <m:r>
                        <a:rPr lang="en-US" b="0" i="1" smtClean="0">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m:t>
                              </m:r>
                              <m:r>
                                <a:rPr lang="en-US" b="0" i="1" smtClean="0">
                                  <a:latin typeface="Cambria Math" panose="02040503050406030204" pitchFamily="18" charset="0"/>
                                </a:rPr>
                                <m:t>𝐼</m:t>
                              </m:r>
                            </m:e>
                          </m:d>
                        </m:e>
                        <m:sup>
                          <m:r>
                            <a:rPr lang="en-US" i="1">
                              <a:latin typeface="Cambria Math" panose="02040503050406030204" pitchFamily="18" charset="0"/>
                            </a:rPr>
                            <m:t>−1</m:t>
                          </m:r>
                        </m:sup>
                      </m:sSup>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𝐿</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60</m:t>
                                </m:r>
                              </m:e>
                              <m:e>
                                <m:r>
                                  <a:rPr lang="en-US" b="0" i="1" smtClean="0">
                                    <a:latin typeface="Cambria Math" panose="02040503050406030204" pitchFamily="18" charset="0"/>
                                  </a:rPr>
                                  <m:t>30</m:t>
                                </m:r>
                              </m:e>
                              <m:e>
                                <m:r>
                                  <a:rPr lang="en-US" b="0" i="1" smtClean="0">
                                    <a:latin typeface="Cambria Math" panose="02040503050406030204" pitchFamily="18" charset="0"/>
                                  </a:rPr>
                                  <m:t>0</m:t>
                                </m:r>
                              </m:e>
                            </m:mr>
                            <m:mr>
                              <m:e>
                                <m:r>
                                  <a:rPr lang="en-US" b="0" i="1" smtClean="0">
                                    <a:latin typeface="Cambria Math" panose="02040503050406030204" pitchFamily="18" charset="0"/>
                                  </a:rPr>
                                  <m:t>−30</m:t>
                                </m:r>
                              </m:e>
                              <m:e>
                                <m:r>
                                  <a:rPr lang="en-US" b="0" i="1" smtClean="0">
                                    <a:latin typeface="Cambria Math" panose="02040503050406030204" pitchFamily="18" charset="0"/>
                                  </a:rPr>
                                  <m:t>30</m:t>
                                </m:r>
                              </m:e>
                              <m:e>
                                <m:r>
                                  <a:rPr lang="en-US" b="0" i="1" smtClean="0">
                                    <a:latin typeface="Cambria Math" panose="02040503050406030204" pitchFamily="18" charset="0"/>
                                  </a:rPr>
                                  <m:t>0</m:t>
                                </m:r>
                              </m:e>
                            </m:mr>
                            <m:mr>
                              <m:e>
                                <m:r>
                                  <a:rPr lang="en-US" b="0" i="1" smtClean="0">
                                    <a:latin typeface="Cambria Math" panose="02040503050406030204" pitchFamily="18" charset="0"/>
                                  </a:rPr>
                                  <m:t>−30</m:t>
                                </m:r>
                              </m:e>
                              <m:e>
                                <m:r>
                                  <a:rPr lang="en-US" b="0" i="1" smtClean="0">
                                    <a:latin typeface="Cambria Math" panose="02040503050406030204" pitchFamily="18" charset="0"/>
                                  </a:rPr>
                                  <m:t>−60</m:t>
                                </m:r>
                              </m:e>
                              <m:e>
                                <m:r>
                                  <a:rPr lang="en-US" b="0" i="1" smtClean="0">
                                    <a:latin typeface="Cambria Math" panose="02040503050406030204" pitchFamily="18" charset="0"/>
                                  </a:rPr>
                                  <m:t>0</m:t>
                                </m:r>
                              </m:e>
                            </m:mr>
                          </m:m>
                        </m:e>
                      </m:d>
                    </m:oMath>
                  </m:oMathPara>
                </a14:m>
                <a:endParaRPr lang="en-US" dirty="0">
                  <a:latin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2640795" y="1447800"/>
                <a:ext cx="3999043" cy="82490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2405409" y="2272706"/>
                <a:ext cx="4469813"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𝐴</m:t>
                              </m:r>
                            </m:e>
                            <m:sub>
                              <m:r>
                                <a:rPr lang="en-US" i="1">
                                  <a:latin typeface="Cambria Math" panose="02040503050406030204" pitchFamily="18" charset="0"/>
                                </a:rPr>
                                <m:t>𝑡</m:t>
                              </m:r>
                            </m:sub>
                          </m:sSub>
                        </m:e>
                      </m:d>
                      <m:r>
                        <a:rPr lang="en-US" b="0" i="1" smtClean="0">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𝑊</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𝐴</m:t>
                              </m:r>
                              <m:r>
                                <a:rPr lang="en-US" b="0" i="1" smtClean="0">
                                  <a:latin typeface="Cambria Math" panose="02040503050406030204" pitchFamily="18" charset="0"/>
                                </a:rPr>
                                <m:t>𝑉</m:t>
                              </m:r>
                            </m:e>
                          </m:d>
                        </m:e>
                        <m:sup>
                          <m:r>
                            <a:rPr lang="en-US" i="1">
                              <a:latin typeface="Cambria Math" panose="02040503050406030204" pitchFamily="18" charset="0"/>
                            </a:rPr>
                            <m:t>−1</m:t>
                          </m:r>
                        </m:sup>
                      </m:sSup>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0</m:t>
                                </m:r>
                              </m:e>
                              <m:e>
                                <m:r>
                                  <a:rPr lang="en-US" b="0" i="1" smtClean="0">
                                    <a:latin typeface="Cambria Math" panose="02040503050406030204" pitchFamily="18" charset="0"/>
                                  </a:rPr>
                                  <m:t>−60</m:t>
                                </m:r>
                              </m:e>
                              <m:e>
                                <m:r>
                                  <a:rPr lang="en-US" b="0" i="1" smtClean="0">
                                    <a:latin typeface="Cambria Math" panose="02040503050406030204" pitchFamily="18" charset="0"/>
                                  </a:rPr>
                                  <m:t>−30</m:t>
                                </m:r>
                              </m:e>
                            </m:mr>
                            <m:mr>
                              <m:e>
                                <m:r>
                                  <a:rPr lang="en-US" b="0" i="1" smtClean="0">
                                    <a:latin typeface="Cambria Math" panose="02040503050406030204" pitchFamily="18" charset="0"/>
                                  </a:rPr>
                                  <m:t>−30</m:t>
                                </m:r>
                              </m:e>
                              <m:e>
                                <m:r>
                                  <a:rPr lang="en-US" b="0" i="1" smtClean="0">
                                    <a:latin typeface="Cambria Math" panose="02040503050406030204" pitchFamily="18" charset="0"/>
                                  </a:rPr>
                                  <m:t>0</m:t>
                                </m:r>
                              </m:e>
                              <m:e>
                                <m:r>
                                  <a:rPr lang="en-US" b="0" i="1" smtClean="0">
                                    <a:latin typeface="Cambria Math" panose="02040503050406030204" pitchFamily="18" charset="0"/>
                                  </a:rPr>
                                  <m:t>−60</m:t>
                                </m:r>
                              </m:e>
                            </m:mr>
                            <m:mr>
                              <m:e>
                                <m:r>
                                  <a:rPr lang="en-US" b="0" i="1" smtClean="0">
                                    <a:latin typeface="Cambria Math" panose="02040503050406030204" pitchFamily="18" charset="0"/>
                                  </a:rPr>
                                  <m:t>−60</m:t>
                                </m:r>
                              </m:e>
                              <m:e>
                                <m:r>
                                  <a:rPr lang="en-US" b="0" i="1" smtClean="0">
                                    <a:latin typeface="Cambria Math" panose="02040503050406030204" pitchFamily="18" charset="0"/>
                                  </a:rPr>
                                  <m:t>−30</m:t>
                                </m:r>
                              </m:e>
                              <m:e>
                                <m:r>
                                  <a:rPr lang="en-US" b="0" i="1" smtClean="0">
                                    <a:latin typeface="Cambria Math" panose="02040503050406030204" pitchFamily="18" charset="0"/>
                                  </a:rPr>
                                  <m:t>0</m:t>
                                </m:r>
                              </m:e>
                            </m:mr>
                          </m:m>
                        </m:e>
                      </m:d>
                    </m:oMath>
                  </m:oMathPara>
                </a14:m>
                <a:endParaRPr lang="en-US" dirty="0">
                  <a:latin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2405409" y="2272706"/>
                <a:ext cx="4469813" cy="82490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1295400" y="3220604"/>
                <a:ext cx="7288855" cy="972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𝐵</m:t>
                              </m:r>
                            </m:e>
                            <m:sub>
                              <m:r>
                                <a:rPr lang="en-US" i="1">
                                  <a:latin typeface="Cambria Math" panose="02040503050406030204" pitchFamily="18" charset="0"/>
                                </a:rPr>
                                <m:t>𝑡</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𝑊</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𝑍𝑁𝑡</m:t>
                              </m:r>
                            </m:e>
                            <m:sub>
                              <m:r>
                                <a:rPr lang="en-US" b="0" i="1" smtClean="0">
                                  <a:latin typeface="Cambria Math" panose="02040503050406030204" pitchFamily="18" charset="0"/>
                                </a:rPr>
                                <m:t>𝑎𝑏𝑐</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i="1">
                                  <a:latin typeface="Cambria Math" panose="02040503050406030204" pitchFamily="18" charset="0"/>
                                </a:rPr>
                                <m:t>𝑡</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8.64+</m:t>
                                </m:r>
                                <m:r>
                                  <a:rPr lang="en-US" b="0" i="1" smtClean="0">
                                    <a:latin typeface="Cambria Math" panose="02040503050406030204" pitchFamily="18" charset="0"/>
                                  </a:rPr>
                                  <m:t>𝑗</m:t>
                                </m:r>
                                <m:r>
                                  <a:rPr lang="en-US" b="0" i="1" smtClean="0">
                                    <a:latin typeface="Cambria Math" panose="02040503050406030204" pitchFamily="18" charset="0"/>
                                  </a:rPr>
                                  <m:t>25.92</m:t>
                                </m:r>
                              </m:e>
                              <m:e>
                                <m:r>
                                  <a:rPr lang="en-US" b="0" i="1" smtClean="0">
                                    <a:latin typeface="Cambria Math" panose="02040503050406030204" pitchFamily="18" charset="0"/>
                                  </a:rPr>
                                  <m:t>6.91</m:t>
                                </m:r>
                                <m:r>
                                  <a:rPr lang="en-US" i="1">
                                    <a:latin typeface="Cambria Math" panose="02040503050406030204" pitchFamily="18" charset="0"/>
                                  </a:rPr>
                                  <m:t>+</m:t>
                                </m:r>
                                <m:r>
                                  <a:rPr lang="en-US" i="1">
                                    <a:latin typeface="Cambria Math" panose="02040503050406030204" pitchFamily="18" charset="0"/>
                                  </a:rPr>
                                  <m:t>𝑗</m:t>
                                </m:r>
                                <m:r>
                                  <a:rPr lang="en-US" b="0" i="1" smtClean="0">
                                    <a:latin typeface="Cambria Math" panose="02040503050406030204" pitchFamily="18" charset="0"/>
                                  </a:rPr>
                                  <m:t>10</m:t>
                                </m:r>
                                <m:r>
                                  <a:rPr lang="en-US" i="1">
                                    <a:latin typeface="Cambria Math" panose="02040503050406030204" pitchFamily="18" charset="0"/>
                                  </a:rPr>
                                  <m:t>.</m:t>
                                </m:r>
                                <m:r>
                                  <a:rPr lang="en-US" b="0" i="1" smtClean="0">
                                    <a:latin typeface="Cambria Math" panose="02040503050406030204" pitchFamily="18" charset="0"/>
                                  </a:rPr>
                                  <m:t>37</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15</m:t>
                                </m:r>
                                <m:r>
                                  <a:rPr lang="en-US" i="1">
                                    <a:latin typeface="Cambria Math" panose="02040503050406030204" pitchFamily="18" charset="0"/>
                                  </a:rPr>
                                  <m:t>.</m:t>
                                </m:r>
                                <m:r>
                                  <a:rPr lang="en-US" b="0" i="1" smtClean="0">
                                    <a:latin typeface="Cambria Math" panose="02040503050406030204" pitchFamily="18" charset="0"/>
                                  </a:rPr>
                                  <m:t>55</m:t>
                                </m:r>
                                <m:r>
                                  <a:rPr lang="en-US" i="1">
                                    <a:latin typeface="Cambria Math" panose="02040503050406030204" pitchFamily="18" charset="0"/>
                                  </a:rPr>
                                  <m:t>+</m:t>
                                </m:r>
                                <m:r>
                                  <a:rPr lang="en-US" i="1">
                                    <a:latin typeface="Cambria Math" panose="02040503050406030204" pitchFamily="18" charset="0"/>
                                  </a:rPr>
                                  <m:t>𝑗</m:t>
                                </m:r>
                                <m:r>
                                  <a:rPr lang="en-US" b="0" i="1" smtClean="0">
                                    <a:latin typeface="Cambria Math" panose="02040503050406030204" pitchFamily="18" charset="0"/>
                                  </a:rPr>
                                  <m:t>36.28</m:t>
                                </m:r>
                              </m:e>
                              <m:e>
                                <m:r>
                                  <a:rPr lang="en-US" b="0" i="1" smtClean="0">
                                    <a:latin typeface="Cambria Math" panose="02040503050406030204" pitchFamily="18" charset="0"/>
                                  </a:rPr>
                                  <m:t>0</m:t>
                                </m:r>
                              </m:e>
                            </m:mr>
                            <m:mr>
                              <m:e>
                                <m:r>
                                  <a:rPr lang="en-US" b="0" i="1" smtClean="0">
                                    <a:latin typeface="Cambria Math" panose="02040503050406030204" pitchFamily="18" charset="0"/>
                                  </a:rPr>
                                  <m:t>−19.01−</m:t>
                                </m:r>
                                <m:r>
                                  <a:rPr lang="en-US" i="1">
                                    <a:latin typeface="Cambria Math" panose="02040503050406030204" pitchFamily="18" charset="0"/>
                                  </a:rPr>
                                  <m:t>𝑗</m:t>
                                </m:r>
                                <m:r>
                                  <a:rPr lang="en-US" b="0" i="1" smtClean="0">
                                    <a:latin typeface="Cambria Math" panose="02040503050406030204" pitchFamily="18" charset="0"/>
                                  </a:rPr>
                                  <m:t>41.47</m:t>
                                </m:r>
                              </m:e>
                              <m:e>
                                <m:r>
                                  <a:rPr lang="en-US" b="0" i="1" smtClean="0">
                                    <a:latin typeface="Cambria Math" panose="02040503050406030204" pitchFamily="18" charset="0"/>
                                  </a:rPr>
                                  <m:t>−12.09−</m:t>
                                </m:r>
                                <m:r>
                                  <a:rPr lang="en-US" i="1">
                                    <a:latin typeface="Cambria Math" panose="02040503050406030204" pitchFamily="18" charset="0"/>
                                  </a:rPr>
                                  <m:t>𝑗</m:t>
                                </m:r>
                                <m:r>
                                  <a:rPr lang="en-US" b="0" i="1" smtClean="0">
                                    <a:latin typeface="Cambria Math" panose="02040503050406030204" pitchFamily="18" charset="0"/>
                                  </a:rPr>
                                  <m:t>31.10</m:t>
                                </m:r>
                              </m:e>
                              <m:e>
                                <m:r>
                                  <a:rPr lang="en-US" b="0" i="1" smtClean="0">
                                    <a:latin typeface="Cambria Math" panose="02040503050406030204" pitchFamily="18" charset="0"/>
                                  </a:rPr>
                                  <m:t>0</m:t>
                                </m:r>
                              </m:e>
                            </m:mr>
                          </m:m>
                        </m:e>
                      </m:d>
                    </m:oMath>
                  </m:oMathPara>
                </a14:m>
                <a:endParaRPr lang="en-US" dirty="0">
                  <a:latin typeface="Times New Roman" panose="02020603050405020304" pitchFamily="18"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1295400" y="3220604"/>
                <a:ext cx="7288855" cy="972702"/>
              </a:xfrm>
              <a:prstGeom prst="rect">
                <a:avLst/>
              </a:prstGeom>
              <a:blipFill>
                <a:blip r:embed="rId5"/>
                <a:stretch>
                  <a:fillRect/>
                </a:stretch>
              </a:blipFill>
            </p:spPr>
            <p:txBody>
              <a:bodyPr/>
              <a:lstStyle/>
              <a:p>
                <a:r>
                  <a:rPr lang="en-US">
                    <a:noFill/>
                  </a:rPr>
                  <a:t> </a:t>
                </a:r>
              </a:p>
            </p:txBody>
          </p:sp>
        </mc:Fallback>
      </mc:AlternateContent>
      <p:sp>
        <p:nvSpPr>
          <p:cNvPr id="2" name="Rectangle 1"/>
          <p:cNvSpPr/>
          <p:nvPr/>
        </p:nvSpPr>
        <p:spPr>
          <a:xfrm>
            <a:off x="136634" y="4316298"/>
            <a:ext cx="8839200" cy="707886"/>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Using these matrices and the same loads, the output of the program gives the new load voltages as</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5" name="Rectangle 24"/>
              <p:cNvSpPr/>
              <p:nvPr/>
            </p:nvSpPr>
            <p:spPr>
              <a:xfrm>
                <a:off x="2953379" y="5157686"/>
                <a:ext cx="3373872" cy="8597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𝑉𝐿𝐿</m:t>
                              </m:r>
                            </m:e>
                            <m:sub>
                              <m:r>
                                <a:rPr lang="en-US" i="1">
                                  <a:latin typeface="Cambria Math" panose="02040503050406030204" pitchFamily="18" charset="0"/>
                                </a:rPr>
                                <m:t>𝑎𝑏𝑐</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b="0" i="1" smtClean="0">
                                  <a:latin typeface="Cambria Math" panose="02040503050406030204" pitchFamily="18" charset="0"/>
                                </a:rPr>
                                <m:t>12,055</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58.2</m:t>
                              </m:r>
                            </m:e>
                            <m:e>
                              <m:r>
                                <a:rPr lang="en-US" b="0" i="1" smtClean="0">
                                  <a:latin typeface="Cambria Math" panose="02040503050406030204" pitchFamily="18" charset="0"/>
                                </a:rPr>
                                <m:t>11,982</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61.3</m:t>
                              </m:r>
                            </m:e>
                            <m:e>
                              <m:r>
                                <a:rPr lang="en-US" b="0" i="1" smtClean="0">
                                  <a:latin typeface="Cambria Math" panose="02040503050406030204" pitchFamily="18" charset="0"/>
                                </a:rPr>
                                <m:t>12,106</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178.7</m:t>
                              </m:r>
                            </m:e>
                          </m:eqArr>
                        </m:e>
                      </m:d>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𝑉</m:t>
                      </m:r>
                    </m:oMath>
                  </m:oMathPara>
                </a14:m>
                <a:endParaRPr lang="en-US" dirty="0">
                  <a:latin typeface="Times New Roman" panose="02020603050405020304" pitchFamily="18"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2953379" y="5157686"/>
                <a:ext cx="3373872" cy="859787"/>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562931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7647030" cy="584775"/>
          </a:xfrm>
          <a:prstGeom prst="rect">
            <a:avLst/>
          </a:prstGeom>
        </p:spPr>
        <p:txBody>
          <a:bodyPr wrap="none">
            <a:spAutoFit/>
          </a:bodyPr>
          <a:lstStyle/>
          <a:p>
            <a:r>
              <a:rPr lang="en-US" sz="3200" dirty="0">
                <a:solidFill>
                  <a:srgbClr val="C8102E"/>
                </a:solidFill>
                <a:latin typeface="+mj-lt"/>
                <a:ea typeface="+mj-ea"/>
                <a:cs typeface="+mj-cs"/>
              </a:rPr>
              <a:t>Grounded Wye-Delta Step-Down Connection</a:t>
            </a:r>
          </a:p>
        </p:txBody>
      </p:sp>
      <p:sp>
        <p:nvSpPr>
          <p:cNvPr id="5" name="Rectangle 4"/>
          <p:cNvSpPr/>
          <p:nvPr/>
        </p:nvSpPr>
        <p:spPr>
          <a:xfrm>
            <a:off x="76200" y="608997"/>
            <a:ext cx="8991599" cy="1938992"/>
          </a:xfrm>
          <a:prstGeom prst="rect">
            <a:avLst/>
          </a:prstGeom>
        </p:spPr>
        <p:txBody>
          <a:bodyPr wrap="square">
            <a:spAutoFit/>
          </a:bodyPr>
          <a:lstStyle/>
          <a:p>
            <a:pPr algn="just"/>
            <a:r>
              <a:rPr lang="en-US" sz="2000" dirty="0">
                <a:latin typeface="Times New Roman" panose="02020603050405020304" pitchFamily="18" charset="0"/>
              </a:rPr>
              <a:t>The connection diagram for the standard 30 degree grounded wye (high)–delta (low) transformer connection grounded through an impedance of </a:t>
            </a:r>
            <a:r>
              <a:rPr lang="en-US" sz="2000" i="1" dirty="0" err="1">
                <a:latin typeface="Times New Roman" panose="02020603050405020304" pitchFamily="18" charset="0"/>
              </a:rPr>
              <a:t>Z</a:t>
            </a:r>
            <a:r>
              <a:rPr lang="en-US" sz="2000" i="1" baseline="-25000" dirty="0" err="1">
                <a:latin typeface="Times New Roman" panose="02020603050405020304" pitchFamily="18" charset="0"/>
              </a:rPr>
              <a:t>g</a:t>
            </a:r>
            <a:r>
              <a:rPr lang="en-US" sz="2000" dirty="0">
                <a:latin typeface="Times New Roman" panose="02020603050405020304" pitchFamily="18" charset="0"/>
              </a:rPr>
              <a:t> is shown in Fig.12. Note that the primary is grounded through an impedance </a:t>
            </a:r>
            <a:r>
              <a:rPr lang="en-US" sz="2000" i="1" dirty="0" err="1">
                <a:latin typeface="Times New Roman" panose="02020603050405020304" pitchFamily="18" charset="0"/>
              </a:rPr>
              <a:t>Z</a:t>
            </a:r>
            <a:r>
              <a:rPr lang="en-US" sz="2000" i="1" baseline="-25000" dirty="0" err="1">
                <a:latin typeface="Times New Roman" panose="02020603050405020304" pitchFamily="18" charset="0"/>
              </a:rPr>
              <a:t>g</a:t>
            </a:r>
            <a:r>
              <a:rPr lang="en-US" sz="2000" dirty="0">
                <a:latin typeface="Times New Roman" panose="02020603050405020304" pitchFamily="18" charset="0"/>
              </a:rPr>
              <a:t>.</a:t>
            </a:r>
          </a:p>
          <a:p>
            <a:pPr algn="just"/>
            <a:endParaRPr lang="en-US" sz="2000" i="1" dirty="0">
              <a:latin typeface="Times New Roman" panose="02020603050405020304" pitchFamily="18" charset="0"/>
            </a:endParaRPr>
          </a:p>
          <a:p>
            <a:pPr algn="just"/>
            <a:r>
              <a:rPr lang="en-US" sz="2000" i="1" dirty="0">
                <a:latin typeface="Times New Roman" panose="02020603050405020304" pitchFamily="18" charset="0"/>
              </a:rPr>
              <a:t>Basic transformer equations</a:t>
            </a:r>
            <a:r>
              <a:rPr lang="en-US" sz="2000" dirty="0">
                <a:latin typeface="Times New Roman" panose="02020603050405020304" pitchFamily="18" charset="0"/>
              </a:rPr>
              <a:t>:</a:t>
            </a:r>
          </a:p>
          <a:p>
            <a:pPr algn="just"/>
            <a:r>
              <a:rPr lang="en-US" sz="2000" dirty="0">
                <a:latin typeface="Times New Roman" panose="02020603050405020304" pitchFamily="18" charset="0"/>
              </a:rPr>
              <a:t>The turn's ratio is given by</a:t>
            </a:r>
          </a:p>
        </p:txBody>
      </p:sp>
      <mc:AlternateContent xmlns:mc="http://schemas.openxmlformats.org/markup-compatibility/2006" xmlns:a14="http://schemas.microsoft.com/office/drawing/2010/main">
        <mc:Choice Requires="a14">
          <p:sp>
            <p:nvSpPr>
              <p:cNvPr id="22" name="Rectangle 21"/>
              <p:cNvSpPr/>
              <p:nvPr/>
            </p:nvSpPr>
            <p:spPr>
              <a:xfrm>
                <a:off x="3553757" y="2538552"/>
                <a:ext cx="2380973" cy="567335"/>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f>
                      <m:fPr>
                        <m:ctrlPr>
                          <a:rPr lang="en-US" i="1" smtClean="0">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panose="02040503050406030204" pitchFamily="18" charset="0"/>
                              </a:rPr>
                              <m:t>𝐾𝑉𝐿𝑁</m:t>
                            </m:r>
                          </m:e>
                          <m:sub>
                            <m:r>
                              <a:rPr lang="en-US" b="0" i="1" smtClean="0">
                                <a:latin typeface="Cambria Math" panose="02040503050406030204" pitchFamily="18" charset="0"/>
                              </a:rPr>
                              <m:t>𝑟𝑎𝑡𝑒𝑑</m:t>
                            </m:r>
                            <m:r>
                              <a:rPr lang="en-US" b="0" i="1" smtClean="0">
                                <a:latin typeface="Cambria Math" panose="02040503050406030204" pitchFamily="18" charset="0"/>
                              </a:rPr>
                              <m:t> </m:t>
                            </m:r>
                            <m:r>
                              <a:rPr lang="en-US" b="0" i="1" smtClean="0">
                                <a:latin typeface="Cambria Math" panose="02040503050406030204" pitchFamily="18" charset="0"/>
                              </a:rPr>
                              <m:t>𝑃𝑟𝑖𝑚𝑎𝑟𝑦</m:t>
                            </m:r>
                          </m:sub>
                        </m:sSub>
                      </m:num>
                      <m:den>
                        <m:sSub>
                          <m:sSubPr>
                            <m:ctrlPr>
                              <a:rPr lang="en-US" i="1">
                                <a:latin typeface="Cambria Math" panose="02040503050406030204" pitchFamily="18" charset="0"/>
                              </a:rPr>
                            </m:ctrlPr>
                          </m:sSubPr>
                          <m:e>
                            <m:r>
                              <a:rPr lang="en-US" i="1">
                                <a:latin typeface="Cambria Math" panose="02040503050406030204" pitchFamily="18" charset="0"/>
                              </a:rPr>
                              <m:t>𝐾𝑉𝐿</m:t>
                            </m:r>
                            <m:r>
                              <a:rPr lang="en-US" b="0" i="1" smtClean="0">
                                <a:latin typeface="Cambria Math" panose="02040503050406030204" pitchFamily="18" charset="0"/>
                              </a:rPr>
                              <m:t>𝐿</m:t>
                            </m:r>
                          </m:e>
                          <m:sub>
                            <m:r>
                              <a:rPr lang="en-US" i="1">
                                <a:latin typeface="Cambria Math" panose="02040503050406030204" pitchFamily="18" charset="0"/>
                              </a:rPr>
                              <m:t>𝑟𝑎𝑡𝑒𝑑</m:t>
                            </m:r>
                            <m:r>
                              <a:rPr lang="en-US" i="1">
                                <a:latin typeface="Cambria Math" panose="02040503050406030204" pitchFamily="18" charset="0"/>
                              </a:rPr>
                              <m:t> </m:t>
                            </m:r>
                            <m:r>
                              <a:rPr lang="en-US" b="0" i="1" smtClean="0">
                                <a:latin typeface="Cambria Math" panose="02040503050406030204" pitchFamily="18" charset="0"/>
                              </a:rPr>
                              <m:t>𝑆𝑒𝑐𝑜𝑛𝑑𝑎𝑟𝑦</m:t>
                            </m:r>
                          </m:sub>
                        </m:sSub>
                      </m:den>
                    </m:f>
                  </m:oMath>
                </a14:m>
                <a:endParaRPr lang="en-US" dirty="0">
                  <a:latin typeface="Times New Roman" panose="02020603050405020304" pitchFamily="18"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3553757" y="2538552"/>
                <a:ext cx="2380973" cy="567335"/>
              </a:xfrm>
              <a:prstGeom prst="rect">
                <a:avLst/>
              </a:prstGeom>
              <a:blipFill>
                <a:blip r:embed="rId2"/>
                <a:stretch>
                  <a:fillRect b="-4301"/>
                </a:stretch>
              </a:blipFill>
            </p:spPr>
            <p:txBody>
              <a:bodyPr/>
              <a:lstStyle/>
              <a:p>
                <a:r>
                  <a:rPr lang="en-US">
                    <a:noFill/>
                  </a:rPr>
                  <a:t> </a:t>
                </a:r>
              </a:p>
            </p:txBody>
          </p:sp>
        </mc:Fallback>
      </mc:AlternateContent>
      <p:sp>
        <p:nvSpPr>
          <p:cNvPr id="24" name="TextBox 23"/>
          <p:cNvSpPr txBox="1"/>
          <p:nvPr/>
        </p:nvSpPr>
        <p:spPr>
          <a:xfrm>
            <a:off x="1545991" y="5686106"/>
            <a:ext cx="6396503" cy="369332"/>
          </a:xfrm>
          <a:prstGeom prst="rect">
            <a:avLst/>
          </a:prstGeom>
          <a:noFill/>
        </p:spPr>
        <p:txBody>
          <a:bodyPr wrap="square" rtlCol="0">
            <a:spAutoFit/>
          </a:bodyPr>
          <a:lstStyle/>
          <a:p>
            <a:pPr algn="ctr"/>
            <a:r>
              <a:rPr lang="en-US" dirty="0">
                <a:latin typeface="Times New Roman" panose="02020603050405020304" pitchFamily="18" charset="0"/>
              </a:rPr>
              <a:t>Fig.12 </a:t>
            </a:r>
            <a:r>
              <a:rPr lang="en-US" dirty="0">
                <a:solidFill>
                  <a:srgbClr val="000000"/>
                </a:solidFill>
                <a:latin typeface="Times New Roman" panose="02020603050405020304" pitchFamily="18" charset="0"/>
              </a:rPr>
              <a:t>The grounded wye-delta connection  </a:t>
            </a:r>
            <a:endParaRPr lang="en-US" dirty="0">
              <a:latin typeface="Times New Roman" panose="02020603050405020304" pitchFamily="18" charset="0"/>
            </a:endParaRPr>
          </a:p>
        </p:txBody>
      </p:sp>
      <p:sp>
        <p:nvSpPr>
          <p:cNvPr id="9" name="TextBox 8"/>
          <p:cNvSpPr txBox="1"/>
          <p:nvPr/>
        </p:nvSpPr>
        <p:spPr>
          <a:xfrm>
            <a:off x="6273315" y="2639411"/>
            <a:ext cx="569387" cy="369332"/>
          </a:xfrm>
          <a:prstGeom prst="rect">
            <a:avLst/>
          </a:prstGeom>
          <a:noFill/>
        </p:spPr>
        <p:txBody>
          <a:bodyPr wrap="none" rtlCol="0">
            <a:spAutoFit/>
          </a:bodyPr>
          <a:lstStyle/>
          <a:p>
            <a:r>
              <a:rPr lang="en-US" dirty="0">
                <a:latin typeface="Times New Roman" panose="02020603050405020304" pitchFamily="18" charset="0"/>
              </a:rPr>
              <a:t>(79)</a:t>
            </a:r>
          </a:p>
        </p:txBody>
      </p:sp>
      <p:pic>
        <p:nvPicPr>
          <p:cNvPr id="7" name="Picture 6"/>
          <p:cNvPicPr>
            <a:picLocks noChangeAspect="1"/>
          </p:cNvPicPr>
          <p:nvPr/>
        </p:nvPicPr>
        <p:blipFill>
          <a:blip r:embed="rId3"/>
          <a:stretch>
            <a:fillRect/>
          </a:stretch>
        </p:blipFill>
        <p:spPr>
          <a:xfrm>
            <a:off x="990600" y="3111971"/>
            <a:ext cx="7351710" cy="2470907"/>
          </a:xfrm>
          <a:prstGeom prst="rect">
            <a:avLst/>
          </a:prstGeom>
        </p:spPr>
      </p:pic>
    </p:spTree>
    <p:extLst>
      <p:ext uri="{BB962C8B-B14F-4D97-AF65-F5344CB8AC3E}">
        <p14:creationId xmlns:p14="http://schemas.microsoft.com/office/powerpoint/2010/main" val="29504845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7647030" cy="584775"/>
          </a:xfrm>
          <a:prstGeom prst="rect">
            <a:avLst/>
          </a:prstGeom>
        </p:spPr>
        <p:txBody>
          <a:bodyPr wrap="none">
            <a:spAutoFit/>
          </a:bodyPr>
          <a:lstStyle/>
          <a:p>
            <a:r>
              <a:rPr lang="en-US" sz="3200" dirty="0">
                <a:solidFill>
                  <a:srgbClr val="C8102E"/>
                </a:solidFill>
                <a:latin typeface="+mj-lt"/>
                <a:ea typeface="+mj-ea"/>
                <a:cs typeface="+mj-cs"/>
              </a:rPr>
              <a:t>Grounded Wye-Delta Step-Down Connection</a:t>
            </a:r>
          </a:p>
        </p:txBody>
      </p:sp>
      <p:sp>
        <p:nvSpPr>
          <p:cNvPr id="5" name="Rectangle 4"/>
          <p:cNvSpPr/>
          <p:nvPr/>
        </p:nvSpPr>
        <p:spPr>
          <a:xfrm>
            <a:off x="76200" y="608997"/>
            <a:ext cx="8991599" cy="1015663"/>
          </a:xfrm>
          <a:prstGeom prst="rect">
            <a:avLst/>
          </a:prstGeom>
        </p:spPr>
        <p:txBody>
          <a:bodyPr wrap="square">
            <a:spAutoFit/>
          </a:bodyPr>
          <a:lstStyle/>
          <a:p>
            <a:pPr algn="just"/>
            <a:r>
              <a:rPr lang="en-US" sz="2000" i="1" dirty="0">
                <a:latin typeface="Times New Roman" panose="02020603050405020304" pitchFamily="18" charset="0"/>
              </a:rPr>
              <a:t>Basic transformer equations</a:t>
            </a:r>
            <a:r>
              <a:rPr lang="en-US" sz="2000" dirty="0">
                <a:latin typeface="Times New Roman" panose="02020603050405020304" pitchFamily="18" charset="0"/>
              </a:rPr>
              <a:t>:</a:t>
            </a:r>
          </a:p>
          <a:p>
            <a:r>
              <a:rPr lang="en-US" sz="2000" dirty="0">
                <a:latin typeface="Times New Roman" panose="02020603050405020304" pitchFamily="18" charset="0"/>
              </a:rPr>
              <a:t>The basic “ideal” transformer voltage and current equations as a function of the turns ratio are</a:t>
            </a:r>
            <a:endParaRPr lang="en-US" sz="2400"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angle 9"/>
              <p:cNvSpPr/>
              <p:nvPr/>
            </p:nvSpPr>
            <p:spPr>
              <a:xfrm>
                <a:off x="2743200" y="1624660"/>
                <a:ext cx="3213252" cy="880626"/>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𝐴𝑁</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𝐵</m:t>
                                </m:r>
                                <m:r>
                                  <a:rPr lang="en-US" i="1">
                                    <a:latin typeface="Cambria Math" panose="02040503050406030204" pitchFamily="18" charset="0"/>
                                  </a:rPr>
                                  <m:t>𝑁</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𝐶</m:t>
                                </m:r>
                                <m:r>
                                  <a:rPr lang="en-US" i="1">
                                    <a:latin typeface="Cambria Math" panose="02040503050406030204" pitchFamily="18" charset="0"/>
                                  </a:rPr>
                                  <m:t>𝑁</m:t>
                                </m:r>
                              </m:sub>
                            </m:sSub>
                          </m:e>
                        </m:eqArr>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𝑡</m:t>
                        </m:r>
                      </m:sub>
                    </m:sSub>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1</m:t>
                              </m:r>
                            </m:e>
                          </m:mr>
                        </m:m>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𝑡</m:t>
                                </m:r>
                              </m:e>
                              <m:sub>
                                <m:r>
                                  <a:rPr lang="en-US" b="0" i="1" smtClean="0">
                                    <a:latin typeface="Cambria Math" panose="02040503050406030204" pitchFamily="18" charset="0"/>
                                  </a:rPr>
                                  <m:t>𝑎𝑏</m:t>
                                </m:r>
                              </m:sub>
                            </m:sSub>
                          </m:e>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i="1">
                                    <a:latin typeface="Cambria Math" panose="02040503050406030204" pitchFamily="18" charset="0"/>
                                  </a:rPr>
                                  <m:t>𝑏</m:t>
                                </m:r>
                                <m:r>
                                  <a:rPr lang="en-US" b="0" i="1" smtClean="0">
                                    <a:latin typeface="Cambria Math" panose="02040503050406030204" pitchFamily="18" charset="0"/>
                                  </a:rPr>
                                  <m:t>𝑐</m:t>
                                </m:r>
                              </m:sub>
                            </m:sSub>
                          </m:e>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b="0" i="1" smtClean="0">
                                    <a:latin typeface="Cambria Math" panose="02040503050406030204" pitchFamily="18" charset="0"/>
                                  </a:rPr>
                                  <m:t>𝑐𝑎</m:t>
                                </m:r>
                              </m:sub>
                            </m:sSub>
                          </m:e>
                        </m:eqArr>
                      </m:e>
                    </m:d>
                  </m:oMath>
                </a14:m>
                <a:endParaRPr lang="en-US" dirty="0">
                  <a:latin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743200" y="1624660"/>
                <a:ext cx="3213252" cy="880626"/>
              </a:xfrm>
              <a:prstGeom prst="rect">
                <a:avLst/>
              </a:prstGeom>
              <a:blipFill>
                <a:blip r:embed="rId2"/>
                <a:stretch>
                  <a:fillRect/>
                </a:stretch>
              </a:blipFill>
            </p:spPr>
            <p:txBody>
              <a:bodyPr/>
              <a:lstStyle/>
              <a:p>
                <a:r>
                  <a:rPr lang="en-US">
                    <a:noFill/>
                  </a:rPr>
                  <a:t> </a:t>
                </a:r>
              </a:p>
            </p:txBody>
          </p:sp>
        </mc:Fallback>
      </mc:AlternateContent>
      <p:sp>
        <p:nvSpPr>
          <p:cNvPr id="11" name="TextBox 10"/>
          <p:cNvSpPr txBox="1"/>
          <p:nvPr/>
        </p:nvSpPr>
        <p:spPr>
          <a:xfrm>
            <a:off x="7681728" y="1859001"/>
            <a:ext cx="569387" cy="369332"/>
          </a:xfrm>
          <a:prstGeom prst="rect">
            <a:avLst/>
          </a:prstGeom>
          <a:noFill/>
        </p:spPr>
        <p:txBody>
          <a:bodyPr wrap="none" rtlCol="0">
            <a:spAutoFit/>
          </a:bodyPr>
          <a:lstStyle/>
          <a:p>
            <a:r>
              <a:rPr lang="en-US" dirty="0">
                <a:latin typeface="Times New Roman" panose="02020603050405020304" pitchFamily="18" charset="0"/>
              </a:rPr>
              <a:t>(80)</a:t>
            </a:r>
          </a:p>
        </p:txBody>
      </p:sp>
      <mc:AlternateContent xmlns:mc="http://schemas.openxmlformats.org/markup-compatibility/2006" xmlns:a14="http://schemas.microsoft.com/office/drawing/2010/main">
        <mc:Choice Requires="a14">
          <p:sp>
            <p:nvSpPr>
              <p:cNvPr id="12" name="Rectangle 11"/>
              <p:cNvSpPr/>
              <p:nvPr/>
            </p:nvSpPr>
            <p:spPr>
              <a:xfrm>
                <a:off x="1140648" y="2819400"/>
                <a:ext cx="2715102"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𝐿𝑁</m:t>
                            </m:r>
                          </m:e>
                          <m:sub>
                            <m:r>
                              <a:rPr lang="en-US" b="0" i="1" smtClean="0">
                                <a:latin typeface="Cambria Math" panose="02040503050406030204" pitchFamily="18" charset="0"/>
                              </a:rPr>
                              <m:t>𝐴𝐵𝐶</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𝐴𝑉</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𝑡</m:t>
                            </m:r>
                          </m:e>
                          <m:sub>
                            <m:r>
                              <a:rPr lang="en-US" b="0" i="1" smtClean="0">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1140648" y="2819400"/>
                <a:ext cx="2715102" cy="369332"/>
              </a:xfrm>
              <a:prstGeom prst="rect">
                <a:avLst/>
              </a:prstGeom>
              <a:blipFill>
                <a:blip r:embed="rId3"/>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4909280" y="2591613"/>
                <a:ext cx="2287806"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1</m:t>
                                </m:r>
                              </m:e>
                            </m:mr>
                          </m:m>
                        </m:e>
                      </m:d>
                    </m:oMath>
                  </m:oMathPara>
                </a14:m>
                <a:endParaRPr lang="en-US" dirty="0">
                  <a:latin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909280" y="2591613"/>
                <a:ext cx="2287806" cy="82490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2743200" y="3973424"/>
                <a:ext cx="3101234" cy="880626"/>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b="0" i="1" smtClean="0">
                                    <a:latin typeface="Cambria Math" panose="02040503050406030204" pitchFamily="18" charset="0"/>
                                  </a:rPr>
                                  <m:t>𝐼𝐷</m:t>
                                </m:r>
                              </m:e>
                              <m:sub>
                                <m:r>
                                  <a:rPr lang="en-US" b="0" i="1" smtClean="0">
                                    <a:latin typeface="Cambria Math" panose="02040503050406030204" pitchFamily="18" charset="0"/>
                                  </a:rPr>
                                  <m:t>𝑏𝑎</m:t>
                                </m:r>
                              </m:sub>
                            </m:sSub>
                          </m:e>
                          <m:e>
                            <m:sSub>
                              <m:sSubPr>
                                <m:ctrlPr>
                                  <a:rPr lang="en-US" i="1">
                                    <a:latin typeface="Cambria Math" panose="02040503050406030204" pitchFamily="18" charset="0"/>
                                  </a:rPr>
                                </m:ctrlPr>
                              </m:sSubPr>
                              <m:e>
                                <m:r>
                                  <a:rPr lang="en-US" i="1">
                                    <a:latin typeface="Cambria Math" panose="02040503050406030204" pitchFamily="18" charset="0"/>
                                  </a:rPr>
                                  <m:t>𝐼𝐷</m:t>
                                </m:r>
                              </m:e>
                              <m:sub>
                                <m:r>
                                  <a:rPr lang="en-US" b="0" i="1" smtClean="0">
                                    <a:latin typeface="Cambria Math" panose="02040503050406030204" pitchFamily="18" charset="0"/>
                                  </a:rPr>
                                  <m:t>𝑐𝑏</m:t>
                                </m:r>
                              </m:sub>
                            </m:sSub>
                          </m:e>
                          <m:e>
                            <m:sSub>
                              <m:sSubPr>
                                <m:ctrlPr>
                                  <a:rPr lang="en-US" i="1">
                                    <a:latin typeface="Cambria Math" panose="02040503050406030204" pitchFamily="18" charset="0"/>
                                  </a:rPr>
                                </m:ctrlPr>
                              </m:sSubPr>
                              <m:e>
                                <m:r>
                                  <a:rPr lang="en-US" i="1">
                                    <a:latin typeface="Cambria Math" panose="02040503050406030204" pitchFamily="18" charset="0"/>
                                  </a:rPr>
                                  <m:t>𝐼𝐷</m:t>
                                </m:r>
                              </m:e>
                              <m:sub>
                                <m:r>
                                  <a:rPr lang="en-US" b="0" i="1" smtClean="0">
                                    <a:latin typeface="Cambria Math" panose="02040503050406030204" pitchFamily="18" charset="0"/>
                                  </a:rPr>
                                  <m:t>𝑎𝑐</m:t>
                                </m:r>
                              </m:sub>
                            </m:sSub>
                          </m:e>
                        </m:eqArr>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𝑡</m:t>
                        </m:r>
                      </m:sub>
                    </m:sSub>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1</m:t>
                              </m:r>
                            </m:e>
                          </m:mr>
                        </m:m>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smtClean="0">
                                    <a:latin typeface="Cambria Math" panose="02040503050406030204" pitchFamily="18" charset="0"/>
                                  </a:rPr>
                                  <m:t>𝐼</m:t>
                                </m:r>
                              </m:e>
                              <m:sub>
                                <m:r>
                                  <a:rPr lang="en-US" b="0" i="1" smtClean="0">
                                    <a:latin typeface="Cambria Math" panose="02040503050406030204" pitchFamily="18" charset="0"/>
                                  </a:rPr>
                                  <m:t>𝐴</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𝐵</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𝐶</m:t>
                                </m:r>
                              </m:sub>
                            </m:sSub>
                          </m:e>
                        </m:eqArr>
                      </m:e>
                    </m:d>
                  </m:oMath>
                </a14:m>
                <a:endParaRPr lang="en-US" dirty="0">
                  <a:latin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2743200" y="3973424"/>
                <a:ext cx="3101234" cy="880626"/>
              </a:xfrm>
              <a:prstGeom prst="rect">
                <a:avLst/>
              </a:prstGeom>
              <a:blipFill>
                <a:blip r:embed="rId5"/>
                <a:stretch>
                  <a:fillRect/>
                </a:stretch>
              </a:blipFill>
            </p:spPr>
            <p:txBody>
              <a:bodyPr/>
              <a:lstStyle/>
              <a:p>
                <a:r>
                  <a:rPr lang="en-US">
                    <a:noFill/>
                  </a:rPr>
                  <a:t> </a:t>
                </a:r>
              </a:p>
            </p:txBody>
          </p:sp>
        </mc:Fallback>
      </mc:AlternateContent>
      <p:sp>
        <p:nvSpPr>
          <p:cNvPr id="14" name="TextBox 13"/>
          <p:cNvSpPr txBox="1"/>
          <p:nvPr/>
        </p:nvSpPr>
        <p:spPr>
          <a:xfrm>
            <a:off x="7681728" y="4207765"/>
            <a:ext cx="569387" cy="369332"/>
          </a:xfrm>
          <a:prstGeom prst="rect">
            <a:avLst/>
          </a:prstGeom>
          <a:noFill/>
        </p:spPr>
        <p:txBody>
          <a:bodyPr wrap="none" rtlCol="0">
            <a:spAutoFit/>
          </a:bodyPr>
          <a:lstStyle/>
          <a:p>
            <a:r>
              <a:rPr lang="en-US" dirty="0">
                <a:latin typeface="Times New Roman" panose="02020603050405020304" pitchFamily="18" charset="0"/>
              </a:rPr>
              <a:t>(81)</a:t>
            </a:r>
          </a:p>
        </p:txBody>
      </p:sp>
      <mc:AlternateContent xmlns:mc="http://schemas.openxmlformats.org/markup-compatibility/2006" xmlns:a14="http://schemas.microsoft.com/office/drawing/2010/main">
        <mc:Choice Requires="a14">
          <p:sp>
            <p:nvSpPr>
              <p:cNvPr id="15" name="Rectangle 14"/>
              <p:cNvSpPr/>
              <p:nvPr/>
            </p:nvSpPr>
            <p:spPr>
              <a:xfrm>
                <a:off x="1140648" y="5168164"/>
                <a:ext cx="2319481"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smtClean="0">
                                <a:latin typeface="Cambria Math" panose="02040503050406030204" pitchFamily="18" charset="0"/>
                              </a:rPr>
                              <m:t>𝐼</m:t>
                            </m:r>
                            <m:r>
                              <a:rPr lang="en-US" b="0" i="1" smtClean="0">
                                <a:latin typeface="Cambria Math" panose="02040503050406030204" pitchFamily="18" charset="0"/>
                              </a:rPr>
                              <m:t>𝐷</m:t>
                            </m:r>
                          </m:e>
                          <m:sub>
                            <m:r>
                              <a:rPr lang="en-US" b="0" i="1" smtClean="0">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𝐴𝐼</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smtClean="0">
                                <a:latin typeface="Cambria Math" panose="02040503050406030204" pitchFamily="18" charset="0"/>
                              </a:rPr>
                              <m:t>𝐼</m:t>
                            </m:r>
                          </m:e>
                          <m:sub>
                            <m:r>
                              <a:rPr lang="en-US" b="0" i="1" smtClean="0">
                                <a:latin typeface="Cambria Math" panose="02040503050406030204" pitchFamily="18" charset="0"/>
                              </a:rPr>
                              <m:t>𝐴𝐵𝐶</m:t>
                            </m:r>
                          </m:sub>
                        </m:sSub>
                      </m:e>
                    </m:d>
                  </m:oMath>
                </a14:m>
                <a:endParaRPr lang="en-US" dirty="0">
                  <a:latin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140648" y="5168164"/>
                <a:ext cx="2319481" cy="369332"/>
              </a:xfrm>
              <a:prstGeom prst="rect">
                <a:avLst/>
              </a:prstGeom>
              <a:blipFill>
                <a:blip r:embed="rId6"/>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4909280" y="4940377"/>
                <a:ext cx="2287806"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i="1">
                              <a:latin typeface="Cambria Math" panose="02040503050406030204" pitchFamily="18" charset="0"/>
                            </a:rPr>
                            <m:t>𝐴</m:t>
                          </m:r>
                          <m:r>
                            <a:rPr lang="en-US" b="0" i="1" smtClean="0">
                              <a:latin typeface="Cambria Math" panose="02040503050406030204" pitchFamily="18" charset="0"/>
                            </a:rPr>
                            <m:t>𝐼</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1</m:t>
                                </m:r>
                              </m:e>
                            </m:mr>
                          </m:m>
                        </m:e>
                      </m:d>
                    </m:oMath>
                  </m:oMathPara>
                </a14:m>
                <a:endParaRPr lang="en-US" dirty="0">
                  <a:latin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4909280" y="4940377"/>
                <a:ext cx="2287806" cy="824906"/>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073989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7647030" cy="584775"/>
          </a:xfrm>
          <a:prstGeom prst="rect">
            <a:avLst/>
          </a:prstGeom>
        </p:spPr>
        <p:txBody>
          <a:bodyPr wrap="none">
            <a:spAutoFit/>
          </a:bodyPr>
          <a:lstStyle/>
          <a:p>
            <a:r>
              <a:rPr lang="en-US" sz="3200" dirty="0">
                <a:solidFill>
                  <a:srgbClr val="C8102E"/>
                </a:solidFill>
                <a:latin typeface="+mj-lt"/>
                <a:ea typeface="+mj-ea"/>
                <a:cs typeface="+mj-cs"/>
              </a:rPr>
              <a:t>Grounded Wye-Delta Step-Down Connection</a:t>
            </a:r>
          </a:p>
        </p:txBody>
      </p:sp>
      <mc:AlternateContent xmlns:mc="http://schemas.openxmlformats.org/markup-compatibility/2006" xmlns:a14="http://schemas.microsoft.com/office/drawing/2010/main">
        <mc:Choice Requires="a14">
          <p:sp>
            <p:nvSpPr>
              <p:cNvPr id="10" name="Rectangle 9"/>
              <p:cNvSpPr/>
              <p:nvPr/>
            </p:nvSpPr>
            <p:spPr>
              <a:xfrm>
                <a:off x="2743200" y="647700"/>
                <a:ext cx="3213252" cy="880626"/>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𝐴𝑁</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𝐵</m:t>
                                </m:r>
                                <m:r>
                                  <a:rPr lang="en-US" i="1">
                                    <a:latin typeface="Cambria Math" panose="02040503050406030204" pitchFamily="18" charset="0"/>
                                  </a:rPr>
                                  <m:t>𝑁</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𝐶</m:t>
                                </m:r>
                                <m:r>
                                  <a:rPr lang="en-US" i="1">
                                    <a:latin typeface="Cambria Math" panose="02040503050406030204" pitchFamily="18" charset="0"/>
                                  </a:rPr>
                                  <m:t>𝑁</m:t>
                                </m:r>
                              </m:sub>
                            </m:sSub>
                          </m:e>
                        </m:eqArr>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𝑡</m:t>
                        </m:r>
                      </m:sub>
                    </m:sSub>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1</m:t>
                              </m:r>
                            </m:e>
                          </m:mr>
                        </m:m>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𝑡</m:t>
                                </m:r>
                              </m:e>
                              <m:sub>
                                <m:r>
                                  <a:rPr lang="en-US" b="0" i="1" smtClean="0">
                                    <a:latin typeface="Cambria Math" panose="02040503050406030204" pitchFamily="18" charset="0"/>
                                  </a:rPr>
                                  <m:t>𝑎𝑏</m:t>
                                </m:r>
                              </m:sub>
                            </m:sSub>
                          </m:e>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i="1">
                                    <a:latin typeface="Cambria Math" panose="02040503050406030204" pitchFamily="18" charset="0"/>
                                  </a:rPr>
                                  <m:t>𝑏</m:t>
                                </m:r>
                                <m:r>
                                  <a:rPr lang="en-US" b="0" i="1" smtClean="0">
                                    <a:latin typeface="Cambria Math" panose="02040503050406030204" pitchFamily="18" charset="0"/>
                                  </a:rPr>
                                  <m:t>𝑐</m:t>
                                </m:r>
                              </m:sub>
                            </m:sSub>
                          </m:e>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b="0" i="1" smtClean="0">
                                    <a:latin typeface="Cambria Math" panose="02040503050406030204" pitchFamily="18" charset="0"/>
                                  </a:rPr>
                                  <m:t>𝑐𝑎</m:t>
                                </m:r>
                              </m:sub>
                            </m:sSub>
                          </m:e>
                        </m:eqArr>
                      </m:e>
                    </m:d>
                  </m:oMath>
                </a14:m>
                <a:endParaRPr lang="en-US" dirty="0">
                  <a:latin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743200" y="647700"/>
                <a:ext cx="3213252" cy="880626"/>
              </a:xfrm>
              <a:prstGeom prst="rect">
                <a:avLst/>
              </a:prstGeom>
              <a:blipFill>
                <a:blip r:embed="rId2"/>
                <a:stretch>
                  <a:fillRect/>
                </a:stretch>
              </a:blipFill>
            </p:spPr>
            <p:txBody>
              <a:bodyPr/>
              <a:lstStyle/>
              <a:p>
                <a:r>
                  <a:rPr lang="en-US">
                    <a:noFill/>
                  </a:rPr>
                  <a:t> </a:t>
                </a:r>
              </a:p>
            </p:txBody>
          </p:sp>
        </mc:Fallback>
      </mc:AlternateContent>
      <p:sp>
        <p:nvSpPr>
          <p:cNvPr id="11" name="TextBox 10"/>
          <p:cNvSpPr txBox="1"/>
          <p:nvPr/>
        </p:nvSpPr>
        <p:spPr>
          <a:xfrm>
            <a:off x="7681728" y="882041"/>
            <a:ext cx="569387" cy="369332"/>
          </a:xfrm>
          <a:prstGeom prst="rect">
            <a:avLst/>
          </a:prstGeom>
          <a:noFill/>
        </p:spPr>
        <p:txBody>
          <a:bodyPr wrap="none" rtlCol="0">
            <a:spAutoFit/>
          </a:bodyPr>
          <a:lstStyle/>
          <a:p>
            <a:r>
              <a:rPr lang="en-US" dirty="0">
                <a:latin typeface="Times New Roman" panose="02020603050405020304" pitchFamily="18" charset="0"/>
              </a:rPr>
              <a:t>(80)</a:t>
            </a:r>
          </a:p>
        </p:txBody>
      </p:sp>
      <p:sp>
        <p:nvSpPr>
          <p:cNvPr id="6" name="Rectangle 5"/>
          <p:cNvSpPr/>
          <p:nvPr/>
        </p:nvSpPr>
        <p:spPr>
          <a:xfrm>
            <a:off x="168166" y="1600200"/>
            <a:ext cx="8975834" cy="400110"/>
          </a:xfrm>
          <a:prstGeom prst="rect">
            <a:avLst/>
          </a:prstGeom>
        </p:spPr>
        <p:txBody>
          <a:bodyPr wrap="square">
            <a:spAutoFit/>
          </a:bodyPr>
          <a:lstStyle/>
          <a:p>
            <a:r>
              <a:rPr lang="en-US" sz="2000" dirty="0">
                <a:solidFill>
                  <a:srgbClr val="000000"/>
                </a:solidFill>
                <a:latin typeface="Times New Roman" panose="02020603050405020304" pitchFamily="18" charset="0"/>
              </a:rPr>
              <a:t>Solving Equation (80) for the “ideal” transformer voltages,</a:t>
            </a:r>
            <a:endParaRPr lang="en-US" sz="2000" dirty="0">
              <a:solidFill>
                <a:srgbClr val="000000"/>
              </a:solidFill>
              <a:effectLst/>
              <a:latin typeface="Times New Roman" panose="02020603050405020304" pitchFamily="18" charset="0"/>
            </a:endParaRPr>
          </a:p>
        </p:txBody>
      </p:sp>
      <p:sp>
        <p:nvSpPr>
          <p:cNvPr id="17" name="TextBox 16"/>
          <p:cNvSpPr txBox="1"/>
          <p:nvPr/>
        </p:nvSpPr>
        <p:spPr>
          <a:xfrm>
            <a:off x="7681728" y="2201262"/>
            <a:ext cx="569387" cy="369332"/>
          </a:xfrm>
          <a:prstGeom prst="rect">
            <a:avLst/>
          </a:prstGeom>
          <a:noFill/>
        </p:spPr>
        <p:txBody>
          <a:bodyPr wrap="none" rtlCol="0">
            <a:spAutoFit/>
          </a:bodyPr>
          <a:lstStyle/>
          <a:p>
            <a:r>
              <a:rPr lang="en-US" dirty="0">
                <a:latin typeface="Times New Roman" panose="02020603050405020304" pitchFamily="18" charset="0"/>
              </a:rPr>
              <a:t>(82)</a:t>
            </a:r>
          </a:p>
        </p:txBody>
      </p:sp>
      <mc:AlternateContent xmlns:mc="http://schemas.openxmlformats.org/markup-compatibility/2006" xmlns:a14="http://schemas.microsoft.com/office/drawing/2010/main">
        <mc:Choice Requires="a14">
          <p:sp>
            <p:nvSpPr>
              <p:cNvPr id="18" name="Rectangle 17"/>
              <p:cNvSpPr/>
              <p:nvPr/>
            </p:nvSpPr>
            <p:spPr>
              <a:xfrm>
                <a:off x="3048000" y="2201262"/>
                <a:ext cx="2944268"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𝑡</m:t>
                            </m:r>
                          </m:e>
                          <m:sub>
                            <m:r>
                              <a:rPr lang="en-US" b="0" i="1" smtClean="0">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e>
                      <m:sup>
                        <m:r>
                          <a:rPr lang="en-US" b="0" i="1" smtClean="0">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𝑉𝐿𝑁</m:t>
                            </m:r>
                          </m:e>
                          <m:sub>
                            <m:r>
                              <a:rPr lang="en-US" i="1">
                                <a:latin typeface="Cambria Math" panose="02040503050406030204" pitchFamily="18" charset="0"/>
                              </a:rPr>
                              <m:t>𝐴𝐵𝐶</m:t>
                            </m:r>
                          </m:sub>
                        </m:sSub>
                      </m:e>
                    </m:d>
                  </m:oMath>
                </a14:m>
                <a:endParaRPr lang="en-US" dirty="0">
                  <a:latin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3048000" y="2201262"/>
                <a:ext cx="2944268" cy="369332"/>
              </a:xfrm>
              <a:prstGeom prst="rect">
                <a:avLst/>
              </a:prstGeom>
              <a:blipFill>
                <a:blip r:embed="rId3"/>
                <a:stretch>
                  <a:fillRect b="-1639"/>
                </a:stretch>
              </a:blipFill>
            </p:spPr>
            <p:txBody>
              <a:bodyPr/>
              <a:lstStyle/>
              <a:p>
                <a:r>
                  <a:rPr lang="en-US">
                    <a:noFill/>
                  </a:rPr>
                  <a:t> </a:t>
                </a:r>
              </a:p>
            </p:txBody>
          </p:sp>
        </mc:Fallback>
      </mc:AlternateContent>
      <p:sp>
        <p:nvSpPr>
          <p:cNvPr id="8" name="Rectangle 7"/>
          <p:cNvSpPr/>
          <p:nvPr/>
        </p:nvSpPr>
        <p:spPr>
          <a:xfrm>
            <a:off x="168166" y="2771546"/>
            <a:ext cx="8975834" cy="707886"/>
          </a:xfrm>
          <a:prstGeom prst="rect">
            <a:avLst/>
          </a:prstGeom>
        </p:spPr>
        <p:txBody>
          <a:bodyPr wrap="square">
            <a:spAutoFit/>
          </a:bodyPr>
          <a:lstStyle/>
          <a:p>
            <a:r>
              <a:rPr lang="en-US" sz="2000" dirty="0">
                <a:solidFill>
                  <a:srgbClr val="000000"/>
                </a:solidFill>
                <a:latin typeface="Times New Roman" panose="02020603050405020304" pitchFamily="18" charset="0"/>
              </a:rPr>
              <a:t>The line-to-neutral transformer primary voltages as a function of the system line-to-ground voltages are given by</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p:cNvSpPr/>
              <p:nvPr/>
            </p:nvSpPr>
            <p:spPr>
              <a:xfrm>
                <a:off x="228600" y="3680384"/>
                <a:ext cx="3292183" cy="3919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𝐴𝑁</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𝐴</m:t>
                          </m:r>
                          <m:r>
                            <a:rPr lang="en-US" b="0" i="1" smtClean="0">
                              <a:latin typeface="Cambria Math" panose="02040503050406030204" pitchFamily="18" charset="0"/>
                            </a:rPr>
                            <m:t>𝐺</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𝑔</m:t>
                          </m:r>
                        </m:sub>
                      </m:sSub>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𝐴</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𝐵</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𝐶</m:t>
                          </m:r>
                        </m:sub>
                      </m:sSub>
                      <m:r>
                        <a:rPr lang="en-US" b="0" i="1" smtClean="0">
                          <a:latin typeface="Cambria Math" panose="02040503050406030204" pitchFamily="18" charset="0"/>
                        </a:rPr>
                        <m:t>)</m:t>
                      </m:r>
                    </m:oMath>
                  </m:oMathPara>
                </a14:m>
                <a:endParaRPr lang="en-US" dirty="0">
                  <a:latin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228600" y="3680384"/>
                <a:ext cx="3292183" cy="391902"/>
              </a:xfrm>
              <a:prstGeom prst="rect">
                <a:avLst/>
              </a:prstGeom>
              <a:blipFill>
                <a:blip r:embed="rId4"/>
                <a:stretch>
                  <a:fillRect b="-78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228600" y="4252529"/>
                <a:ext cx="3262111" cy="3919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𝐵𝑁</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𝐵𝐺</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𝑔</m:t>
                          </m:r>
                        </m:sub>
                      </m:sSub>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𝐴</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𝐵</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𝐶</m:t>
                          </m:r>
                        </m:sub>
                      </m:sSub>
                      <m:r>
                        <a:rPr lang="en-US" b="0" i="1" smtClean="0">
                          <a:latin typeface="Cambria Math" panose="02040503050406030204" pitchFamily="18" charset="0"/>
                        </a:rPr>
                        <m:t>)</m:t>
                      </m:r>
                    </m:oMath>
                  </m:oMathPara>
                </a14:m>
                <a:endParaRPr lang="en-US" dirty="0">
                  <a:latin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228600" y="4252529"/>
                <a:ext cx="3262111" cy="391902"/>
              </a:xfrm>
              <a:prstGeom prst="rect">
                <a:avLst/>
              </a:prstGeom>
              <a:blipFill>
                <a:blip r:embed="rId5"/>
                <a:stretch>
                  <a:fillRect b="-78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228599" y="4842301"/>
                <a:ext cx="3250890" cy="3919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𝐶𝑁</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𝐶𝐺</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𝑔</m:t>
                          </m:r>
                        </m:sub>
                      </m:sSub>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𝐴</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𝐵</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𝐶</m:t>
                          </m:r>
                        </m:sub>
                      </m:sSub>
                      <m:r>
                        <a:rPr lang="en-US" b="0" i="1" smtClean="0">
                          <a:latin typeface="Cambria Math" panose="02040503050406030204" pitchFamily="18" charset="0"/>
                        </a:rPr>
                        <m:t>)</m:t>
                      </m:r>
                    </m:oMath>
                  </m:oMathPara>
                </a14:m>
                <a:endParaRPr lang="en-US" dirty="0">
                  <a:latin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228599" y="4842301"/>
                <a:ext cx="3250890" cy="391902"/>
              </a:xfrm>
              <a:prstGeom prst="rect">
                <a:avLst/>
              </a:prstGeom>
              <a:blipFill>
                <a:blip r:embed="rId6"/>
                <a:stretch>
                  <a:fillRect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4191000" y="3521323"/>
                <a:ext cx="3865930" cy="975460"/>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𝐴𝑁</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𝐵</m:t>
                                </m:r>
                                <m:r>
                                  <a:rPr lang="en-US" i="1">
                                    <a:latin typeface="Cambria Math" panose="02040503050406030204" pitchFamily="18" charset="0"/>
                                  </a:rPr>
                                  <m:t>𝑁</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𝐶</m:t>
                                </m:r>
                                <m:r>
                                  <a:rPr lang="en-US" i="1">
                                    <a:latin typeface="Cambria Math" panose="02040503050406030204" pitchFamily="18" charset="0"/>
                                  </a:rPr>
                                  <m:t>𝑁</m:t>
                                </m:r>
                              </m:sub>
                            </m:sSub>
                          </m:e>
                        </m:eqArr>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𝐴</m:t>
                                </m:r>
                                <m:r>
                                  <a:rPr lang="en-US" b="0" i="1" smtClean="0">
                                    <a:latin typeface="Cambria Math" panose="02040503050406030204" pitchFamily="18" charset="0"/>
                                  </a:rPr>
                                  <m:t>𝐺</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𝐵</m:t>
                                </m:r>
                                <m:r>
                                  <a:rPr lang="en-US" b="0" i="1" smtClean="0">
                                    <a:latin typeface="Cambria Math" panose="02040503050406030204" pitchFamily="18" charset="0"/>
                                  </a:rPr>
                                  <m:t>𝐺</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𝐶</m:t>
                                </m:r>
                                <m:r>
                                  <a:rPr lang="en-US" b="0" i="1" smtClean="0">
                                    <a:latin typeface="Cambria Math" panose="02040503050406030204" pitchFamily="18" charset="0"/>
                                  </a:rPr>
                                  <m:t>𝐺</m:t>
                                </m:r>
                              </m:sub>
                            </m:sSub>
                          </m:e>
                        </m:eqArr>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𝑔</m:t>
                                  </m:r>
                                </m:sub>
                              </m:sSub>
                            </m:e>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𝑔</m:t>
                                  </m:r>
                                </m:sub>
                              </m:sSub>
                            </m:e>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𝑔</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𝑔</m:t>
                                  </m:r>
                                </m:sub>
                              </m:sSub>
                            </m:e>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𝑔</m:t>
                                  </m:r>
                                </m:sub>
                              </m:sSub>
                            </m:e>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𝑔</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𝑔</m:t>
                                  </m:r>
                                </m:sub>
                              </m:sSub>
                            </m:e>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𝑔</m:t>
                                  </m:r>
                                </m:sub>
                              </m:sSub>
                            </m:e>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𝑔</m:t>
                                  </m:r>
                                </m:sub>
                              </m:sSub>
                            </m:e>
                          </m:mr>
                        </m:m>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𝐴</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𝐵</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𝐶</m:t>
                                </m:r>
                              </m:sub>
                            </m:sSub>
                          </m:e>
                        </m:eqArr>
                      </m:e>
                    </m:d>
                  </m:oMath>
                </a14:m>
                <a:endParaRPr lang="en-US" dirty="0">
                  <a:latin typeface="Times New Roman" panose="020206030504050203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4191000" y="3521323"/>
                <a:ext cx="3865930" cy="975460"/>
              </a:xfrm>
              <a:prstGeom prst="rect">
                <a:avLst/>
              </a:prstGeom>
              <a:blipFill>
                <a:blip r:embed="rId7"/>
                <a:stretch>
                  <a:fillRect/>
                </a:stretch>
              </a:blipFill>
            </p:spPr>
            <p:txBody>
              <a:bodyPr/>
              <a:lstStyle/>
              <a:p>
                <a:r>
                  <a:rPr lang="en-US">
                    <a:noFill/>
                  </a:rPr>
                  <a:t> </a:t>
                </a:r>
              </a:p>
            </p:txBody>
          </p:sp>
        </mc:Fallback>
      </mc:AlternateContent>
      <p:sp>
        <p:nvSpPr>
          <p:cNvPr id="22" name="TextBox 21"/>
          <p:cNvSpPr txBox="1"/>
          <p:nvPr/>
        </p:nvSpPr>
        <p:spPr>
          <a:xfrm>
            <a:off x="8447262" y="3824387"/>
            <a:ext cx="569387" cy="369332"/>
          </a:xfrm>
          <a:prstGeom prst="rect">
            <a:avLst/>
          </a:prstGeom>
          <a:noFill/>
        </p:spPr>
        <p:txBody>
          <a:bodyPr wrap="none" rtlCol="0">
            <a:spAutoFit/>
          </a:bodyPr>
          <a:lstStyle/>
          <a:p>
            <a:r>
              <a:rPr lang="en-US" dirty="0">
                <a:latin typeface="Times New Roman" panose="02020603050405020304" pitchFamily="18" charset="0"/>
              </a:rPr>
              <a:t>(83)</a:t>
            </a:r>
          </a:p>
        </p:txBody>
      </p:sp>
      <mc:AlternateContent xmlns:mc="http://schemas.openxmlformats.org/markup-compatibility/2006" xmlns:a14="http://schemas.microsoft.com/office/drawing/2010/main">
        <mc:Choice Requires="a14">
          <p:sp>
            <p:nvSpPr>
              <p:cNvPr id="24" name="Rectangle 23"/>
              <p:cNvSpPr/>
              <p:nvPr/>
            </p:nvSpPr>
            <p:spPr>
              <a:xfrm>
                <a:off x="4188372" y="4787305"/>
                <a:ext cx="3810851"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𝐿𝑁</m:t>
                            </m:r>
                          </m:e>
                          <m:sub>
                            <m:r>
                              <a:rPr lang="en-US" i="1">
                                <a:latin typeface="Cambria Math" panose="02040503050406030204" pitchFamily="18" charset="0"/>
                              </a:rPr>
                              <m:t>𝐴</m:t>
                            </m:r>
                            <m:r>
                              <a:rPr lang="en-US" b="0" i="1" smtClean="0">
                                <a:latin typeface="Cambria Math" panose="02040503050406030204" pitchFamily="18" charset="0"/>
                              </a:rPr>
                              <m:t>𝐵𝐶</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𝐿𝐺</m:t>
                            </m:r>
                          </m:e>
                          <m:sub>
                            <m:r>
                              <a:rPr lang="en-US" i="1">
                                <a:latin typeface="Cambria Math" panose="02040503050406030204" pitchFamily="18" charset="0"/>
                              </a:rPr>
                              <m:t>𝐴</m:t>
                            </m:r>
                            <m:r>
                              <a:rPr lang="en-US" b="0" i="1" smtClean="0">
                                <a:latin typeface="Cambria Math" panose="02040503050406030204" pitchFamily="18" charset="0"/>
                              </a:rPr>
                              <m:t>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smtClean="0">
                            <a:latin typeface="Cambria Math" panose="02040503050406030204" pitchFamily="18" charset="0"/>
                          </a:rPr>
                          <m:t>𝑍</m:t>
                        </m:r>
                        <m:r>
                          <a:rPr lang="en-US" b="0" i="1" smtClean="0">
                            <a:latin typeface="Cambria Math" panose="02040503050406030204" pitchFamily="18" charset="0"/>
                          </a:rPr>
                          <m:t>𝐺</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𝐴</m:t>
                            </m:r>
                            <m:r>
                              <a:rPr lang="en-US" b="0" i="1" smtClean="0">
                                <a:latin typeface="Cambria Math" panose="02040503050406030204" pitchFamily="18" charset="0"/>
                              </a:rPr>
                              <m:t>𝐵𝐶</m:t>
                            </m:r>
                          </m:sub>
                        </m:sSub>
                      </m:e>
                    </m:d>
                  </m:oMath>
                </a14:m>
                <a:endParaRPr lang="en-US" dirty="0">
                  <a:latin typeface="Times New Roman" panose="02020603050405020304" pitchFamily="18"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4188372" y="4787305"/>
                <a:ext cx="3810851" cy="369332"/>
              </a:xfrm>
              <a:prstGeom prst="rect">
                <a:avLst/>
              </a:prstGeom>
              <a:blipFill>
                <a:blip r:embed="rId8"/>
                <a:stretch>
                  <a:fillRect/>
                </a:stretch>
              </a:blipFill>
            </p:spPr>
            <p:txBody>
              <a:bodyPr/>
              <a:lstStyle/>
              <a:p>
                <a:r>
                  <a:rPr lang="en-US">
                    <a:noFill/>
                  </a:rPr>
                  <a:t> </a:t>
                </a:r>
              </a:p>
            </p:txBody>
          </p:sp>
        </mc:Fallback>
      </mc:AlternateContent>
      <p:sp>
        <p:nvSpPr>
          <p:cNvPr id="25" name="Rectangle 24"/>
          <p:cNvSpPr/>
          <p:nvPr/>
        </p:nvSpPr>
        <p:spPr>
          <a:xfrm>
            <a:off x="4148334" y="5247104"/>
            <a:ext cx="811441" cy="400110"/>
          </a:xfrm>
          <a:prstGeom prst="rect">
            <a:avLst/>
          </a:prstGeom>
        </p:spPr>
        <p:txBody>
          <a:bodyPr wrap="none">
            <a:spAutoFit/>
          </a:bodyPr>
          <a:lstStyle/>
          <a:p>
            <a:r>
              <a:rPr lang="en-US" sz="2000" dirty="0">
                <a:solidFill>
                  <a:srgbClr val="000000"/>
                </a:solidFill>
                <a:latin typeface="Times New Roman" panose="02020603050405020304" pitchFamily="18" charset="0"/>
              </a:rPr>
              <a:t>where</a:t>
            </a:r>
            <a:endParaRPr lang="en-US" sz="2000"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6" name="Rectangle 25"/>
              <p:cNvSpPr/>
              <p:nvPr/>
            </p:nvSpPr>
            <p:spPr>
              <a:xfrm>
                <a:off x="4959775" y="5181600"/>
                <a:ext cx="2371034" cy="9754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i="1">
                              <a:latin typeface="Cambria Math" panose="02040503050406030204" pitchFamily="18" charset="0"/>
                            </a:rPr>
                            <m:t>𝑍𝐺</m:t>
                          </m:r>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𝑔</m:t>
                                    </m:r>
                                  </m:sub>
                                </m:sSub>
                              </m:e>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𝑔</m:t>
                                    </m:r>
                                  </m:sub>
                                </m:sSub>
                              </m:e>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𝑔</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𝑔</m:t>
                                    </m:r>
                                  </m:sub>
                                </m:sSub>
                              </m:e>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𝑔</m:t>
                                    </m:r>
                                  </m:sub>
                                </m:sSub>
                              </m:e>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𝑔</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𝑔</m:t>
                                    </m:r>
                                  </m:sub>
                                </m:sSub>
                              </m:e>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𝑔</m:t>
                                    </m:r>
                                  </m:sub>
                                </m:sSub>
                              </m:e>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𝑔</m:t>
                                    </m:r>
                                  </m:sub>
                                </m:sSub>
                              </m:e>
                            </m:mr>
                          </m:m>
                        </m:e>
                      </m:d>
                    </m:oMath>
                  </m:oMathPara>
                </a14:m>
                <a:endParaRPr lang="en-US" dirty="0">
                  <a:latin typeface="Times New Roman" panose="02020603050405020304" pitchFamily="18"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4959775" y="5181600"/>
                <a:ext cx="2371034" cy="975460"/>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45121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7647030" cy="584775"/>
          </a:xfrm>
          <a:prstGeom prst="rect">
            <a:avLst/>
          </a:prstGeom>
        </p:spPr>
        <p:txBody>
          <a:bodyPr wrap="none">
            <a:spAutoFit/>
          </a:bodyPr>
          <a:lstStyle/>
          <a:p>
            <a:r>
              <a:rPr lang="en-US" sz="3200" dirty="0">
                <a:solidFill>
                  <a:srgbClr val="C8102E"/>
                </a:solidFill>
                <a:latin typeface="+mj-lt"/>
                <a:ea typeface="+mj-ea"/>
                <a:cs typeface="+mj-cs"/>
              </a:rPr>
              <a:t>Grounded Wye-Delta Step-Down Connection</a:t>
            </a:r>
          </a:p>
        </p:txBody>
      </p:sp>
      <mc:AlternateContent xmlns:mc="http://schemas.openxmlformats.org/markup-compatibility/2006" xmlns:a14="http://schemas.microsoft.com/office/drawing/2010/main">
        <mc:Choice Requires="a14">
          <p:sp>
            <p:nvSpPr>
              <p:cNvPr id="21" name="Rectangle 20"/>
              <p:cNvSpPr/>
              <p:nvPr/>
            </p:nvSpPr>
            <p:spPr>
              <a:xfrm>
                <a:off x="2396359" y="1065064"/>
                <a:ext cx="4653133" cy="97270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𝑎𝑏</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𝑏𝑐</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𝑐𝑎</m:t>
                                </m:r>
                              </m:sub>
                            </m:sSub>
                          </m:e>
                        </m:eqArr>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𝑡</m:t>
                                </m:r>
                              </m:e>
                              <m:sub>
                                <m:r>
                                  <a:rPr lang="en-US" i="1" smtClean="0">
                                    <a:latin typeface="Cambria Math" panose="02040503050406030204" pitchFamily="18" charset="0"/>
                                  </a:rPr>
                                  <m:t>𝑎</m:t>
                                </m:r>
                              </m:sub>
                            </m:sSub>
                          </m:e>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b="0" i="1" smtClean="0">
                                    <a:latin typeface="Cambria Math" panose="02040503050406030204" pitchFamily="18" charset="0"/>
                                  </a:rPr>
                                  <m:t>𝑏</m:t>
                                </m:r>
                              </m:sub>
                            </m:sSub>
                          </m:e>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b="0" i="1" smtClean="0">
                                    <a:latin typeface="Cambria Math" panose="02040503050406030204" pitchFamily="18" charset="0"/>
                                  </a:rPr>
                                  <m:t>𝑐</m:t>
                                </m:r>
                              </m:sub>
                            </m:sSub>
                          </m:e>
                        </m:eqArr>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b="0" i="1" smtClean="0">
                                      <a:latin typeface="Cambria Math" panose="02040503050406030204" pitchFamily="18" charset="0"/>
                                    </a:rPr>
                                    <m:t>𝑍𝑡</m:t>
                                  </m:r>
                                </m:e>
                                <m:sub>
                                  <m:r>
                                    <a:rPr lang="en-US" b="0" i="1" smtClean="0">
                                      <a:latin typeface="Cambria Math" panose="02040503050406030204" pitchFamily="18" charset="0"/>
                                    </a:rPr>
                                    <m:t>𝑎𝑏</m:t>
                                  </m:r>
                                </m:sub>
                              </m:sSub>
                            </m:e>
                            <m:e>
                              <m:r>
                                <a:rPr lang="en-US" b="0" i="1" smtClean="0">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𝑏</m:t>
                                  </m:r>
                                  <m:r>
                                    <a:rPr lang="en-US" b="0" i="1" smtClean="0">
                                      <a:latin typeface="Cambria Math" panose="02040503050406030204" pitchFamily="18" charset="0"/>
                                    </a:rPr>
                                    <m:t>𝑐</m:t>
                                  </m:r>
                                </m:sub>
                              </m:sSub>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b="0" i="1" smtClean="0">
                                      <a:latin typeface="Cambria Math" panose="02040503050406030204" pitchFamily="18" charset="0"/>
                                    </a:rPr>
                                    <m:t>𝑐𝑎</m:t>
                                  </m:r>
                                </m:sub>
                              </m:sSub>
                            </m:e>
                          </m:mr>
                        </m:m>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𝐼𝐷</m:t>
                                </m:r>
                              </m:e>
                              <m:sub>
                                <m:r>
                                  <a:rPr lang="en-US" i="1">
                                    <a:latin typeface="Cambria Math" panose="02040503050406030204" pitchFamily="18" charset="0"/>
                                  </a:rPr>
                                  <m:t>𝑏𝑎</m:t>
                                </m:r>
                              </m:sub>
                            </m:sSub>
                          </m:e>
                          <m:e>
                            <m:sSub>
                              <m:sSubPr>
                                <m:ctrlPr>
                                  <a:rPr lang="en-US" i="1">
                                    <a:latin typeface="Cambria Math" panose="02040503050406030204" pitchFamily="18" charset="0"/>
                                  </a:rPr>
                                </m:ctrlPr>
                              </m:sSubPr>
                              <m:e>
                                <m:r>
                                  <a:rPr lang="en-US" i="1">
                                    <a:latin typeface="Cambria Math" panose="02040503050406030204" pitchFamily="18" charset="0"/>
                                  </a:rPr>
                                  <m:t>𝐼𝐷</m:t>
                                </m:r>
                              </m:e>
                              <m:sub>
                                <m:r>
                                  <a:rPr lang="en-US" i="1">
                                    <a:latin typeface="Cambria Math" panose="02040503050406030204" pitchFamily="18" charset="0"/>
                                  </a:rPr>
                                  <m:t>𝑐𝑏</m:t>
                                </m:r>
                              </m:sub>
                            </m:sSub>
                          </m:e>
                          <m:e>
                            <m:sSub>
                              <m:sSubPr>
                                <m:ctrlPr>
                                  <a:rPr lang="en-US" i="1">
                                    <a:latin typeface="Cambria Math" panose="02040503050406030204" pitchFamily="18" charset="0"/>
                                  </a:rPr>
                                </m:ctrlPr>
                              </m:sSubPr>
                              <m:e>
                                <m:r>
                                  <a:rPr lang="en-US" i="1">
                                    <a:latin typeface="Cambria Math" panose="02040503050406030204" pitchFamily="18" charset="0"/>
                                  </a:rPr>
                                  <m:t>𝐼𝐷</m:t>
                                </m:r>
                              </m:e>
                              <m:sub>
                                <m:r>
                                  <a:rPr lang="en-US" i="1">
                                    <a:latin typeface="Cambria Math" panose="02040503050406030204" pitchFamily="18" charset="0"/>
                                  </a:rPr>
                                  <m:t>𝑎𝑐</m:t>
                                </m:r>
                              </m:sub>
                            </m:sSub>
                          </m:e>
                        </m:eqArr>
                      </m:e>
                    </m:d>
                  </m:oMath>
                </a14:m>
                <a:endParaRPr lang="en-US" dirty="0">
                  <a:latin typeface="Times New Roman" panose="020206030504050203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2396359" y="1065064"/>
                <a:ext cx="4653133" cy="972702"/>
              </a:xfrm>
              <a:prstGeom prst="rect">
                <a:avLst/>
              </a:prstGeom>
              <a:blipFill>
                <a:blip r:embed="rId2"/>
                <a:stretch>
                  <a:fillRect/>
                </a:stretch>
              </a:blipFill>
            </p:spPr>
            <p:txBody>
              <a:bodyPr/>
              <a:lstStyle/>
              <a:p>
                <a:r>
                  <a:rPr lang="en-US">
                    <a:noFill/>
                  </a:rPr>
                  <a:t> </a:t>
                </a:r>
              </a:p>
            </p:txBody>
          </p:sp>
        </mc:Fallback>
      </mc:AlternateContent>
      <p:sp>
        <p:nvSpPr>
          <p:cNvPr id="22" name="TextBox 21"/>
          <p:cNvSpPr txBox="1"/>
          <p:nvPr/>
        </p:nvSpPr>
        <p:spPr>
          <a:xfrm>
            <a:off x="8347841" y="1366749"/>
            <a:ext cx="569387" cy="369332"/>
          </a:xfrm>
          <a:prstGeom prst="rect">
            <a:avLst/>
          </a:prstGeom>
          <a:noFill/>
        </p:spPr>
        <p:txBody>
          <a:bodyPr wrap="none" rtlCol="0">
            <a:spAutoFit/>
          </a:bodyPr>
          <a:lstStyle/>
          <a:p>
            <a:r>
              <a:rPr lang="en-US" dirty="0">
                <a:latin typeface="Times New Roman" panose="02020603050405020304" pitchFamily="18" charset="0"/>
              </a:rPr>
              <a:t>(84)</a:t>
            </a:r>
          </a:p>
        </p:txBody>
      </p:sp>
      <mc:AlternateContent xmlns:mc="http://schemas.openxmlformats.org/markup-compatibility/2006" xmlns:a14="http://schemas.microsoft.com/office/drawing/2010/main">
        <mc:Choice Requires="a14">
          <p:sp>
            <p:nvSpPr>
              <p:cNvPr id="23" name="Rectangle 22"/>
              <p:cNvSpPr/>
              <p:nvPr/>
            </p:nvSpPr>
            <p:spPr>
              <a:xfrm>
                <a:off x="2759374" y="2101573"/>
                <a:ext cx="3927101"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i="1" smtClean="0">
                                <a:latin typeface="Cambria Math" panose="02040503050406030204" pitchFamily="18" charset="0"/>
                              </a:rPr>
                              <m:t>𝑎</m:t>
                            </m:r>
                            <m:r>
                              <a:rPr lang="en-US" b="0" i="1" smtClean="0">
                                <a:latin typeface="Cambria Math" panose="02040503050406030204" pitchFamily="18" charset="0"/>
                              </a:rPr>
                              <m:t>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𝑡</m:t>
                            </m:r>
                          </m:e>
                          <m:sub>
                            <m:r>
                              <a:rPr lang="en-US" i="1" smtClean="0">
                                <a:latin typeface="Cambria Math" panose="02040503050406030204" pitchFamily="18" charset="0"/>
                              </a:rPr>
                              <m:t>𝑎</m:t>
                            </m:r>
                            <m:r>
                              <a:rPr lang="en-US" b="0" i="1" smtClean="0">
                                <a:latin typeface="Cambria Math" panose="02040503050406030204" pitchFamily="18" charset="0"/>
                              </a:rPr>
                              <m:t>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𝑍𝑡</m:t>
                            </m:r>
                          </m:e>
                          <m:sub>
                            <m:r>
                              <a:rPr lang="en-US" i="1">
                                <a:latin typeface="Cambria Math" panose="02040503050406030204" pitchFamily="18" charset="0"/>
                              </a:rPr>
                              <m:t>𝑎𝑏𝑐</m:t>
                            </m:r>
                          </m:sub>
                        </m:sSub>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𝐼𝐷</m:t>
                            </m:r>
                          </m:e>
                          <m:sub>
                            <m:r>
                              <a:rPr lang="en-US" b="0" i="1" smtClean="0">
                                <a:latin typeface="Cambria Math" panose="02040503050406030204" pitchFamily="18" charset="0"/>
                              </a:rPr>
                              <m:t>𝑎</m:t>
                            </m:r>
                            <m:r>
                              <a:rPr lang="en-US" i="1">
                                <a:latin typeface="Cambria Math" panose="02040503050406030204" pitchFamily="18" charset="0"/>
                              </a:rPr>
                              <m:t>𝑏</m:t>
                            </m:r>
                            <m:r>
                              <a:rPr lang="en-US" b="0" i="1" smtClean="0">
                                <a:latin typeface="Cambria Math" panose="02040503050406030204" pitchFamily="18" charset="0"/>
                              </a:rPr>
                              <m:t>𝑐</m:t>
                            </m:r>
                          </m:sub>
                        </m:sSub>
                      </m:e>
                    </m:d>
                  </m:oMath>
                </a14:m>
                <a:endParaRPr lang="en-US" dirty="0">
                  <a:latin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2759374" y="2101573"/>
                <a:ext cx="3927101" cy="369332"/>
              </a:xfrm>
              <a:prstGeom prst="rect">
                <a:avLst/>
              </a:prstGeom>
              <a:blipFill>
                <a:blip r:embed="rId3"/>
                <a:stretch>
                  <a:fillRect b="-1667"/>
                </a:stretch>
              </a:blipFill>
            </p:spPr>
            <p:txBody>
              <a:bodyPr/>
              <a:lstStyle/>
              <a:p>
                <a:r>
                  <a:rPr lang="en-US">
                    <a:noFill/>
                  </a:rPr>
                  <a:t> </a:t>
                </a:r>
              </a:p>
            </p:txBody>
          </p:sp>
        </mc:Fallback>
      </mc:AlternateContent>
      <p:sp>
        <p:nvSpPr>
          <p:cNvPr id="2" name="Rectangle 1"/>
          <p:cNvSpPr/>
          <p:nvPr/>
        </p:nvSpPr>
        <p:spPr>
          <a:xfrm>
            <a:off x="126124" y="622168"/>
            <a:ext cx="8229600" cy="400110"/>
          </a:xfrm>
          <a:prstGeom prst="rect">
            <a:avLst/>
          </a:prstGeom>
        </p:spPr>
        <p:txBody>
          <a:bodyPr wrap="square">
            <a:spAutoFit/>
          </a:bodyPr>
          <a:lstStyle/>
          <a:p>
            <a:r>
              <a:rPr lang="en-US" sz="2000" dirty="0">
                <a:solidFill>
                  <a:srgbClr val="000000"/>
                </a:solidFill>
                <a:latin typeface="Times New Roman" panose="02020603050405020304" pitchFamily="18" charset="0"/>
              </a:rPr>
              <a:t>The line-to-line voltages on the delta side are given by</a:t>
            </a:r>
            <a:endParaRPr lang="en-US" sz="2000" dirty="0">
              <a:solidFill>
                <a:srgbClr val="000000"/>
              </a:solidFill>
              <a:effectLst/>
              <a:latin typeface="Times New Roman" panose="02020603050405020304" pitchFamily="18" charset="0"/>
            </a:endParaRPr>
          </a:p>
        </p:txBody>
      </p:sp>
      <p:sp>
        <p:nvSpPr>
          <p:cNvPr id="5" name="Rectangle 4"/>
          <p:cNvSpPr/>
          <p:nvPr/>
        </p:nvSpPr>
        <p:spPr>
          <a:xfrm>
            <a:off x="152400" y="2995243"/>
            <a:ext cx="8915400" cy="400110"/>
          </a:xfrm>
          <a:prstGeom prst="rect">
            <a:avLst/>
          </a:prstGeom>
        </p:spPr>
        <p:txBody>
          <a:bodyPr wrap="square">
            <a:spAutoFit/>
          </a:bodyPr>
          <a:lstStyle/>
          <a:p>
            <a:r>
              <a:rPr lang="en-US" sz="2000" dirty="0">
                <a:solidFill>
                  <a:srgbClr val="000000"/>
                </a:solidFill>
                <a:latin typeface="Times New Roman" panose="02020603050405020304" pitchFamily="18" charset="0"/>
              </a:rPr>
              <a:t>Substitute Equation (82) into Equation (84):</a:t>
            </a:r>
            <a:endParaRPr lang="en-US" sz="2000" dirty="0">
              <a:solidFill>
                <a:srgbClr val="000000"/>
              </a:solidFill>
              <a:effectLst/>
              <a:latin typeface="Times New Roman" panose="02020603050405020304" pitchFamily="18" charset="0"/>
            </a:endParaRPr>
          </a:p>
        </p:txBody>
      </p:sp>
      <p:sp>
        <p:nvSpPr>
          <p:cNvPr id="27" name="TextBox 26"/>
          <p:cNvSpPr txBox="1"/>
          <p:nvPr/>
        </p:nvSpPr>
        <p:spPr>
          <a:xfrm>
            <a:off x="8347840" y="2495853"/>
            <a:ext cx="569387" cy="369332"/>
          </a:xfrm>
          <a:prstGeom prst="rect">
            <a:avLst/>
          </a:prstGeom>
          <a:noFill/>
        </p:spPr>
        <p:txBody>
          <a:bodyPr wrap="none" rtlCol="0">
            <a:spAutoFit/>
          </a:bodyPr>
          <a:lstStyle/>
          <a:p>
            <a:r>
              <a:rPr lang="en-US" dirty="0">
                <a:latin typeface="Times New Roman" panose="02020603050405020304" pitchFamily="18" charset="0"/>
              </a:rPr>
              <a:t>(82)</a:t>
            </a:r>
          </a:p>
        </p:txBody>
      </p:sp>
      <mc:AlternateContent xmlns:mc="http://schemas.openxmlformats.org/markup-compatibility/2006" xmlns:a14="http://schemas.microsoft.com/office/drawing/2010/main">
        <mc:Choice Requires="a14">
          <p:sp>
            <p:nvSpPr>
              <p:cNvPr id="28" name="Rectangle 27"/>
              <p:cNvSpPr/>
              <p:nvPr/>
            </p:nvSpPr>
            <p:spPr>
              <a:xfrm>
                <a:off x="2971800" y="2534712"/>
                <a:ext cx="2944268"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𝑡</m:t>
                            </m:r>
                          </m:e>
                          <m:sub>
                            <m:r>
                              <a:rPr lang="en-US" b="0" i="1" smtClean="0">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e>
                      <m:sup>
                        <m:r>
                          <a:rPr lang="en-US" b="0" i="1" smtClean="0">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𝑉𝐿𝑁</m:t>
                            </m:r>
                          </m:e>
                          <m:sub>
                            <m:r>
                              <a:rPr lang="en-US" i="1">
                                <a:latin typeface="Cambria Math" panose="02040503050406030204" pitchFamily="18" charset="0"/>
                              </a:rPr>
                              <m:t>𝐴𝐵𝐶</m:t>
                            </m:r>
                          </m:sub>
                        </m:sSub>
                      </m:e>
                    </m:d>
                  </m:oMath>
                </a14:m>
                <a:endParaRPr lang="en-US" dirty="0">
                  <a:latin typeface="Times New Roman" panose="02020603050405020304" pitchFamily="18" charset="0"/>
                </a:endParaRPr>
              </a:p>
            </p:txBody>
          </p:sp>
        </mc:Choice>
        <mc:Fallback xmlns="">
          <p:sp>
            <p:nvSpPr>
              <p:cNvPr id="28" name="Rectangle 27"/>
              <p:cNvSpPr>
                <a:spLocks noRot="1" noChangeAspect="1" noMove="1" noResize="1" noEditPoints="1" noAdjustHandles="1" noChangeArrowheads="1" noChangeShapeType="1" noTextEdit="1"/>
              </p:cNvSpPr>
              <p:nvPr/>
            </p:nvSpPr>
            <p:spPr>
              <a:xfrm>
                <a:off x="2971800" y="2534712"/>
                <a:ext cx="2944268" cy="369332"/>
              </a:xfrm>
              <a:prstGeom prst="rect">
                <a:avLst/>
              </a:prstGeom>
              <a:blipFill>
                <a:blip r:embed="rId4"/>
                <a:stretch>
                  <a:fillRect b="-1667"/>
                </a:stretch>
              </a:blipFill>
            </p:spPr>
            <p:txBody>
              <a:bodyPr/>
              <a:lstStyle/>
              <a:p>
                <a:r>
                  <a:rPr lang="en-US">
                    <a:noFill/>
                  </a:rPr>
                  <a:t> </a:t>
                </a:r>
              </a:p>
            </p:txBody>
          </p:sp>
        </mc:Fallback>
      </mc:AlternateContent>
      <p:sp>
        <p:nvSpPr>
          <p:cNvPr id="29" name="TextBox 28"/>
          <p:cNvSpPr txBox="1"/>
          <p:nvPr/>
        </p:nvSpPr>
        <p:spPr>
          <a:xfrm>
            <a:off x="8347840" y="3601780"/>
            <a:ext cx="569387" cy="369332"/>
          </a:xfrm>
          <a:prstGeom prst="rect">
            <a:avLst/>
          </a:prstGeom>
          <a:noFill/>
        </p:spPr>
        <p:txBody>
          <a:bodyPr wrap="none" rtlCol="0">
            <a:spAutoFit/>
          </a:bodyPr>
          <a:lstStyle/>
          <a:p>
            <a:r>
              <a:rPr lang="en-US" dirty="0">
                <a:latin typeface="Times New Roman" panose="02020603050405020304" pitchFamily="18" charset="0"/>
              </a:rPr>
              <a:t>(85)</a:t>
            </a:r>
          </a:p>
        </p:txBody>
      </p:sp>
      <mc:AlternateContent xmlns:mc="http://schemas.openxmlformats.org/markup-compatibility/2006" xmlns:a14="http://schemas.microsoft.com/office/drawing/2010/main">
        <mc:Choice Requires="a14">
          <p:sp>
            <p:nvSpPr>
              <p:cNvPr id="30" name="Rectangle 29"/>
              <p:cNvSpPr/>
              <p:nvPr/>
            </p:nvSpPr>
            <p:spPr>
              <a:xfrm>
                <a:off x="2388476" y="3550359"/>
                <a:ext cx="4995663"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e>
                      <m:sup>
                        <m:r>
                          <a:rPr lang="en-US" b="0" i="1" smtClean="0">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𝑉𝐿𝑁</m:t>
                            </m:r>
                          </m:e>
                          <m:sub>
                            <m:r>
                              <a:rPr lang="en-US" i="1">
                                <a:latin typeface="Cambria Math" panose="02040503050406030204" pitchFamily="18" charset="0"/>
                              </a:rPr>
                              <m:t>𝐴𝐵𝐶</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𝑎𝑏𝑐</m:t>
                            </m:r>
                          </m:sub>
                        </m:sSub>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𝐼𝐷</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30" name="Rectangle 29"/>
              <p:cNvSpPr>
                <a:spLocks noRot="1" noChangeAspect="1" noMove="1" noResize="1" noEditPoints="1" noAdjustHandles="1" noChangeArrowheads="1" noChangeShapeType="1" noTextEdit="1"/>
              </p:cNvSpPr>
              <p:nvPr/>
            </p:nvSpPr>
            <p:spPr>
              <a:xfrm>
                <a:off x="2388476" y="3550359"/>
                <a:ext cx="4995663" cy="369332"/>
              </a:xfrm>
              <a:prstGeom prst="rect">
                <a:avLst/>
              </a:prstGeom>
              <a:blipFill>
                <a:blip r:embed="rId5"/>
                <a:stretch>
                  <a:fillRect b="-1639"/>
                </a:stretch>
              </a:blipFill>
            </p:spPr>
            <p:txBody>
              <a:bodyPr/>
              <a:lstStyle/>
              <a:p>
                <a:r>
                  <a:rPr lang="en-US">
                    <a:noFill/>
                  </a:rPr>
                  <a:t> </a:t>
                </a:r>
              </a:p>
            </p:txBody>
          </p:sp>
        </mc:Fallback>
      </mc:AlternateContent>
      <p:sp>
        <p:nvSpPr>
          <p:cNvPr id="7" name="Rectangle 6"/>
          <p:cNvSpPr/>
          <p:nvPr/>
        </p:nvSpPr>
        <p:spPr>
          <a:xfrm>
            <a:off x="182840" y="4508952"/>
            <a:ext cx="4703467" cy="400110"/>
          </a:xfrm>
          <a:prstGeom prst="rect">
            <a:avLst/>
          </a:prstGeom>
        </p:spPr>
        <p:txBody>
          <a:bodyPr wrap="none">
            <a:spAutoFit/>
          </a:bodyPr>
          <a:lstStyle/>
          <a:p>
            <a:r>
              <a:rPr lang="en-US" sz="2000" dirty="0">
                <a:solidFill>
                  <a:srgbClr val="000000"/>
                </a:solidFill>
                <a:latin typeface="Times New Roman" panose="02020603050405020304" pitchFamily="18" charset="0"/>
              </a:rPr>
              <a:t>Substitute Equation (81) into Equation (85):</a:t>
            </a:r>
          </a:p>
        </p:txBody>
      </p:sp>
      <mc:AlternateContent xmlns:mc="http://schemas.openxmlformats.org/markup-compatibility/2006" xmlns:a14="http://schemas.microsoft.com/office/drawing/2010/main">
        <mc:Choice Requires="a14">
          <p:sp>
            <p:nvSpPr>
              <p:cNvPr id="31" name="Rectangle 30"/>
              <p:cNvSpPr/>
              <p:nvPr/>
            </p:nvSpPr>
            <p:spPr>
              <a:xfrm>
                <a:off x="3450359" y="4066791"/>
                <a:ext cx="2319481"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smtClean="0">
                                <a:latin typeface="Cambria Math" panose="02040503050406030204" pitchFamily="18" charset="0"/>
                              </a:rPr>
                              <m:t>𝐼</m:t>
                            </m:r>
                            <m:r>
                              <a:rPr lang="en-US" b="0" i="1" smtClean="0">
                                <a:latin typeface="Cambria Math" panose="02040503050406030204" pitchFamily="18" charset="0"/>
                              </a:rPr>
                              <m:t>𝐷</m:t>
                            </m:r>
                          </m:e>
                          <m:sub>
                            <m:r>
                              <a:rPr lang="en-US" b="0" i="1" smtClean="0">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𝐴𝐼</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smtClean="0">
                                <a:latin typeface="Cambria Math" panose="02040503050406030204" pitchFamily="18" charset="0"/>
                              </a:rPr>
                              <m:t>𝐼</m:t>
                            </m:r>
                          </m:e>
                          <m:sub>
                            <m:r>
                              <a:rPr lang="en-US" b="0" i="1" smtClean="0">
                                <a:latin typeface="Cambria Math" panose="02040503050406030204" pitchFamily="18" charset="0"/>
                              </a:rPr>
                              <m:t>𝐴𝐵𝐶</m:t>
                            </m:r>
                          </m:sub>
                        </m:sSub>
                      </m:e>
                    </m:d>
                  </m:oMath>
                </a14:m>
                <a:endParaRPr lang="en-US" dirty="0">
                  <a:latin typeface="Times New Roman" panose="02020603050405020304" pitchFamily="18"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3450359" y="4066791"/>
                <a:ext cx="2319481" cy="369332"/>
              </a:xfrm>
              <a:prstGeom prst="rect">
                <a:avLst/>
              </a:prstGeom>
              <a:blipFill>
                <a:blip r:embed="rId6"/>
                <a:stretch>
                  <a:fillRect b="-1639"/>
                </a:stretch>
              </a:blipFill>
            </p:spPr>
            <p:txBody>
              <a:bodyPr/>
              <a:lstStyle/>
              <a:p>
                <a:r>
                  <a:rPr lang="en-US">
                    <a:noFill/>
                  </a:rPr>
                  <a:t> </a:t>
                </a:r>
              </a:p>
            </p:txBody>
          </p:sp>
        </mc:Fallback>
      </mc:AlternateContent>
      <p:sp>
        <p:nvSpPr>
          <p:cNvPr id="32" name="TextBox 31"/>
          <p:cNvSpPr txBox="1"/>
          <p:nvPr/>
        </p:nvSpPr>
        <p:spPr>
          <a:xfrm>
            <a:off x="8347839" y="4066791"/>
            <a:ext cx="569387" cy="369332"/>
          </a:xfrm>
          <a:prstGeom prst="rect">
            <a:avLst/>
          </a:prstGeom>
          <a:noFill/>
        </p:spPr>
        <p:txBody>
          <a:bodyPr wrap="none" rtlCol="0">
            <a:spAutoFit/>
          </a:bodyPr>
          <a:lstStyle/>
          <a:p>
            <a:r>
              <a:rPr lang="en-US" dirty="0">
                <a:latin typeface="Times New Roman" panose="02020603050405020304" pitchFamily="18" charset="0"/>
              </a:rPr>
              <a:t>(81)</a:t>
            </a:r>
          </a:p>
        </p:txBody>
      </p:sp>
      <p:sp>
        <p:nvSpPr>
          <p:cNvPr id="33" name="TextBox 32"/>
          <p:cNvSpPr txBox="1"/>
          <p:nvPr/>
        </p:nvSpPr>
        <p:spPr>
          <a:xfrm>
            <a:off x="8347840" y="5207458"/>
            <a:ext cx="569387" cy="369332"/>
          </a:xfrm>
          <a:prstGeom prst="rect">
            <a:avLst/>
          </a:prstGeom>
          <a:noFill/>
        </p:spPr>
        <p:txBody>
          <a:bodyPr wrap="none" rtlCol="0">
            <a:spAutoFit/>
          </a:bodyPr>
          <a:lstStyle/>
          <a:p>
            <a:r>
              <a:rPr lang="en-US" dirty="0">
                <a:latin typeface="Times New Roman" panose="02020603050405020304" pitchFamily="18" charset="0"/>
              </a:rPr>
              <a:t>(86)</a:t>
            </a:r>
          </a:p>
        </p:txBody>
      </p:sp>
      <mc:AlternateContent xmlns:mc="http://schemas.openxmlformats.org/markup-compatibility/2006" xmlns:a14="http://schemas.microsoft.com/office/drawing/2010/main">
        <mc:Choice Requires="a14">
          <p:sp>
            <p:nvSpPr>
              <p:cNvPr id="34" name="Rectangle 33"/>
              <p:cNvSpPr/>
              <p:nvPr/>
            </p:nvSpPr>
            <p:spPr>
              <a:xfrm>
                <a:off x="1861921" y="5215683"/>
                <a:ext cx="5626412"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e>
                      <m:sup>
                        <m:r>
                          <a:rPr lang="en-US" b="0" i="1" smtClean="0">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𝑉𝐿𝑁</m:t>
                            </m:r>
                          </m:e>
                          <m:sub>
                            <m:r>
                              <a:rPr lang="en-US" i="1">
                                <a:latin typeface="Cambria Math" panose="02040503050406030204" pitchFamily="18" charset="0"/>
                              </a:rPr>
                              <m:t>𝐴𝐵𝐶</m:t>
                            </m:r>
                          </m:sub>
                        </m:sSub>
                      </m:e>
                    </m:d>
                    <m:r>
                      <a:rPr lang="en-US" i="1">
                        <a:latin typeface="Cambria Math" panose="02040503050406030204" pitchFamily="18" charset="0"/>
                      </a:rPr>
                      <m:t>−</m:t>
                    </m:r>
                    <m:r>
                      <m:rPr>
                        <m:nor/>
                      </m:rPr>
                      <a:rPr lang="en-US" b="0" i="0"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𝑎𝑏𝑐</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𝐴𝐼</m:t>
                        </m:r>
                      </m:e>
                    </m:d>
                    <m:r>
                      <m:rPr>
                        <m:nor/>
                      </m:rPr>
                      <a:rPr lang="en-US" b="0" i="0" smtClean="0">
                        <a:latin typeface="Cambria Math" panose="02040503050406030204" pitchFamily="18" charset="0"/>
                      </a:rPr>
                      <m:t>)</m:t>
                    </m:r>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𝐴𝐵𝐶</m:t>
                            </m:r>
                          </m:sub>
                        </m:sSub>
                      </m:e>
                    </m:d>
                  </m:oMath>
                </a14:m>
                <a:endParaRPr lang="en-US" dirty="0">
                  <a:latin typeface="Times New Roman" panose="02020603050405020304" pitchFamily="18" charset="0"/>
                </a:endParaRPr>
              </a:p>
            </p:txBody>
          </p:sp>
        </mc:Choice>
        <mc:Fallback xmlns="">
          <p:sp>
            <p:nvSpPr>
              <p:cNvPr id="34" name="Rectangle 33"/>
              <p:cNvSpPr>
                <a:spLocks noRot="1" noChangeAspect="1" noMove="1" noResize="1" noEditPoints="1" noAdjustHandles="1" noChangeArrowheads="1" noChangeShapeType="1" noTextEdit="1"/>
              </p:cNvSpPr>
              <p:nvPr/>
            </p:nvSpPr>
            <p:spPr>
              <a:xfrm>
                <a:off x="1861921" y="5215683"/>
                <a:ext cx="5626412" cy="369332"/>
              </a:xfrm>
              <a:prstGeom prst="rect">
                <a:avLst/>
              </a:prstGeom>
              <a:blipFill>
                <a:blip r:embed="rId7"/>
                <a:stretch>
                  <a:fillRect b="-15000"/>
                </a:stretch>
              </a:blipFill>
            </p:spPr>
            <p:txBody>
              <a:bodyPr/>
              <a:lstStyle/>
              <a:p>
                <a:r>
                  <a:rPr lang="en-US">
                    <a:noFill/>
                  </a:rPr>
                  <a:t> </a:t>
                </a:r>
              </a:p>
            </p:txBody>
          </p:sp>
        </mc:Fallback>
      </mc:AlternateContent>
    </p:spTree>
    <p:extLst>
      <p:ext uri="{BB962C8B-B14F-4D97-AF65-F5344CB8AC3E}">
        <p14:creationId xmlns:p14="http://schemas.microsoft.com/office/powerpoint/2010/main" val="34043863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7647030" cy="584775"/>
          </a:xfrm>
          <a:prstGeom prst="rect">
            <a:avLst/>
          </a:prstGeom>
        </p:spPr>
        <p:txBody>
          <a:bodyPr wrap="none">
            <a:spAutoFit/>
          </a:bodyPr>
          <a:lstStyle/>
          <a:p>
            <a:r>
              <a:rPr lang="en-US" sz="3200" dirty="0">
                <a:solidFill>
                  <a:srgbClr val="C8102E"/>
                </a:solidFill>
                <a:latin typeface="+mj-lt"/>
                <a:ea typeface="+mj-ea"/>
                <a:cs typeface="+mj-cs"/>
              </a:rPr>
              <a:t>Grounded Wye-Delta Step-Down Connection</a:t>
            </a:r>
          </a:p>
        </p:txBody>
      </p:sp>
      <p:sp>
        <p:nvSpPr>
          <p:cNvPr id="33" name="TextBox 32"/>
          <p:cNvSpPr txBox="1"/>
          <p:nvPr/>
        </p:nvSpPr>
        <p:spPr>
          <a:xfrm>
            <a:off x="8384626" y="1154668"/>
            <a:ext cx="569387" cy="369332"/>
          </a:xfrm>
          <a:prstGeom prst="rect">
            <a:avLst/>
          </a:prstGeom>
          <a:noFill/>
        </p:spPr>
        <p:txBody>
          <a:bodyPr wrap="none" rtlCol="0">
            <a:spAutoFit/>
          </a:bodyPr>
          <a:lstStyle/>
          <a:p>
            <a:r>
              <a:rPr lang="en-US" dirty="0">
                <a:latin typeface="Times New Roman" panose="02020603050405020304" pitchFamily="18" charset="0"/>
              </a:rPr>
              <a:t>(86)</a:t>
            </a:r>
          </a:p>
        </p:txBody>
      </p:sp>
      <mc:AlternateContent xmlns:mc="http://schemas.openxmlformats.org/markup-compatibility/2006" xmlns:a14="http://schemas.microsoft.com/office/drawing/2010/main">
        <mc:Choice Requires="a14">
          <p:sp>
            <p:nvSpPr>
              <p:cNvPr id="34" name="Rectangle 33"/>
              <p:cNvSpPr/>
              <p:nvPr/>
            </p:nvSpPr>
            <p:spPr>
              <a:xfrm>
                <a:off x="1916922" y="1152040"/>
                <a:ext cx="5626412"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e>
                      <m:sup>
                        <m:r>
                          <a:rPr lang="en-US" b="0" i="1" smtClean="0">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𝑉𝐿𝑁</m:t>
                            </m:r>
                          </m:e>
                          <m:sub>
                            <m:r>
                              <a:rPr lang="en-US" i="1">
                                <a:latin typeface="Cambria Math" panose="02040503050406030204" pitchFamily="18" charset="0"/>
                              </a:rPr>
                              <m:t>𝐴𝐵𝐶</m:t>
                            </m:r>
                          </m:sub>
                        </m:sSub>
                      </m:e>
                    </m:d>
                    <m:r>
                      <a:rPr lang="en-US" i="1">
                        <a:latin typeface="Cambria Math" panose="02040503050406030204" pitchFamily="18" charset="0"/>
                      </a:rPr>
                      <m:t>−</m:t>
                    </m:r>
                    <m:r>
                      <m:rPr>
                        <m:nor/>
                      </m:rPr>
                      <a:rPr lang="en-US" b="0" i="0"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𝑎𝑏𝑐</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𝐴𝐼</m:t>
                        </m:r>
                      </m:e>
                    </m:d>
                    <m:r>
                      <m:rPr>
                        <m:nor/>
                      </m:rPr>
                      <a:rPr lang="en-US" b="0" i="0" smtClean="0">
                        <a:latin typeface="Cambria Math" panose="02040503050406030204" pitchFamily="18" charset="0"/>
                      </a:rPr>
                      <m:t>)</m:t>
                    </m:r>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𝐴𝐵𝐶</m:t>
                            </m:r>
                          </m:sub>
                        </m:sSub>
                      </m:e>
                    </m:d>
                  </m:oMath>
                </a14:m>
                <a:endParaRPr lang="en-US" dirty="0">
                  <a:latin typeface="Times New Roman" panose="02020603050405020304" pitchFamily="18" charset="0"/>
                </a:endParaRPr>
              </a:p>
            </p:txBody>
          </p:sp>
        </mc:Choice>
        <mc:Fallback xmlns="">
          <p:sp>
            <p:nvSpPr>
              <p:cNvPr id="34" name="Rectangle 33"/>
              <p:cNvSpPr>
                <a:spLocks noRot="1" noChangeAspect="1" noMove="1" noResize="1" noEditPoints="1" noAdjustHandles="1" noChangeArrowheads="1" noChangeShapeType="1" noTextEdit="1"/>
              </p:cNvSpPr>
              <p:nvPr/>
            </p:nvSpPr>
            <p:spPr>
              <a:xfrm>
                <a:off x="1916922" y="1152040"/>
                <a:ext cx="5626412" cy="369332"/>
              </a:xfrm>
              <a:prstGeom prst="rect">
                <a:avLst/>
              </a:prstGeom>
              <a:blipFill>
                <a:blip r:embed="rId2"/>
                <a:stretch>
                  <a:fillRect b="-13115"/>
                </a:stretch>
              </a:blipFill>
            </p:spPr>
            <p:txBody>
              <a:bodyPr/>
              <a:lstStyle/>
              <a:p>
                <a:r>
                  <a:rPr lang="en-US">
                    <a:noFill/>
                  </a:rPr>
                  <a:t> </a:t>
                </a:r>
              </a:p>
            </p:txBody>
          </p:sp>
        </mc:Fallback>
      </mc:AlternateContent>
      <p:sp>
        <p:nvSpPr>
          <p:cNvPr id="18" name="TextBox 17"/>
          <p:cNvSpPr txBox="1"/>
          <p:nvPr/>
        </p:nvSpPr>
        <p:spPr>
          <a:xfrm>
            <a:off x="8384627" y="621070"/>
            <a:ext cx="569387" cy="369332"/>
          </a:xfrm>
          <a:prstGeom prst="rect">
            <a:avLst/>
          </a:prstGeom>
          <a:noFill/>
        </p:spPr>
        <p:txBody>
          <a:bodyPr wrap="none" rtlCol="0">
            <a:spAutoFit/>
          </a:bodyPr>
          <a:lstStyle/>
          <a:p>
            <a:r>
              <a:rPr lang="en-US" dirty="0">
                <a:latin typeface="Times New Roman" panose="02020603050405020304" pitchFamily="18" charset="0"/>
              </a:rPr>
              <a:t>(83)</a:t>
            </a:r>
          </a:p>
        </p:txBody>
      </p:sp>
      <mc:AlternateContent xmlns:mc="http://schemas.openxmlformats.org/markup-compatibility/2006" xmlns:a14="http://schemas.microsoft.com/office/drawing/2010/main">
        <mc:Choice Requires="a14">
          <p:sp>
            <p:nvSpPr>
              <p:cNvPr id="19" name="Rectangle 18"/>
              <p:cNvSpPr/>
              <p:nvPr/>
            </p:nvSpPr>
            <p:spPr>
              <a:xfrm>
                <a:off x="2680184" y="621070"/>
                <a:ext cx="3810851"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𝐿𝑁</m:t>
                            </m:r>
                          </m:e>
                          <m:sub>
                            <m:r>
                              <a:rPr lang="en-US" i="1">
                                <a:latin typeface="Cambria Math" panose="02040503050406030204" pitchFamily="18" charset="0"/>
                              </a:rPr>
                              <m:t>𝐴</m:t>
                            </m:r>
                            <m:r>
                              <a:rPr lang="en-US" b="0" i="1" smtClean="0">
                                <a:latin typeface="Cambria Math" panose="02040503050406030204" pitchFamily="18" charset="0"/>
                              </a:rPr>
                              <m:t>𝐵𝐶</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𝐿𝐺</m:t>
                            </m:r>
                          </m:e>
                          <m:sub>
                            <m:r>
                              <a:rPr lang="en-US" i="1">
                                <a:latin typeface="Cambria Math" panose="02040503050406030204" pitchFamily="18" charset="0"/>
                              </a:rPr>
                              <m:t>𝐴</m:t>
                            </m:r>
                            <m:r>
                              <a:rPr lang="en-US" b="0" i="1" smtClean="0">
                                <a:latin typeface="Cambria Math" panose="02040503050406030204" pitchFamily="18" charset="0"/>
                              </a:rPr>
                              <m:t>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smtClean="0">
                            <a:latin typeface="Cambria Math" panose="02040503050406030204" pitchFamily="18" charset="0"/>
                          </a:rPr>
                          <m:t>𝑍</m:t>
                        </m:r>
                        <m:r>
                          <a:rPr lang="en-US" b="0" i="1" smtClean="0">
                            <a:latin typeface="Cambria Math" panose="02040503050406030204" pitchFamily="18" charset="0"/>
                          </a:rPr>
                          <m:t>𝐺</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𝐴</m:t>
                            </m:r>
                            <m:r>
                              <a:rPr lang="en-US" b="0" i="1" smtClean="0">
                                <a:latin typeface="Cambria Math" panose="02040503050406030204" pitchFamily="18" charset="0"/>
                              </a:rPr>
                              <m:t>𝐵𝐶</m:t>
                            </m:r>
                          </m:sub>
                        </m:sSub>
                      </m:e>
                    </m:d>
                  </m:oMath>
                </a14:m>
                <a:endParaRPr lang="en-US" dirty="0">
                  <a:latin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2680184" y="621070"/>
                <a:ext cx="3810851" cy="369332"/>
              </a:xfrm>
              <a:prstGeom prst="rect">
                <a:avLst/>
              </a:prstGeom>
              <a:blipFill>
                <a:blip r:embed="rId3"/>
                <a:stretch>
                  <a:fillRect b="-1667"/>
                </a:stretch>
              </a:blipFill>
            </p:spPr>
            <p:txBody>
              <a:bodyPr/>
              <a:lstStyle/>
              <a:p>
                <a:r>
                  <a:rPr lang="en-US">
                    <a:noFill/>
                  </a:rPr>
                  <a:t> </a:t>
                </a:r>
              </a:p>
            </p:txBody>
          </p:sp>
        </mc:Fallback>
      </mc:AlternateContent>
      <p:sp>
        <p:nvSpPr>
          <p:cNvPr id="20" name="Rectangle 19"/>
          <p:cNvSpPr/>
          <p:nvPr/>
        </p:nvSpPr>
        <p:spPr>
          <a:xfrm>
            <a:off x="152400" y="1625602"/>
            <a:ext cx="4703467" cy="400110"/>
          </a:xfrm>
          <a:prstGeom prst="rect">
            <a:avLst/>
          </a:prstGeom>
        </p:spPr>
        <p:txBody>
          <a:bodyPr wrap="none">
            <a:spAutoFit/>
          </a:bodyPr>
          <a:lstStyle/>
          <a:p>
            <a:r>
              <a:rPr lang="en-US" sz="2000" dirty="0">
                <a:solidFill>
                  <a:srgbClr val="000000"/>
                </a:solidFill>
                <a:latin typeface="Times New Roman" panose="02020603050405020304" pitchFamily="18" charset="0"/>
              </a:rPr>
              <a:t>Substitute Equation (83) into Equation (86):</a:t>
            </a:r>
          </a:p>
        </p:txBody>
      </p:sp>
      <p:sp>
        <p:nvSpPr>
          <p:cNvPr id="24" name="TextBox 23"/>
          <p:cNvSpPr txBox="1"/>
          <p:nvPr/>
        </p:nvSpPr>
        <p:spPr>
          <a:xfrm>
            <a:off x="8410902" y="2368085"/>
            <a:ext cx="569387" cy="369332"/>
          </a:xfrm>
          <a:prstGeom prst="rect">
            <a:avLst/>
          </a:prstGeom>
          <a:noFill/>
        </p:spPr>
        <p:txBody>
          <a:bodyPr wrap="none" rtlCol="0">
            <a:spAutoFit/>
          </a:bodyPr>
          <a:lstStyle/>
          <a:p>
            <a:r>
              <a:rPr lang="en-US" dirty="0">
                <a:latin typeface="Times New Roman" panose="02020603050405020304" pitchFamily="18" charset="0"/>
              </a:rPr>
              <a:t>(87)</a:t>
            </a:r>
          </a:p>
        </p:txBody>
      </p:sp>
      <mc:AlternateContent xmlns:mc="http://schemas.openxmlformats.org/markup-compatibility/2006" xmlns:a14="http://schemas.microsoft.com/office/drawing/2010/main">
        <mc:Choice Requires="a14">
          <p:sp>
            <p:nvSpPr>
              <p:cNvPr id="25" name="Rectangle 24"/>
              <p:cNvSpPr/>
              <p:nvPr/>
            </p:nvSpPr>
            <p:spPr>
              <a:xfrm>
                <a:off x="920695" y="2123656"/>
                <a:ext cx="7329827"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e>
                      <m:sup>
                        <m:r>
                          <a:rPr lang="en-US" b="0" i="1" smtClean="0">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𝑉𝐿𝐺</m:t>
                            </m:r>
                          </m:e>
                          <m:sub>
                            <m:r>
                              <a:rPr lang="en-US" i="1">
                                <a:latin typeface="Cambria Math" panose="02040503050406030204" pitchFamily="18" charset="0"/>
                              </a:rPr>
                              <m:t>𝐴𝐵𝐶</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𝑍𝐺</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𝐴𝐵𝐶</m:t>
                            </m:r>
                          </m:sub>
                        </m:sSub>
                      </m:e>
                    </m:d>
                    <m:r>
                      <a:rPr lang="en-US" b="0" i="1" smtClean="0">
                        <a:latin typeface="Cambria Math" panose="02040503050406030204" pitchFamily="18" charset="0"/>
                      </a:rPr>
                      <m:t>)</m:t>
                    </m:r>
                    <m:r>
                      <a:rPr lang="en-US" i="1">
                        <a:latin typeface="Cambria Math" panose="02040503050406030204" pitchFamily="18" charset="0"/>
                      </a:rPr>
                      <m:t>−</m:t>
                    </m:r>
                    <m:r>
                      <m:rPr>
                        <m:nor/>
                      </m:rPr>
                      <a:rPr lang="en-US" b="0" i="0"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𝑎𝑏𝑐</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𝐴𝐼</m:t>
                        </m:r>
                      </m:e>
                    </m:d>
                    <m:r>
                      <m:rPr>
                        <m:nor/>
                      </m:rPr>
                      <a:rPr lang="en-US" b="0" i="0" smtClean="0">
                        <a:latin typeface="Cambria Math" panose="02040503050406030204" pitchFamily="18" charset="0"/>
                      </a:rPr>
                      <m:t>)</m:t>
                    </m:r>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𝐴𝐵𝐶</m:t>
                            </m:r>
                          </m:sub>
                        </m:sSub>
                      </m:e>
                    </m:d>
                  </m:oMath>
                </a14:m>
                <a:endParaRPr lang="en-US" dirty="0">
                  <a:latin typeface="Times New Roman" panose="02020603050405020304" pitchFamily="18"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920695" y="2123656"/>
                <a:ext cx="7329827" cy="369332"/>
              </a:xfrm>
              <a:prstGeom prst="rect">
                <a:avLst/>
              </a:prstGeom>
              <a:blipFill>
                <a:blip r:embed="rId4"/>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918067" y="2731634"/>
                <a:ext cx="7202485"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e>
                      <m:sup>
                        <m:r>
                          <a:rPr lang="en-US" b="0" i="1" smtClean="0">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𝑉𝐿𝐺</m:t>
                            </m:r>
                          </m:e>
                          <m:sub>
                            <m:r>
                              <a:rPr lang="en-US" i="1">
                                <a:latin typeface="Cambria Math" panose="02040503050406030204" pitchFamily="18" charset="0"/>
                              </a:rPr>
                              <m:t>𝐴𝐵𝐶</m:t>
                            </m:r>
                          </m:sub>
                        </m:sSub>
                      </m:e>
                    </m:d>
                    <m:r>
                      <a:rPr lang="en-US" i="1">
                        <a:latin typeface="Cambria Math" panose="02040503050406030204" pitchFamily="18" charset="0"/>
                      </a:rPr>
                      <m:t>−</m:t>
                    </m:r>
                    <m:r>
                      <m:rPr>
                        <m:nor/>
                      </m:rPr>
                      <a:rPr lang="en-US" b="0" i="0" smtClean="0">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e>
                      <m:sup>
                        <m:r>
                          <a:rPr lang="en-US" i="1">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𝑍𝐺</m:t>
                        </m:r>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𝑎𝑏𝑐</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𝐴𝐼</m:t>
                        </m:r>
                      </m:e>
                    </m:d>
                    <m:r>
                      <m:rPr>
                        <m:nor/>
                      </m:rPr>
                      <a:rPr lang="en-US" b="0" i="0" smtClean="0">
                        <a:latin typeface="Cambria Math" panose="02040503050406030204" pitchFamily="18" charset="0"/>
                      </a:rPr>
                      <m:t>)</m:t>
                    </m:r>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𝐴𝐵𝐶</m:t>
                            </m:r>
                          </m:sub>
                        </m:sSub>
                      </m:e>
                    </m:d>
                  </m:oMath>
                </a14:m>
                <a:endParaRPr lang="en-US" dirty="0">
                  <a:latin typeface="Times New Roman" panose="02020603050405020304" pitchFamily="18"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918067" y="2731634"/>
                <a:ext cx="7202485" cy="369332"/>
              </a:xfrm>
              <a:prstGeom prst="rect">
                <a:avLst/>
              </a:prstGeom>
              <a:blipFill>
                <a:blip r:embed="rId5"/>
                <a:stretch>
                  <a:fillRect b="-14754"/>
                </a:stretch>
              </a:blipFill>
            </p:spPr>
            <p:txBody>
              <a:bodyPr/>
              <a:lstStyle/>
              <a:p>
                <a:r>
                  <a:rPr lang="en-US">
                    <a:noFill/>
                  </a:rPr>
                  <a:t> </a:t>
                </a:r>
              </a:p>
            </p:txBody>
          </p:sp>
        </mc:Fallback>
      </mc:AlternateContent>
      <p:sp>
        <p:nvSpPr>
          <p:cNvPr id="6" name="Rectangle 5"/>
          <p:cNvSpPr/>
          <p:nvPr/>
        </p:nvSpPr>
        <p:spPr>
          <a:xfrm>
            <a:off x="152400" y="3733800"/>
            <a:ext cx="8915400" cy="1015663"/>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Equation (81) gives the delta secondary currents as a function of the primary wye-side line currents. The secondary line currents are related to the secondary delta currents by</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35" name="Rectangle 34"/>
              <p:cNvSpPr/>
              <p:nvPr/>
            </p:nvSpPr>
            <p:spPr>
              <a:xfrm>
                <a:off x="3492401" y="3352800"/>
                <a:ext cx="2319481"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smtClean="0">
                                <a:latin typeface="Cambria Math" panose="02040503050406030204" pitchFamily="18" charset="0"/>
                              </a:rPr>
                              <m:t>𝐼</m:t>
                            </m:r>
                            <m:r>
                              <a:rPr lang="en-US" b="0" i="1" smtClean="0">
                                <a:latin typeface="Cambria Math" panose="02040503050406030204" pitchFamily="18" charset="0"/>
                              </a:rPr>
                              <m:t>𝐷</m:t>
                            </m:r>
                          </m:e>
                          <m:sub>
                            <m:r>
                              <a:rPr lang="en-US" b="0" i="1" smtClean="0">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𝐴𝐼</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smtClean="0">
                                <a:latin typeface="Cambria Math" panose="02040503050406030204" pitchFamily="18" charset="0"/>
                              </a:rPr>
                              <m:t>𝐼</m:t>
                            </m:r>
                          </m:e>
                          <m:sub>
                            <m:r>
                              <a:rPr lang="en-US" b="0" i="1" smtClean="0">
                                <a:latin typeface="Cambria Math" panose="02040503050406030204" pitchFamily="18" charset="0"/>
                              </a:rPr>
                              <m:t>𝐴𝐵𝐶</m:t>
                            </m:r>
                          </m:sub>
                        </m:sSub>
                      </m:e>
                    </m:d>
                  </m:oMath>
                </a14:m>
                <a:endParaRPr lang="en-US" dirty="0">
                  <a:latin typeface="Times New Roman" panose="02020603050405020304" pitchFamily="18" charset="0"/>
                </a:endParaRPr>
              </a:p>
            </p:txBody>
          </p:sp>
        </mc:Choice>
        <mc:Fallback xmlns="">
          <p:sp>
            <p:nvSpPr>
              <p:cNvPr id="35" name="Rectangle 34"/>
              <p:cNvSpPr>
                <a:spLocks noRot="1" noChangeAspect="1" noMove="1" noResize="1" noEditPoints="1" noAdjustHandles="1" noChangeArrowheads="1" noChangeShapeType="1" noTextEdit="1"/>
              </p:cNvSpPr>
              <p:nvPr/>
            </p:nvSpPr>
            <p:spPr>
              <a:xfrm>
                <a:off x="3492401" y="3352800"/>
                <a:ext cx="2319481" cy="369332"/>
              </a:xfrm>
              <a:prstGeom prst="rect">
                <a:avLst/>
              </a:prstGeom>
              <a:blipFill>
                <a:blip r:embed="rId6"/>
                <a:stretch>
                  <a:fillRect/>
                </a:stretch>
              </a:blipFill>
            </p:spPr>
            <p:txBody>
              <a:bodyPr/>
              <a:lstStyle/>
              <a:p>
                <a:r>
                  <a:rPr lang="en-US">
                    <a:noFill/>
                  </a:rPr>
                  <a:t> </a:t>
                </a:r>
              </a:p>
            </p:txBody>
          </p:sp>
        </mc:Fallback>
      </mc:AlternateContent>
      <p:sp>
        <p:nvSpPr>
          <p:cNvPr id="36" name="TextBox 35"/>
          <p:cNvSpPr txBox="1"/>
          <p:nvPr/>
        </p:nvSpPr>
        <p:spPr>
          <a:xfrm>
            <a:off x="8389881" y="3352800"/>
            <a:ext cx="569387" cy="369332"/>
          </a:xfrm>
          <a:prstGeom prst="rect">
            <a:avLst/>
          </a:prstGeom>
          <a:noFill/>
        </p:spPr>
        <p:txBody>
          <a:bodyPr wrap="none" rtlCol="0">
            <a:spAutoFit/>
          </a:bodyPr>
          <a:lstStyle/>
          <a:p>
            <a:r>
              <a:rPr lang="en-US" dirty="0">
                <a:latin typeface="Times New Roman" panose="02020603050405020304" pitchFamily="18" charset="0"/>
              </a:rPr>
              <a:t>(81)</a:t>
            </a:r>
          </a:p>
        </p:txBody>
      </p:sp>
      <mc:AlternateContent xmlns:mc="http://schemas.openxmlformats.org/markup-compatibility/2006" xmlns:a14="http://schemas.microsoft.com/office/drawing/2010/main">
        <mc:Choice Requires="a14">
          <p:sp>
            <p:nvSpPr>
              <p:cNvPr id="37" name="Rectangle 36"/>
              <p:cNvSpPr/>
              <p:nvPr/>
            </p:nvSpPr>
            <p:spPr>
              <a:xfrm>
                <a:off x="3186221" y="4591041"/>
                <a:ext cx="3302186" cy="880626"/>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𝑎</m:t>
                                </m:r>
                              </m:sub>
                            </m:sSub>
                          </m:e>
                          <m:e>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𝑏</m:t>
                                </m:r>
                              </m:sub>
                            </m:sSub>
                          </m:e>
                          <m:e>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𝑐</m:t>
                                </m:r>
                              </m:sub>
                            </m:sSub>
                          </m:e>
                        </m:eqArr>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b="0" i="1" smtClean="0">
                                  <a:latin typeface="Cambria Math" panose="02040503050406030204" pitchFamily="18" charset="0"/>
                                </a:rPr>
                                <m:t>−1</m:t>
                              </m:r>
                            </m:e>
                            <m:e>
                              <m:r>
                                <a:rPr lang="en-US" i="1">
                                  <a:latin typeface="Cambria Math" panose="02040503050406030204" pitchFamily="18" charset="0"/>
                                </a:rPr>
                                <m:t>1</m:t>
                              </m:r>
                            </m:e>
                          </m:mr>
                        </m:m>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𝐼𝐷</m:t>
                                </m:r>
                              </m:e>
                              <m:sub>
                                <m:r>
                                  <a:rPr lang="en-US" i="1">
                                    <a:latin typeface="Cambria Math" panose="02040503050406030204" pitchFamily="18" charset="0"/>
                                  </a:rPr>
                                  <m:t>𝑏𝑎</m:t>
                                </m:r>
                              </m:sub>
                            </m:sSub>
                          </m:e>
                          <m:e>
                            <m:sSub>
                              <m:sSubPr>
                                <m:ctrlPr>
                                  <a:rPr lang="en-US" i="1">
                                    <a:latin typeface="Cambria Math" panose="02040503050406030204" pitchFamily="18" charset="0"/>
                                  </a:rPr>
                                </m:ctrlPr>
                              </m:sSubPr>
                              <m:e>
                                <m:r>
                                  <a:rPr lang="en-US" i="1">
                                    <a:latin typeface="Cambria Math" panose="02040503050406030204" pitchFamily="18" charset="0"/>
                                  </a:rPr>
                                  <m:t>𝐼𝐷</m:t>
                                </m:r>
                              </m:e>
                              <m:sub>
                                <m:r>
                                  <a:rPr lang="en-US" i="1">
                                    <a:latin typeface="Cambria Math" panose="02040503050406030204" pitchFamily="18" charset="0"/>
                                  </a:rPr>
                                  <m:t>𝑐𝑏</m:t>
                                </m:r>
                              </m:sub>
                            </m:sSub>
                          </m:e>
                          <m:e>
                            <m:sSub>
                              <m:sSubPr>
                                <m:ctrlPr>
                                  <a:rPr lang="en-US" i="1">
                                    <a:latin typeface="Cambria Math" panose="02040503050406030204" pitchFamily="18" charset="0"/>
                                  </a:rPr>
                                </m:ctrlPr>
                              </m:sSubPr>
                              <m:e>
                                <m:r>
                                  <a:rPr lang="en-US" i="1">
                                    <a:latin typeface="Cambria Math" panose="02040503050406030204" pitchFamily="18" charset="0"/>
                                  </a:rPr>
                                  <m:t>𝐼𝐷</m:t>
                                </m:r>
                              </m:e>
                              <m:sub>
                                <m:r>
                                  <a:rPr lang="en-US" i="1">
                                    <a:latin typeface="Cambria Math" panose="02040503050406030204" pitchFamily="18" charset="0"/>
                                  </a:rPr>
                                  <m:t>𝑎𝑐</m:t>
                                </m:r>
                              </m:sub>
                            </m:sSub>
                          </m:e>
                        </m:eqArr>
                      </m:e>
                    </m:d>
                  </m:oMath>
                </a14:m>
                <a:endParaRPr lang="en-US" dirty="0">
                  <a:latin typeface="Times New Roman" panose="02020603050405020304" pitchFamily="18" charset="0"/>
                </a:endParaRPr>
              </a:p>
            </p:txBody>
          </p:sp>
        </mc:Choice>
        <mc:Fallback xmlns="">
          <p:sp>
            <p:nvSpPr>
              <p:cNvPr id="37" name="Rectangle 36"/>
              <p:cNvSpPr>
                <a:spLocks noRot="1" noChangeAspect="1" noMove="1" noResize="1" noEditPoints="1" noAdjustHandles="1" noChangeArrowheads="1" noChangeShapeType="1" noTextEdit="1"/>
              </p:cNvSpPr>
              <p:nvPr/>
            </p:nvSpPr>
            <p:spPr>
              <a:xfrm>
                <a:off x="3186221" y="4591041"/>
                <a:ext cx="3302186" cy="88062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3584109" y="5654831"/>
                <a:ext cx="2292038"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smtClean="0">
                                <a:latin typeface="Cambria Math" panose="02040503050406030204" pitchFamily="18" charset="0"/>
                              </a:rPr>
                              <m:t>𝐼</m:t>
                            </m:r>
                          </m:e>
                          <m:sub>
                            <m:r>
                              <a:rPr lang="en-US" b="0" i="1" smtClean="0">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𝐷𝐼</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𝐼𝐷</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38" name="Rectangle 37"/>
              <p:cNvSpPr>
                <a:spLocks noRot="1" noChangeAspect="1" noMove="1" noResize="1" noEditPoints="1" noAdjustHandles="1" noChangeArrowheads="1" noChangeShapeType="1" noTextEdit="1"/>
              </p:cNvSpPr>
              <p:nvPr/>
            </p:nvSpPr>
            <p:spPr>
              <a:xfrm>
                <a:off x="3584109" y="5654831"/>
                <a:ext cx="2292038" cy="369332"/>
              </a:xfrm>
              <a:prstGeom prst="rect">
                <a:avLst/>
              </a:prstGeom>
              <a:blipFill>
                <a:blip r:embed="rId8"/>
                <a:stretch>
                  <a:fillRect b="-1667"/>
                </a:stretch>
              </a:blipFill>
            </p:spPr>
            <p:txBody>
              <a:bodyPr/>
              <a:lstStyle/>
              <a:p>
                <a:r>
                  <a:rPr lang="en-US">
                    <a:noFill/>
                  </a:rPr>
                  <a:t> </a:t>
                </a:r>
              </a:p>
            </p:txBody>
          </p:sp>
        </mc:Fallback>
      </mc:AlternateContent>
      <p:sp>
        <p:nvSpPr>
          <p:cNvPr id="39" name="TextBox 38"/>
          <p:cNvSpPr txBox="1"/>
          <p:nvPr/>
        </p:nvSpPr>
        <p:spPr>
          <a:xfrm>
            <a:off x="8384625" y="4960355"/>
            <a:ext cx="569387" cy="369332"/>
          </a:xfrm>
          <a:prstGeom prst="rect">
            <a:avLst/>
          </a:prstGeom>
          <a:noFill/>
        </p:spPr>
        <p:txBody>
          <a:bodyPr wrap="none" rtlCol="0">
            <a:spAutoFit/>
          </a:bodyPr>
          <a:lstStyle/>
          <a:p>
            <a:r>
              <a:rPr lang="en-US" dirty="0">
                <a:latin typeface="Times New Roman" panose="02020603050405020304" pitchFamily="18" charset="0"/>
              </a:rPr>
              <a:t>(88)</a:t>
            </a:r>
          </a:p>
        </p:txBody>
      </p:sp>
    </p:spTree>
    <p:extLst>
      <p:ext uri="{BB962C8B-B14F-4D97-AF65-F5344CB8AC3E}">
        <p14:creationId xmlns:p14="http://schemas.microsoft.com/office/powerpoint/2010/main" val="1765713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3710696" cy="584775"/>
          </a:xfrm>
          <a:prstGeom prst="rect">
            <a:avLst/>
          </a:prstGeom>
        </p:spPr>
        <p:txBody>
          <a:bodyPr wrap="none">
            <a:spAutoFit/>
          </a:bodyPr>
          <a:lstStyle/>
          <a:p>
            <a:r>
              <a:rPr lang="en-US" sz="3200" dirty="0">
                <a:solidFill>
                  <a:srgbClr val="C8102E"/>
                </a:solidFill>
                <a:latin typeface="+mj-lt"/>
                <a:ea typeface="+mj-ea"/>
                <a:cs typeface="+mj-cs"/>
              </a:rPr>
              <a:t>Generalized Matrices</a:t>
            </a:r>
          </a:p>
        </p:txBody>
      </p:sp>
      <mc:AlternateContent xmlns:mc="http://schemas.openxmlformats.org/markup-compatibility/2006" xmlns:a14="http://schemas.microsoft.com/office/drawing/2010/main">
        <mc:Choice Requires="a14">
          <p:sp>
            <p:nvSpPr>
              <p:cNvPr id="17" name="TextBox 16"/>
              <p:cNvSpPr txBox="1"/>
              <p:nvPr/>
            </p:nvSpPr>
            <p:spPr>
              <a:xfrm>
                <a:off x="2460734" y="838200"/>
                <a:ext cx="409246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𝑁</m:t>
                              </m:r>
                            </m:e>
                            <m:sub>
                              <m:r>
                                <a:rPr lang="en-US" i="1">
                                  <a:latin typeface="Cambria Math" panose="02040503050406030204" pitchFamily="18" charset="0"/>
                                </a:rPr>
                                <m:t>𝑎𝑏𝑐</m:t>
                              </m:r>
                            </m:sub>
                          </m:sSub>
                        </m:e>
                      </m:d>
                      <m:r>
                        <a:rPr lang="en-US" b="0" i="0" smtClean="0">
                          <a:latin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𝑁</m:t>
                              </m:r>
                            </m:e>
                            <m:sub>
                              <m:r>
                                <a:rPr lang="en-US" b="0" i="1" smtClean="0">
                                  <a:latin typeface="Cambria Math" panose="02040503050406030204" pitchFamily="18" charset="0"/>
                                </a:rPr>
                                <m:t>𝐴𝐵𝐶</m:t>
                              </m:r>
                            </m:sub>
                          </m:sSub>
                        </m:e>
                      </m:d>
                      <m:r>
                        <a:rPr lang="en-US" b="0" i="0"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𝑎𝑏𝑐</m:t>
                              </m:r>
                            </m:sub>
                          </m:sSub>
                        </m:e>
                      </m:d>
                    </m:oMath>
                  </m:oMathPara>
                </a14:m>
                <a:endParaRPr lang="en-US" dirty="0">
                  <a:latin typeface="Times New Roman" panose="020206030504050203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2460734" y="838200"/>
                <a:ext cx="4092466" cy="276999"/>
              </a:xfrm>
              <a:prstGeom prst="rect">
                <a:avLst/>
              </a:prstGeom>
              <a:blipFill>
                <a:blip r:embed="rId2"/>
                <a:stretch>
                  <a:fillRect t="-2222" b="-40000"/>
                </a:stretch>
              </a:blipFill>
            </p:spPr>
            <p:txBody>
              <a:bodyPr/>
              <a:lstStyle/>
              <a:p>
                <a:r>
                  <a:rPr lang="en-US">
                    <a:noFill/>
                  </a:rPr>
                  <a:t> </a:t>
                </a:r>
              </a:p>
            </p:txBody>
          </p:sp>
        </mc:Fallback>
      </mc:AlternateContent>
      <p:sp>
        <p:nvSpPr>
          <p:cNvPr id="19" name="TextBox 18"/>
          <p:cNvSpPr txBox="1"/>
          <p:nvPr/>
        </p:nvSpPr>
        <p:spPr>
          <a:xfrm>
            <a:off x="7620000" y="838200"/>
            <a:ext cx="453970" cy="369332"/>
          </a:xfrm>
          <a:prstGeom prst="rect">
            <a:avLst/>
          </a:prstGeom>
          <a:noFill/>
        </p:spPr>
        <p:txBody>
          <a:bodyPr wrap="none" rtlCol="0">
            <a:spAutoFit/>
          </a:bodyPr>
          <a:lstStyle/>
          <a:p>
            <a:r>
              <a:rPr lang="en-US" dirty="0">
                <a:latin typeface="Times New Roman" panose="02020603050405020304" pitchFamily="18" charset="0"/>
              </a:rPr>
              <a:t>(5)</a:t>
            </a:r>
          </a:p>
        </p:txBody>
      </p:sp>
      <mc:AlternateContent xmlns:mc="http://schemas.openxmlformats.org/markup-compatibility/2006" xmlns:a14="http://schemas.microsoft.com/office/drawing/2010/main">
        <mc:Choice Requires="a14">
          <p:sp>
            <p:nvSpPr>
              <p:cNvPr id="22" name="TextBox 21"/>
              <p:cNvSpPr txBox="1"/>
              <p:nvPr/>
            </p:nvSpPr>
            <p:spPr>
              <a:xfrm>
                <a:off x="2671520" y="1814651"/>
                <a:ext cx="37045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smtClean="0">
                                  <a:latin typeface="Cambria Math" panose="02040503050406030204" pitchFamily="18" charset="0"/>
                                </a:rPr>
                                <m:t>𝐼</m:t>
                              </m:r>
                            </m:e>
                            <m:sub>
                              <m:r>
                                <a:rPr lang="en-US" b="0" i="1" smtClean="0">
                                  <a:latin typeface="Cambria Math" panose="02040503050406030204" pitchFamily="18" charset="0"/>
                                </a:rPr>
                                <m:t>𝐴𝐵𝐶</m:t>
                              </m:r>
                            </m:sub>
                          </m:sSub>
                        </m:e>
                      </m:d>
                      <m:r>
                        <a:rPr lang="en-US" b="0" i="0" smtClean="0">
                          <a:latin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𝑁</m:t>
                              </m:r>
                            </m:e>
                            <m:sub>
                              <m:r>
                                <a:rPr lang="en-US" b="0" i="1" smtClean="0">
                                  <a:latin typeface="Cambria Math" panose="02040503050406030204" pitchFamily="18" charset="0"/>
                                </a:rPr>
                                <m:t>𝑎𝑏𝑐</m:t>
                              </m:r>
                            </m:sub>
                          </m:sSub>
                        </m:e>
                      </m:d>
                      <m:r>
                        <a:rPr lang="en-US" b="0" i="0"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𝑎𝑏𝑐</m:t>
                              </m:r>
                            </m:sub>
                          </m:sSub>
                        </m:e>
                      </m:d>
                    </m:oMath>
                  </m:oMathPara>
                </a14:m>
                <a:endParaRPr lang="en-US" dirty="0">
                  <a:latin typeface="Times New Roman" panose="02020603050405020304" pitchFamily="18"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2671520" y="1814651"/>
                <a:ext cx="3704540" cy="276999"/>
              </a:xfrm>
              <a:prstGeom prst="rect">
                <a:avLst/>
              </a:prstGeom>
              <a:blipFill>
                <a:blip r:embed="rId3"/>
                <a:stretch>
                  <a:fillRect t="-2222" b="-40000"/>
                </a:stretch>
              </a:blipFill>
            </p:spPr>
            <p:txBody>
              <a:bodyPr/>
              <a:lstStyle/>
              <a:p>
                <a:r>
                  <a:rPr lang="en-US">
                    <a:noFill/>
                  </a:rPr>
                  <a:t> </a:t>
                </a:r>
              </a:p>
            </p:txBody>
          </p:sp>
        </mc:Fallback>
      </mc:AlternateContent>
      <p:sp>
        <p:nvSpPr>
          <p:cNvPr id="23" name="TextBox 22"/>
          <p:cNvSpPr txBox="1"/>
          <p:nvPr/>
        </p:nvSpPr>
        <p:spPr>
          <a:xfrm>
            <a:off x="7620000" y="1722318"/>
            <a:ext cx="453970" cy="369332"/>
          </a:xfrm>
          <a:prstGeom prst="rect">
            <a:avLst/>
          </a:prstGeom>
          <a:noFill/>
        </p:spPr>
        <p:txBody>
          <a:bodyPr wrap="none" rtlCol="0">
            <a:spAutoFit/>
          </a:bodyPr>
          <a:lstStyle/>
          <a:p>
            <a:r>
              <a:rPr lang="en-US" dirty="0">
                <a:latin typeface="Times New Roman" panose="02020603050405020304" pitchFamily="18" charset="0"/>
              </a:rPr>
              <a:t>(7)</a:t>
            </a:r>
          </a:p>
        </p:txBody>
      </p:sp>
      <p:sp>
        <p:nvSpPr>
          <p:cNvPr id="6" name="Rectangle 5"/>
          <p:cNvSpPr/>
          <p:nvPr/>
        </p:nvSpPr>
        <p:spPr>
          <a:xfrm>
            <a:off x="152400" y="2209800"/>
            <a:ext cx="8893066" cy="3170099"/>
          </a:xfrm>
          <a:prstGeom prst="rect">
            <a:avLst/>
          </a:prstGeom>
        </p:spPr>
        <p:txBody>
          <a:bodyPr wrap="square">
            <a:spAutoFit/>
          </a:bodyPr>
          <a:lstStyle/>
          <a:p>
            <a:pPr algn="just"/>
            <a:r>
              <a:rPr lang="en-US" sz="2000" dirty="0">
                <a:latin typeface="Times New Roman" panose="02020603050405020304" pitchFamily="18" charset="0"/>
              </a:rPr>
              <a:t>In Equations (5) through (7), the matrices [</a:t>
            </a:r>
            <a:r>
              <a:rPr lang="en-US" sz="2000" i="1" dirty="0">
                <a:latin typeface="Times New Roman" panose="02020603050405020304" pitchFamily="18" charset="0"/>
              </a:rPr>
              <a:t>VLN</a:t>
            </a:r>
            <a:r>
              <a:rPr lang="en-US" sz="2000" i="1" baseline="-25000" dirty="0">
                <a:latin typeface="Times New Roman" panose="02020603050405020304" pitchFamily="18" charset="0"/>
              </a:rPr>
              <a:t>ABC</a:t>
            </a:r>
            <a:r>
              <a:rPr lang="en-US" sz="2000" dirty="0">
                <a:latin typeface="Times New Roman" panose="02020603050405020304" pitchFamily="18" charset="0"/>
              </a:rPr>
              <a:t>] and [</a:t>
            </a:r>
            <a:r>
              <a:rPr lang="en-US" sz="2000" i="1" dirty="0" err="1">
                <a:latin typeface="Times New Roman" panose="02020603050405020304" pitchFamily="18" charset="0"/>
              </a:rPr>
              <a:t>VLN</a:t>
            </a:r>
            <a:r>
              <a:rPr lang="en-US" sz="2000" i="1" baseline="-25000" dirty="0" err="1">
                <a:latin typeface="Times New Roman" panose="02020603050405020304" pitchFamily="18" charset="0"/>
              </a:rPr>
              <a:t>abc</a:t>
            </a:r>
            <a:r>
              <a:rPr lang="en-US" sz="2000" dirty="0">
                <a:latin typeface="Times New Roman" panose="02020603050405020304" pitchFamily="18" charset="0"/>
              </a:rPr>
              <a:t>] represent the line-to-neutral voltages for an ungrounded wye connection or the line-to-ground voltages for a grounded wye connection. For a delta connection, the voltage matrices represent “equivalent” line-to-neutral voltages. The current matrices represent the line currents regardless of the transformer winding connection.</a:t>
            </a:r>
          </a:p>
          <a:p>
            <a:pPr algn="just"/>
            <a:endParaRPr lang="en-US" sz="2000" dirty="0">
              <a:latin typeface="Times New Roman" panose="02020603050405020304" pitchFamily="18" charset="0"/>
            </a:endParaRPr>
          </a:p>
          <a:p>
            <a:pPr algn="just"/>
            <a:r>
              <a:rPr lang="en-US" sz="2000" dirty="0">
                <a:latin typeface="Times New Roman" panose="02020603050405020304" pitchFamily="18" charset="0"/>
              </a:rPr>
              <a:t>In the modified ladder technique, Equation (5) is used to compute new node voltages downstream from the source using the most recent line currents. In the backward sweep, only Equation (7) is used to compute the source-side line currents using the newly computed load-side line currents.</a:t>
            </a:r>
          </a:p>
        </p:txBody>
      </p:sp>
      <mc:AlternateContent xmlns:mc="http://schemas.openxmlformats.org/markup-compatibility/2006" xmlns:a14="http://schemas.microsoft.com/office/drawing/2010/main">
        <mc:Choice Requires="a14">
          <p:sp>
            <p:nvSpPr>
              <p:cNvPr id="13" name="TextBox 12"/>
              <p:cNvSpPr txBox="1"/>
              <p:nvPr/>
            </p:nvSpPr>
            <p:spPr>
              <a:xfrm>
                <a:off x="2478367" y="1320637"/>
                <a:ext cx="407483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𝑁</m:t>
                              </m:r>
                            </m:e>
                            <m:sub>
                              <m:r>
                                <a:rPr lang="en-US" b="0" i="1" smtClean="0">
                                  <a:latin typeface="Cambria Math" panose="02040503050406030204" pitchFamily="18" charset="0"/>
                                </a:rPr>
                                <m:t>𝐴𝐵𝐶</m:t>
                              </m:r>
                            </m:sub>
                          </m:sSub>
                        </m:e>
                      </m:d>
                      <m:r>
                        <a:rPr lang="en-US" b="0" i="0" smtClean="0">
                          <a:latin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𝑁</m:t>
                              </m:r>
                            </m:e>
                            <m:sub>
                              <m:r>
                                <a:rPr lang="en-US" b="0" i="1" smtClean="0">
                                  <a:latin typeface="Cambria Math" panose="02040503050406030204" pitchFamily="18" charset="0"/>
                                </a:rPr>
                                <m:t>𝑎𝑏𝑐</m:t>
                              </m:r>
                            </m:sub>
                          </m:sSub>
                        </m:e>
                      </m:d>
                      <m:r>
                        <a:rPr lang="en-US" b="0" i="0"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𝑎𝑏𝑐</m:t>
                              </m:r>
                            </m:sub>
                          </m:sSub>
                        </m:e>
                      </m:d>
                    </m:oMath>
                  </m:oMathPara>
                </a14:m>
                <a:endParaRPr lang="en-US" dirty="0">
                  <a:latin typeface="Times New Roman" panose="02020603050405020304" pitchFamily="18"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478367" y="1320637"/>
                <a:ext cx="4074833" cy="276999"/>
              </a:xfrm>
              <a:prstGeom prst="rect">
                <a:avLst/>
              </a:prstGeom>
              <a:blipFill>
                <a:blip r:embed="rId4"/>
                <a:stretch>
                  <a:fillRect t="-2222" b="-40000"/>
                </a:stretch>
              </a:blipFill>
            </p:spPr>
            <p:txBody>
              <a:bodyPr/>
              <a:lstStyle/>
              <a:p>
                <a:r>
                  <a:rPr lang="en-US">
                    <a:noFill/>
                  </a:rPr>
                  <a:t> </a:t>
                </a:r>
              </a:p>
            </p:txBody>
          </p:sp>
        </mc:Fallback>
      </mc:AlternateContent>
      <p:sp>
        <p:nvSpPr>
          <p:cNvPr id="14" name="TextBox 13"/>
          <p:cNvSpPr txBox="1"/>
          <p:nvPr/>
        </p:nvSpPr>
        <p:spPr>
          <a:xfrm>
            <a:off x="7620000" y="1233349"/>
            <a:ext cx="453970" cy="369332"/>
          </a:xfrm>
          <a:prstGeom prst="rect">
            <a:avLst/>
          </a:prstGeom>
          <a:noFill/>
        </p:spPr>
        <p:txBody>
          <a:bodyPr wrap="none" rtlCol="0">
            <a:spAutoFit/>
          </a:bodyPr>
          <a:lstStyle/>
          <a:p>
            <a:r>
              <a:rPr lang="en-US" dirty="0">
                <a:latin typeface="Times New Roman" panose="02020603050405020304" pitchFamily="18" charset="0"/>
              </a:rPr>
              <a:t>(6)</a:t>
            </a:r>
          </a:p>
        </p:txBody>
      </p:sp>
    </p:spTree>
    <p:extLst>
      <p:ext uri="{BB962C8B-B14F-4D97-AF65-F5344CB8AC3E}">
        <p14:creationId xmlns:p14="http://schemas.microsoft.com/office/powerpoint/2010/main" val="27455283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7647030" cy="584775"/>
          </a:xfrm>
          <a:prstGeom prst="rect">
            <a:avLst/>
          </a:prstGeom>
        </p:spPr>
        <p:txBody>
          <a:bodyPr wrap="none">
            <a:spAutoFit/>
          </a:bodyPr>
          <a:lstStyle/>
          <a:p>
            <a:r>
              <a:rPr lang="en-US" sz="3200" dirty="0">
                <a:solidFill>
                  <a:srgbClr val="C8102E"/>
                </a:solidFill>
                <a:latin typeface="+mj-lt"/>
                <a:ea typeface="+mj-ea"/>
                <a:cs typeface="+mj-cs"/>
              </a:rPr>
              <a:t>Grounded Wye-Delta Step-Down Connection</a:t>
            </a:r>
          </a:p>
        </p:txBody>
      </p:sp>
      <p:sp>
        <p:nvSpPr>
          <p:cNvPr id="2" name="Rectangle 1"/>
          <p:cNvSpPr/>
          <p:nvPr/>
        </p:nvSpPr>
        <p:spPr>
          <a:xfrm>
            <a:off x="36786" y="685800"/>
            <a:ext cx="8994228" cy="1938992"/>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The real problem of transforming currents from one side to the other occurs for the case when the line currents on the delta secondary side [</a:t>
            </a:r>
            <a:r>
              <a:rPr lang="en-US" sz="2000" i="1" dirty="0" err="1">
                <a:solidFill>
                  <a:srgbClr val="000000"/>
                </a:solidFill>
                <a:latin typeface="Times New Roman" panose="02020603050405020304" pitchFamily="18" charset="0"/>
              </a:rPr>
              <a:t>I</a:t>
            </a:r>
            <a:r>
              <a:rPr lang="en-US" sz="2000" i="1" baseline="-25000" dirty="0" err="1">
                <a:solidFill>
                  <a:srgbClr val="000000"/>
                </a:solidFill>
                <a:latin typeface="Times New Roman" panose="02020603050405020304" pitchFamily="18" charset="0"/>
              </a:rPr>
              <a:t>abc</a:t>
            </a:r>
            <a:r>
              <a:rPr lang="en-US" sz="2000" dirty="0">
                <a:solidFill>
                  <a:srgbClr val="000000"/>
                </a:solidFill>
                <a:latin typeface="Times New Roman" panose="02020603050405020304" pitchFamily="18" charset="0"/>
              </a:rPr>
              <a:t>] are known and the transformer secondary currents [</a:t>
            </a:r>
            <a:r>
              <a:rPr lang="en-US" sz="2000" i="1" dirty="0" err="1">
                <a:solidFill>
                  <a:srgbClr val="000000"/>
                </a:solidFill>
                <a:latin typeface="Times New Roman" panose="02020603050405020304" pitchFamily="18" charset="0"/>
              </a:rPr>
              <a:t>ID</a:t>
            </a:r>
            <a:r>
              <a:rPr lang="en-US" sz="2000" i="1" baseline="-25000" dirty="0" err="1">
                <a:solidFill>
                  <a:srgbClr val="000000"/>
                </a:solidFill>
                <a:latin typeface="Times New Roman" panose="02020603050405020304" pitchFamily="18" charset="0"/>
              </a:rPr>
              <a:t>abc</a:t>
            </a:r>
            <a:r>
              <a:rPr lang="en-US" sz="2000" dirty="0">
                <a:solidFill>
                  <a:srgbClr val="000000"/>
                </a:solidFill>
                <a:latin typeface="Times New Roman" panose="02020603050405020304" pitchFamily="18" charset="0"/>
              </a:rPr>
              <a:t>] and primary line currents on the wye side [</a:t>
            </a:r>
            <a:r>
              <a:rPr lang="en-US" sz="2000" i="1" dirty="0">
                <a:solidFill>
                  <a:srgbClr val="000000"/>
                </a:solidFill>
                <a:latin typeface="Times New Roman" panose="02020603050405020304" pitchFamily="18" charset="0"/>
              </a:rPr>
              <a:t>I</a:t>
            </a:r>
            <a:r>
              <a:rPr lang="en-US" sz="2000" i="1" baseline="-25000" dirty="0">
                <a:solidFill>
                  <a:srgbClr val="000000"/>
                </a:solidFill>
                <a:latin typeface="Times New Roman" panose="02020603050405020304" pitchFamily="18" charset="0"/>
              </a:rPr>
              <a:t>ABC</a:t>
            </a:r>
            <a:r>
              <a:rPr lang="en-US" sz="2000" dirty="0">
                <a:solidFill>
                  <a:srgbClr val="000000"/>
                </a:solidFill>
                <a:latin typeface="Times New Roman" panose="02020603050405020304" pitchFamily="18" charset="0"/>
              </a:rPr>
              <a:t>] are needed. The only way a relationship can be developed is to recognize that the sum of the line-to-line voltages on the delta secondary of the transformer bank must add up to zero. Three independent equations can be written as follows:</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3741856" y="2743200"/>
                <a:ext cx="158408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𝑎</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𝑏</m:t>
                          </m:r>
                          <m:r>
                            <a:rPr lang="en-US" i="1">
                              <a:latin typeface="Cambria Math" panose="02040503050406030204" pitchFamily="18" charset="0"/>
                            </a:rPr>
                            <m:t>𝑎</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r>
                            <a:rPr lang="en-US" b="0" i="1" smtClean="0">
                              <a:latin typeface="Cambria Math" panose="02040503050406030204" pitchFamily="18" charset="0"/>
                            </a:rPr>
                            <m:t>𝑐</m:t>
                          </m:r>
                        </m:sub>
                      </m:sSub>
                    </m:oMath>
                  </m:oMathPara>
                </a14:m>
                <a:endParaRPr lang="en-US" dirty="0">
                  <a:latin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741856" y="2743200"/>
                <a:ext cx="1584088" cy="369332"/>
              </a:xfrm>
              <a:prstGeom prst="rect">
                <a:avLst/>
              </a:prstGeom>
              <a:blipFill>
                <a:blip r:embed="rId2"/>
                <a:stretch>
                  <a:fillRect/>
                </a:stretch>
              </a:blipFill>
            </p:spPr>
            <p:txBody>
              <a:bodyPr/>
              <a:lstStyle/>
              <a:p>
                <a:r>
                  <a:rPr lang="en-US">
                    <a:noFill/>
                  </a:rPr>
                  <a:t> </a:t>
                </a:r>
              </a:p>
            </p:txBody>
          </p:sp>
        </mc:Fallback>
      </mc:AlternateContent>
      <p:sp>
        <p:nvSpPr>
          <p:cNvPr id="21" name="TextBox 20"/>
          <p:cNvSpPr txBox="1"/>
          <p:nvPr/>
        </p:nvSpPr>
        <p:spPr>
          <a:xfrm>
            <a:off x="8406915" y="2927866"/>
            <a:ext cx="569387" cy="369332"/>
          </a:xfrm>
          <a:prstGeom prst="rect">
            <a:avLst/>
          </a:prstGeom>
          <a:noFill/>
        </p:spPr>
        <p:txBody>
          <a:bodyPr wrap="none" rtlCol="0">
            <a:spAutoFit/>
          </a:bodyPr>
          <a:lstStyle/>
          <a:p>
            <a:r>
              <a:rPr lang="en-US" dirty="0">
                <a:latin typeface="Times New Roman" panose="02020603050405020304" pitchFamily="18" charset="0"/>
              </a:rPr>
              <a:t>(89)</a:t>
            </a:r>
          </a:p>
        </p:txBody>
      </p:sp>
      <mc:AlternateContent xmlns:mc="http://schemas.openxmlformats.org/markup-compatibility/2006" xmlns:a14="http://schemas.microsoft.com/office/drawing/2010/main">
        <mc:Choice Requires="a14">
          <p:sp>
            <p:nvSpPr>
              <p:cNvPr id="22" name="Rectangle 21"/>
              <p:cNvSpPr/>
              <p:nvPr/>
            </p:nvSpPr>
            <p:spPr>
              <a:xfrm>
                <a:off x="3741856" y="3122620"/>
                <a:ext cx="157402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𝑏</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𝑐𝑏</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smtClean="0">
                              <a:latin typeface="Cambria Math" panose="02040503050406030204" pitchFamily="18" charset="0"/>
                            </a:rPr>
                            <m:t>𝑏</m:t>
                          </m:r>
                          <m:r>
                            <a:rPr lang="en-US" b="0" i="1" smtClean="0">
                              <a:latin typeface="Cambria Math" panose="02040503050406030204" pitchFamily="18" charset="0"/>
                            </a:rPr>
                            <m:t>𝑎</m:t>
                          </m:r>
                        </m:sub>
                      </m:sSub>
                    </m:oMath>
                  </m:oMathPara>
                </a14:m>
                <a:endParaRPr lang="en-US" dirty="0">
                  <a:latin typeface="Times New Roman" panose="02020603050405020304" pitchFamily="18"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3741856" y="3122620"/>
                <a:ext cx="1574021" cy="369332"/>
              </a:xfrm>
              <a:prstGeom prst="rect">
                <a:avLst/>
              </a:prstGeom>
              <a:blipFill>
                <a:blip r:embed="rId3"/>
                <a:stretch>
                  <a:fillRect b="-1639"/>
                </a:stretch>
              </a:blipFill>
            </p:spPr>
            <p:txBody>
              <a:bodyPr/>
              <a:lstStyle/>
              <a:p>
                <a:r>
                  <a:rPr lang="en-US">
                    <a:noFill/>
                  </a:rPr>
                  <a:t> </a:t>
                </a:r>
              </a:p>
            </p:txBody>
          </p:sp>
        </mc:Fallback>
      </mc:AlternateContent>
      <p:sp>
        <p:nvSpPr>
          <p:cNvPr id="7" name="Rectangle 6"/>
          <p:cNvSpPr/>
          <p:nvPr/>
        </p:nvSpPr>
        <p:spPr>
          <a:xfrm>
            <a:off x="152400" y="3531146"/>
            <a:ext cx="8991600" cy="400110"/>
          </a:xfrm>
          <a:prstGeom prst="rect">
            <a:avLst/>
          </a:prstGeom>
        </p:spPr>
        <p:txBody>
          <a:bodyPr wrap="square">
            <a:spAutoFit/>
          </a:bodyPr>
          <a:lstStyle/>
          <a:p>
            <a:r>
              <a:rPr lang="en-US" sz="2000" dirty="0">
                <a:solidFill>
                  <a:srgbClr val="000000"/>
                </a:solidFill>
                <a:latin typeface="Times New Roman" panose="02020603050405020304" pitchFamily="18" charset="0"/>
              </a:rPr>
              <a:t>KVL around the delta secondary windings gives</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1603039" y="4050268"/>
                <a:ext cx="609032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𝑉𝑡</m:t>
                          </m:r>
                        </m:e>
                        <m:sub>
                          <m:r>
                            <a:rPr lang="en-US" i="1">
                              <a:latin typeface="Cambria Math" panose="02040503050406030204" pitchFamily="18" charset="0"/>
                            </a:rPr>
                            <m:t>𝑎</m:t>
                          </m:r>
                          <m:r>
                            <a:rPr lang="en-US" b="0" i="1" smtClean="0">
                              <a:latin typeface="Cambria Math" panose="02040503050406030204" pitchFamily="18" charset="0"/>
                            </a:rPr>
                            <m:t>𝑏</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𝑍𝑡</m:t>
                          </m:r>
                        </m:e>
                        <m:sub>
                          <m:r>
                            <a:rPr lang="en-US" i="1">
                              <a:latin typeface="Cambria Math" panose="02040503050406030204" pitchFamily="18" charset="0"/>
                            </a:rPr>
                            <m:t>𝑎</m:t>
                          </m:r>
                          <m:r>
                            <a:rPr lang="en-US" b="0" i="1" smtClean="0">
                              <a:latin typeface="Cambria Math" panose="02040503050406030204" pitchFamily="18" charset="0"/>
                            </a:rPr>
                            <m:t>𝑏</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𝑏</m:t>
                          </m:r>
                          <m:r>
                            <a:rPr lang="en-US" i="1">
                              <a:latin typeface="Cambria Math" panose="02040503050406030204" pitchFamily="18" charset="0"/>
                            </a:rPr>
                            <m:t>𝑎</m:t>
                          </m:r>
                        </m:sub>
                      </m:sSub>
                      <m:r>
                        <a:rPr lang="en-US" b="0" i="0"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𝑉𝑡</m:t>
                          </m:r>
                        </m:e>
                        <m:sub>
                          <m:r>
                            <a:rPr lang="en-US" b="0" i="1" smtClean="0">
                              <a:latin typeface="Cambria Math" panose="02040503050406030204" pitchFamily="18" charset="0"/>
                            </a:rPr>
                            <m:t>𝑏𝑐</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b="0" i="1" smtClean="0">
                              <a:latin typeface="Cambria Math" panose="02040503050406030204" pitchFamily="18" charset="0"/>
                            </a:rPr>
                            <m:t>𝑏𝑐</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𝑐𝑏</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b="0" i="1" smtClean="0">
                              <a:latin typeface="Cambria Math" panose="02040503050406030204" pitchFamily="18" charset="0"/>
                            </a:rPr>
                            <m:t>𝑐𝑎</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b="0" i="1" smtClean="0">
                              <a:latin typeface="Cambria Math" panose="02040503050406030204" pitchFamily="18" charset="0"/>
                            </a:rPr>
                            <m:t>𝑐𝑎</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𝑎𝑐</m:t>
                          </m:r>
                        </m:sub>
                      </m:sSub>
                      <m:r>
                        <a:rPr lang="en-US" b="0" i="1" smtClean="0">
                          <a:latin typeface="Cambria Math" panose="02040503050406030204" pitchFamily="18" charset="0"/>
                        </a:rPr>
                        <m:t>=0</m:t>
                      </m:r>
                    </m:oMath>
                  </m:oMathPara>
                </a14:m>
                <a:endParaRPr lang="en-US" dirty="0">
                  <a:latin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603039" y="4050268"/>
                <a:ext cx="6090322" cy="369332"/>
              </a:xfrm>
              <a:prstGeom prst="rect">
                <a:avLst/>
              </a:prstGeom>
              <a:blipFill>
                <a:blip r:embed="rId4"/>
                <a:stretch>
                  <a:fillRect b="-1639"/>
                </a:stretch>
              </a:blipFill>
            </p:spPr>
            <p:txBody>
              <a:bodyPr/>
              <a:lstStyle/>
              <a:p>
                <a:r>
                  <a:rPr lang="en-US">
                    <a:noFill/>
                  </a:rPr>
                  <a:t> </a:t>
                </a:r>
              </a:p>
            </p:txBody>
          </p:sp>
        </mc:Fallback>
      </mc:AlternateContent>
      <p:sp>
        <p:nvSpPr>
          <p:cNvPr id="27" name="TextBox 26"/>
          <p:cNvSpPr txBox="1"/>
          <p:nvPr/>
        </p:nvSpPr>
        <p:spPr>
          <a:xfrm>
            <a:off x="8406914" y="4050158"/>
            <a:ext cx="569387" cy="369332"/>
          </a:xfrm>
          <a:prstGeom prst="rect">
            <a:avLst/>
          </a:prstGeom>
          <a:noFill/>
        </p:spPr>
        <p:txBody>
          <a:bodyPr wrap="none" rtlCol="0">
            <a:spAutoFit/>
          </a:bodyPr>
          <a:lstStyle/>
          <a:p>
            <a:r>
              <a:rPr lang="en-US" dirty="0">
                <a:latin typeface="Times New Roman" panose="02020603050405020304" pitchFamily="18" charset="0"/>
              </a:rPr>
              <a:t>(90)</a:t>
            </a:r>
          </a:p>
        </p:txBody>
      </p:sp>
      <p:sp>
        <p:nvSpPr>
          <p:cNvPr id="9" name="Rectangle 8"/>
          <p:cNvSpPr/>
          <p:nvPr/>
        </p:nvSpPr>
        <p:spPr>
          <a:xfrm>
            <a:off x="132693" y="4572000"/>
            <a:ext cx="9011308" cy="707886"/>
          </a:xfrm>
          <a:prstGeom prst="rect">
            <a:avLst/>
          </a:prstGeom>
        </p:spPr>
        <p:txBody>
          <a:bodyPr wrap="square">
            <a:spAutoFit/>
          </a:bodyPr>
          <a:lstStyle/>
          <a:p>
            <a:r>
              <a:rPr lang="en-US" sz="2000" dirty="0">
                <a:solidFill>
                  <a:srgbClr val="000000"/>
                </a:solidFill>
                <a:latin typeface="Times New Roman" panose="02020603050405020304" pitchFamily="18" charset="0"/>
              </a:rPr>
              <a:t>Replacing the “ideal” secondary delta voltages with the primary line-to-neutral voltages,</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angle 9"/>
              <p:cNvSpPr/>
              <p:nvPr/>
            </p:nvSpPr>
            <p:spPr>
              <a:xfrm>
                <a:off x="2356464" y="5220783"/>
                <a:ext cx="5313249" cy="6576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𝐴𝑁</m:t>
                              </m:r>
                            </m:sub>
                          </m:sSub>
                        </m:num>
                        <m:den>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𝑡</m:t>
                              </m:r>
                            </m:sub>
                          </m:sSub>
                        </m:den>
                      </m:f>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𝐵</m:t>
                              </m:r>
                              <m:r>
                                <a:rPr lang="en-US" i="1">
                                  <a:latin typeface="Cambria Math" panose="02040503050406030204" pitchFamily="18" charset="0"/>
                                </a:rPr>
                                <m:t>𝑁</m:t>
                              </m:r>
                            </m:sub>
                          </m:sSub>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𝐶</m:t>
                              </m:r>
                              <m:r>
                                <a:rPr lang="en-US" i="1">
                                  <a:latin typeface="Cambria Math" panose="02040503050406030204" pitchFamily="18" charset="0"/>
                                </a:rPr>
                                <m:t>𝑁</m:t>
                              </m:r>
                            </m:sub>
                          </m:sSub>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sSub>
                        <m:sSubPr>
                          <m:ctrlPr>
                            <a:rPr lang="en-US" i="1" smtClean="0">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rPr>
                            <m:t>𝑍𝑡</m:t>
                          </m:r>
                        </m:e>
                        <m:sub>
                          <m:r>
                            <a:rPr lang="en-US" i="1">
                              <a:latin typeface="Cambria Math" panose="02040503050406030204" pitchFamily="18" charset="0"/>
                            </a:rPr>
                            <m:t>𝑎𝑏</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𝑏𝑎</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𝑏𝑐</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𝑐𝑏</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b="0" i="1" smtClean="0">
                              <a:latin typeface="Cambria Math" panose="02040503050406030204" pitchFamily="18" charset="0"/>
                            </a:rPr>
                            <m:t>𝑐𝑎</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𝑎𝑐</m:t>
                          </m:r>
                        </m:sub>
                      </m:sSub>
                    </m:oMath>
                  </m:oMathPara>
                </a14:m>
                <a:endParaRPr lang="en-US" dirty="0">
                  <a:latin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356464" y="5220783"/>
                <a:ext cx="5313249" cy="657681"/>
              </a:xfrm>
              <a:prstGeom prst="rect">
                <a:avLst/>
              </a:prstGeom>
              <a:blipFill>
                <a:blip r:embed="rId5"/>
                <a:stretch>
                  <a:fillRect/>
                </a:stretch>
              </a:blipFill>
            </p:spPr>
            <p:txBody>
              <a:bodyPr/>
              <a:lstStyle/>
              <a:p>
                <a:r>
                  <a:rPr lang="en-US">
                    <a:noFill/>
                  </a:rPr>
                  <a:t> </a:t>
                </a:r>
              </a:p>
            </p:txBody>
          </p:sp>
        </mc:Fallback>
      </mc:AlternateContent>
      <p:sp>
        <p:nvSpPr>
          <p:cNvPr id="28" name="TextBox 27"/>
          <p:cNvSpPr txBox="1"/>
          <p:nvPr/>
        </p:nvSpPr>
        <p:spPr>
          <a:xfrm>
            <a:off x="8406914" y="5311288"/>
            <a:ext cx="569387" cy="369332"/>
          </a:xfrm>
          <a:prstGeom prst="rect">
            <a:avLst/>
          </a:prstGeom>
          <a:noFill/>
        </p:spPr>
        <p:txBody>
          <a:bodyPr wrap="none" rtlCol="0">
            <a:spAutoFit/>
          </a:bodyPr>
          <a:lstStyle/>
          <a:p>
            <a:r>
              <a:rPr lang="en-US" dirty="0">
                <a:latin typeface="Times New Roman" panose="02020603050405020304" pitchFamily="18" charset="0"/>
              </a:rPr>
              <a:t>(91)</a:t>
            </a:r>
          </a:p>
        </p:txBody>
      </p:sp>
    </p:spTree>
    <p:extLst>
      <p:ext uri="{BB962C8B-B14F-4D97-AF65-F5344CB8AC3E}">
        <p14:creationId xmlns:p14="http://schemas.microsoft.com/office/powerpoint/2010/main" val="254715759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7647030" cy="584775"/>
          </a:xfrm>
          <a:prstGeom prst="rect">
            <a:avLst/>
          </a:prstGeom>
        </p:spPr>
        <p:txBody>
          <a:bodyPr wrap="none">
            <a:spAutoFit/>
          </a:bodyPr>
          <a:lstStyle/>
          <a:p>
            <a:r>
              <a:rPr lang="en-US" sz="3200" dirty="0">
                <a:solidFill>
                  <a:srgbClr val="C8102E"/>
                </a:solidFill>
                <a:latin typeface="+mj-lt"/>
                <a:ea typeface="+mj-ea"/>
                <a:cs typeface="+mj-cs"/>
              </a:rPr>
              <a:t>Grounded Wye-Delta Step-Down Connection</a:t>
            </a:r>
          </a:p>
        </p:txBody>
      </p:sp>
      <mc:AlternateContent xmlns:mc="http://schemas.openxmlformats.org/markup-compatibility/2006" xmlns:a14="http://schemas.microsoft.com/office/drawing/2010/main">
        <mc:Choice Requires="a14">
          <p:sp>
            <p:nvSpPr>
              <p:cNvPr id="10" name="Rectangle 9"/>
              <p:cNvSpPr/>
              <p:nvPr/>
            </p:nvSpPr>
            <p:spPr>
              <a:xfrm>
                <a:off x="1981200" y="762000"/>
                <a:ext cx="5313249" cy="6576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𝐴𝑁</m:t>
                              </m:r>
                            </m:sub>
                          </m:sSub>
                        </m:num>
                        <m:den>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𝑡</m:t>
                              </m:r>
                            </m:sub>
                          </m:sSub>
                        </m:den>
                      </m:f>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𝐵</m:t>
                              </m:r>
                              <m:r>
                                <a:rPr lang="en-US" i="1">
                                  <a:latin typeface="Cambria Math" panose="02040503050406030204" pitchFamily="18" charset="0"/>
                                </a:rPr>
                                <m:t>𝑁</m:t>
                              </m:r>
                            </m:sub>
                          </m:sSub>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𝐶</m:t>
                              </m:r>
                              <m:r>
                                <a:rPr lang="en-US" i="1">
                                  <a:latin typeface="Cambria Math" panose="02040503050406030204" pitchFamily="18" charset="0"/>
                                </a:rPr>
                                <m:t>𝑁</m:t>
                              </m:r>
                            </m:sub>
                          </m:sSub>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sSub>
                        <m:sSubPr>
                          <m:ctrlPr>
                            <a:rPr lang="en-US" i="1" smtClean="0">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rPr>
                            <m:t>𝑍𝑡</m:t>
                          </m:r>
                        </m:e>
                        <m:sub>
                          <m:r>
                            <a:rPr lang="en-US" i="1">
                              <a:latin typeface="Cambria Math" panose="02040503050406030204" pitchFamily="18" charset="0"/>
                            </a:rPr>
                            <m:t>𝑎𝑏</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𝑏𝑎</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𝑏𝑐</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𝑐𝑏</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b="0" i="1" smtClean="0">
                              <a:latin typeface="Cambria Math" panose="02040503050406030204" pitchFamily="18" charset="0"/>
                            </a:rPr>
                            <m:t>𝑐𝑎</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𝑎𝑐</m:t>
                          </m:r>
                        </m:sub>
                      </m:sSub>
                    </m:oMath>
                  </m:oMathPara>
                </a14:m>
                <a:endParaRPr lang="en-US" dirty="0">
                  <a:latin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981200" y="762000"/>
                <a:ext cx="5313249" cy="657681"/>
              </a:xfrm>
              <a:prstGeom prst="rect">
                <a:avLst/>
              </a:prstGeom>
              <a:blipFill>
                <a:blip r:embed="rId2"/>
                <a:stretch>
                  <a:fillRect/>
                </a:stretch>
              </a:blipFill>
            </p:spPr>
            <p:txBody>
              <a:bodyPr/>
              <a:lstStyle/>
              <a:p>
                <a:r>
                  <a:rPr lang="en-US">
                    <a:noFill/>
                  </a:rPr>
                  <a:t> </a:t>
                </a:r>
              </a:p>
            </p:txBody>
          </p:sp>
        </mc:Fallback>
      </mc:AlternateContent>
      <p:sp>
        <p:nvSpPr>
          <p:cNvPr id="28" name="TextBox 27"/>
          <p:cNvSpPr txBox="1"/>
          <p:nvPr/>
        </p:nvSpPr>
        <p:spPr>
          <a:xfrm>
            <a:off x="8431831" y="947588"/>
            <a:ext cx="569387" cy="369332"/>
          </a:xfrm>
          <a:prstGeom prst="rect">
            <a:avLst/>
          </a:prstGeom>
          <a:noFill/>
        </p:spPr>
        <p:txBody>
          <a:bodyPr wrap="none" rtlCol="0">
            <a:spAutoFit/>
          </a:bodyPr>
          <a:lstStyle/>
          <a:p>
            <a:r>
              <a:rPr lang="en-US" dirty="0">
                <a:latin typeface="Times New Roman" panose="02020603050405020304" pitchFamily="18" charset="0"/>
              </a:rPr>
              <a:t>(91)</a:t>
            </a:r>
          </a:p>
        </p:txBody>
      </p:sp>
      <p:sp>
        <p:nvSpPr>
          <p:cNvPr id="6" name="Rectangle 5"/>
          <p:cNvSpPr/>
          <p:nvPr/>
        </p:nvSpPr>
        <p:spPr>
          <a:xfrm>
            <a:off x="155028" y="1427564"/>
            <a:ext cx="8836572" cy="369332"/>
          </a:xfrm>
          <a:prstGeom prst="rect">
            <a:avLst/>
          </a:prstGeom>
        </p:spPr>
        <p:txBody>
          <a:bodyPr wrap="square">
            <a:spAutoFit/>
          </a:bodyPr>
          <a:lstStyle/>
          <a:p>
            <a:r>
              <a:rPr lang="en-US" dirty="0">
                <a:solidFill>
                  <a:srgbClr val="000000"/>
                </a:solidFill>
                <a:latin typeface="Times New Roman" panose="02020603050405020304" pitchFamily="18" charset="0"/>
              </a:rPr>
              <a:t>Multiply both sides of the Equation (91) by the turns ratio </a:t>
            </a:r>
            <a:r>
              <a:rPr lang="en-US" i="1" dirty="0" err="1">
                <a:solidFill>
                  <a:srgbClr val="000000"/>
                </a:solidFill>
                <a:latin typeface="Times New Roman" panose="02020603050405020304" pitchFamily="18" charset="0"/>
              </a:rPr>
              <a:t>n</a:t>
            </a:r>
            <a:r>
              <a:rPr lang="en-US" i="1" baseline="-25000" dirty="0" err="1">
                <a:solidFill>
                  <a:srgbClr val="000000"/>
                </a:solidFill>
                <a:latin typeface="Times New Roman" panose="02020603050405020304" pitchFamily="18" charset="0"/>
              </a:rPr>
              <a:t>t</a:t>
            </a:r>
            <a:r>
              <a:rPr lang="en-US" dirty="0">
                <a:solidFill>
                  <a:srgbClr val="000000"/>
                </a:solidFill>
                <a:latin typeface="Times New Roman" panose="02020603050405020304" pitchFamily="18" charset="0"/>
              </a:rPr>
              <a:t>:</a:t>
            </a:r>
            <a:endParaRPr lang="en-US"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Rectangle 14"/>
              <p:cNvSpPr/>
              <p:nvPr/>
            </p:nvSpPr>
            <p:spPr>
              <a:xfrm>
                <a:off x="1593028" y="1956151"/>
                <a:ext cx="642368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𝐴𝑁</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𝐵</m:t>
                          </m:r>
                          <m:r>
                            <a:rPr lang="en-US" i="1">
                              <a:latin typeface="Cambria Math" panose="02040503050406030204" pitchFamily="18" charset="0"/>
                            </a:rPr>
                            <m:t>𝑁</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𝐶</m:t>
                          </m:r>
                          <m:r>
                            <a:rPr lang="en-US" i="1">
                              <a:latin typeface="Cambria Math" panose="02040503050406030204" pitchFamily="18" charset="0"/>
                            </a:rPr>
                            <m:t>𝑁</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i="1">
                              <a:latin typeface="Cambria Math" panose="02040503050406030204" pitchFamily="18" charset="0"/>
                            </a:rPr>
                            <m:t>𝑎𝑏</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𝑏𝑎</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i="1">
                              <a:latin typeface="Cambria Math" panose="02040503050406030204" pitchFamily="18" charset="0"/>
                            </a:rPr>
                            <m:t>𝑏𝑐</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𝑐𝑏</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b="0" i="1" smtClean="0">
                              <a:latin typeface="Cambria Math" panose="02040503050406030204" pitchFamily="18" charset="0"/>
                            </a:rPr>
                            <m:t>𝑐𝑎</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𝑎𝑐</m:t>
                          </m:r>
                        </m:sub>
                      </m:sSub>
                    </m:oMath>
                  </m:oMathPara>
                </a14:m>
                <a:endParaRPr lang="en-US" dirty="0">
                  <a:latin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593028" y="1956151"/>
                <a:ext cx="6423682" cy="369332"/>
              </a:xfrm>
              <a:prstGeom prst="rect">
                <a:avLst/>
              </a:prstGeom>
              <a:blipFill>
                <a:blip r:embed="rId3"/>
                <a:stretch>
                  <a:fillRect b="-1667"/>
                </a:stretch>
              </a:blipFill>
            </p:spPr>
            <p:txBody>
              <a:bodyPr/>
              <a:lstStyle/>
              <a:p>
                <a:r>
                  <a:rPr lang="en-US">
                    <a:noFill/>
                  </a:rPr>
                  <a:t> </a:t>
                </a:r>
              </a:p>
            </p:txBody>
          </p:sp>
        </mc:Fallback>
      </mc:AlternateContent>
      <p:sp>
        <p:nvSpPr>
          <p:cNvPr id="16" name="TextBox 15"/>
          <p:cNvSpPr txBox="1"/>
          <p:nvPr/>
        </p:nvSpPr>
        <p:spPr>
          <a:xfrm>
            <a:off x="8431831" y="1931158"/>
            <a:ext cx="569387" cy="369332"/>
          </a:xfrm>
          <a:prstGeom prst="rect">
            <a:avLst/>
          </a:prstGeom>
          <a:noFill/>
        </p:spPr>
        <p:txBody>
          <a:bodyPr wrap="none" rtlCol="0">
            <a:spAutoFit/>
          </a:bodyPr>
          <a:lstStyle/>
          <a:p>
            <a:r>
              <a:rPr lang="en-US" dirty="0">
                <a:latin typeface="Times New Roman" panose="02020603050405020304" pitchFamily="18" charset="0"/>
              </a:rPr>
              <a:t>(92)</a:t>
            </a:r>
          </a:p>
        </p:txBody>
      </p:sp>
      <p:sp>
        <p:nvSpPr>
          <p:cNvPr id="11" name="Rectangle 10"/>
          <p:cNvSpPr/>
          <p:nvPr/>
        </p:nvSpPr>
        <p:spPr>
          <a:xfrm>
            <a:off x="152400" y="3200400"/>
            <a:ext cx="9067800" cy="646331"/>
          </a:xfrm>
          <a:prstGeom prst="rect">
            <a:avLst/>
          </a:prstGeom>
        </p:spPr>
        <p:txBody>
          <a:bodyPr wrap="square">
            <a:spAutoFit/>
          </a:bodyPr>
          <a:lstStyle/>
          <a:p>
            <a:r>
              <a:rPr lang="en-US" dirty="0">
                <a:solidFill>
                  <a:srgbClr val="000000"/>
                </a:solidFill>
                <a:latin typeface="Times New Roman" panose="02020603050405020304" pitchFamily="18" charset="0"/>
              </a:rPr>
              <a:t>Determine the left side of Equation (92) as a function of the line-to-ground voltages using Equation (83):</a:t>
            </a:r>
            <a:endParaRPr lang="en-US" dirty="0">
              <a:solidFill>
                <a:srgbClr val="000000"/>
              </a:solidFill>
              <a:effectLst/>
              <a:latin typeface="Times New Roman" panose="02020603050405020304" pitchFamily="18" charset="0"/>
            </a:endParaRPr>
          </a:p>
        </p:txBody>
      </p:sp>
      <p:sp>
        <p:nvSpPr>
          <p:cNvPr id="18" name="TextBox 17"/>
          <p:cNvSpPr txBox="1"/>
          <p:nvPr/>
        </p:nvSpPr>
        <p:spPr>
          <a:xfrm>
            <a:off x="8446792" y="2590800"/>
            <a:ext cx="569387" cy="369332"/>
          </a:xfrm>
          <a:prstGeom prst="rect">
            <a:avLst/>
          </a:prstGeom>
          <a:noFill/>
        </p:spPr>
        <p:txBody>
          <a:bodyPr wrap="none" rtlCol="0">
            <a:spAutoFit/>
          </a:bodyPr>
          <a:lstStyle/>
          <a:p>
            <a:r>
              <a:rPr lang="en-US" dirty="0">
                <a:latin typeface="Times New Roman" panose="02020603050405020304" pitchFamily="18" charset="0"/>
              </a:rPr>
              <a:t>(83)</a:t>
            </a:r>
          </a:p>
        </p:txBody>
      </p:sp>
      <mc:AlternateContent xmlns:mc="http://schemas.openxmlformats.org/markup-compatibility/2006" xmlns:a14="http://schemas.microsoft.com/office/drawing/2010/main">
        <mc:Choice Requires="a14">
          <p:sp>
            <p:nvSpPr>
              <p:cNvPr id="19" name="Rectangle 18"/>
              <p:cNvSpPr/>
              <p:nvPr/>
            </p:nvSpPr>
            <p:spPr>
              <a:xfrm>
                <a:off x="2742349" y="2590800"/>
                <a:ext cx="3810851"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𝐿𝑁</m:t>
                            </m:r>
                          </m:e>
                          <m:sub>
                            <m:r>
                              <a:rPr lang="en-US" i="1">
                                <a:latin typeface="Cambria Math" panose="02040503050406030204" pitchFamily="18" charset="0"/>
                              </a:rPr>
                              <m:t>𝐴</m:t>
                            </m:r>
                            <m:r>
                              <a:rPr lang="en-US" b="0" i="1" smtClean="0">
                                <a:latin typeface="Cambria Math" panose="02040503050406030204" pitchFamily="18" charset="0"/>
                              </a:rPr>
                              <m:t>𝐵𝐶</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𝐿𝐺</m:t>
                            </m:r>
                          </m:e>
                          <m:sub>
                            <m:r>
                              <a:rPr lang="en-US" i="1">
                                <a:latin typeface="Cambria Math" panose="02040503050406030204" pitchFamily="18" charset="0"/>
                              </a:rPr>
                              <m:t>𝐴</m:t>
                            </m:r>
                            <m:r>
                              <a:rPr lang="en-US" b="0" i="1" smtClean="0">
                                <a:latin typeface="Cambria Math" panose="02040503050406030204" pitchFamily="18" charset="0"/>
                              </a:rPr>
                              <m:t>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smtClean="0">
                            <a:latin typeface="Cambria Math" panose="02040503050406030204" pitchFamily="18" charset="0"/>
                          </a:rPr>
                          <m:t>𝑍</m:t>
                        </m:r>
                        <m:r>
                          <a:rPr lang="en-US" b="0" i="1" smtClean="0">
                            <a:latin typeface="Cambria Math" panose="02040503050406030204" pitchFamily="18" charset="0"/>
                          </a:rPr>
                          <m:t>𝐺</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𝐴</m:t>
                            </m:r>
                            <m:r>
                              <a:rPr lang="en-US" b="0" i="1" smtClean="0">
                                <a:latin typeface="Cambria Math" panose="02040503050406030204" pitchFamily="18" charset="0"/>
                              </a:rPr>
                              <m:t>𝐵𝐶</m:t>
                            </m:r>
                          </m:sub>
                        </m:sSub>
                      </m:e>
                    </m:d>
                  </m:oMath>
                </a14:m>
                <a:endParaRPr lang="en-US" dirty="0">
                  <a:latin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2742349" y="2590800"/>
                <a:ext cx="3810851"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1590400" y="3890651"/>
                <a:ext cx="6062044" cy="391902"/>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𝐴𝑁</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𝐵</m:t>
                        </m:r>
                        <m:r>
                          <a:rPr lang="en-US" i="1">
                            <a:latin typeface="Cambria Math" panose="02040503050406030204" pitchFamily="18" charset="0"/>
                          </a:rPr>
                          <m:t>𝑁</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𝐶</m:t>
                        </m:r>
                        <m:r>
                          <a:rPr lang="en-US" i="1">
                            <a:latin typeface="Cambria Math" panose="02040503050406030204" pitchFamily="18" charset="0"/>
                          </a:rPr>
                          <m:t>𝑁</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𝐴</m:t>
                        </m:r>
                        <m:r>
                          <a:rPr lang="en-US" b="0" i="1" smtClean="0">
                            <a:latin typeface="Cambria Math" panose="02040503050406030204" pitchFamily="18" charset="0"/>
                          </a:rPr>
                          <m:t>𝐺</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𝐵</m:t>
                        </m:r>
                        <m:r>
                          <a:rPr lang="en-US" b="0" i="1" smtClean="0">
                            <a:latin typeface="Cambria Math" panose="02040503050406030204" pitchFamily="18" charset="0"/>
                          </a:rPr>
                          <m:t>𝐺</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𝐶</m:t>
                        </m:r>
                        <m:r>
                          <a:rPr lang="en-US" b="0" i="1" smtClean="0">
                            <a:latin typeface="Cambria Math" panose="02040503050406030204" pitchFamily="18" charset="0"/>
                          </a:rPr>
                          <m:t>𝐺</m:t>
                        </m:r>
                      </m:sub>
                    </m:sSub>
                    <m:r>
                      <a:rPr lang="en-US" b="0" i="1" smtClean="0">
                        <a:latin typeface="Cambria Math" panose="02040503050406030204" pitchFamily="18" charset="0"/>
                      </a:rPr>
                      <m:t>−3</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𝑔</m:t>
                        </m:r>
                      </m:sub>
                    </m:sSub>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latin typeface="Times New Roman" panose="02020603050405020304" pitchFamily="18" charset="0"/>
                  </a:rPr>
                  <a:t>(</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𝐴</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𝐵</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𝐶</m:t>
                        </m:r>
                      </m:sub>
                    </m:sSub>
                  </m:oMath>
                </a14:m>
                <a:r>
                  <a:rPr lang="en-US" dirty="0">
                    <a:latin typeface="Times New Roman" panose="02020603050405020304" pitchFamily="18" charset="0"/>
                  </a:rPr>
                  <a:t>)</a:t>
                </a:r>
              </a:p>
            </p:txBody>
          </p:sp>
        </mc:Choice>
        <mc:Fallback xmlns="">
          <p:sp>
            <p:nvSpPr>
              <p:cNvPr id="20" name="Rectangle 19"/>
              <p:cNvSpPr>
                <a:spLocks noRot="1" noChangeAspect="1" noMove="1" noResize="1" noEditPoints="1" noAdjustHandles="1" noChangeArrowheads="1" noChangeShapeType="1" noTextEdit="1"/>
              </p:cNvSpPr>
              <p:nvPr/>
            </p:nvSpPr>
            <p:spPr>
              <a:xfrm>
                <a:off x="1590400" y="3890651"/>
                <a:ext cx="6062044" cy="391902"/>
              </a:xfrm>
              <a:prstGeom prst="rect">
                <a:avLst/>
              </a:prstGeom>
              <a:blipFill>
                <a:blip r:embed="rId5"/>
                <a:stretch>
                  <a:fillRect t="-7692" b="-16923"/>
                </a:stretch>
              </a:blipFill>
            </p:spPr>
            <p:txBody>
              <a:bodyPr/>
              <a:lstStyle/>
              <a:p>
                <a:r>
                  <a:rPr lang="en-US">
                    <a:noFill/>
                  </a:rPr>
                  <a:t> </a:t>
                </a:r>
              </a:p>
            </p:txBody>
          </p:sp>
        </mc:Fallback>
      </mc:AlternateContent>
      <p:sp>
        <p:nvSpPr>
          <p:cNvPr id="23" name="TextBox 22"/>
          <p:cNvSpPr txBox="1"/>
          <p:nvPr/>
        </p:nvSpPr>
        <p:spPr>
          <a:xfrm>
            <a:off x="8406915" y="4097887"/>
            <a:ext cx="569387" cy="369332"/>
          </a:xfrm>
          <a:prstGeom prst="rect">
            <a:avLst/>
          </a:prstGeom>
          <a:noFill/>
        </p:spPr>
        <p:txBody>
          <a:bodyPr wrap="none" rtlCol="0">
            <a:spAutoFit/>
          </a:bodyPr>
          <a:lstStyle/>
          <a:p>
            <a:r>
              <a:rPr lang="en-US" dirty="0">
                <a:latin typeface="Times New Roman" panose="02020603050405020304" pitchFamily="18" charset="0"/>
              </a:rPr>
              <a:t>(93)</a:t>
            </a:r>
          </a:p>
        </p:txBody>
      </p:sp>
      <mc:AlternateContent xmlns:mc="http://schemas.openxmlformats.org/markup-compatibility/2006" xmlns:a14="http://schemas.microsoft.com/office/drawing/2010/main">
        <mc:Choice Requires="a14">
          <p:sp>
            <p:nvSpPr>
              <p:cNvPr id="24" name="Rectangle 23"/>
              <p:cNvSpPr/>
              <p:nvPr/>
            </p:nvSpPr>
            <p:spPr>
              <a:xfrm>
                <a:off x="1432518" y="4390236"/>
                <a:ext cx="6569171" cy="519181"/>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𝐴𝑁</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𝐵</m:t>
                        </m:r>
                        <m:r>
                          <a:rPr lang="en-US" i="1">
                            <a:latin typeface="Cambria Math" panose="02040503050406030204" pitchFamily="18" charset="0"/>
                          </a:rPr>
                          <m:t>𝑁</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𝐶</m:t>
                        </m:r>
                        <m:r>
                          <a:rPr lang="en-US" i="1">
                            <a:latin typeface="Cambria Math" panose="02040503050406030204" pitchFamily="18" charset="0"/>
                          </a:rPr>
                          <m:t>𝑁</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𝐴</m:t>
                        </m:r>
                        <m:r>
                          <a:rPr lang="en-US" b="0" i="1" smtClean="0">
                            <a:latin typeface="Cambria Math" panose="02040503050406030204" pitchFamily="18" charset="0"/>
                          </a:rPr>
                          <m:t>𝐺</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𝐵</m:t>
                        </m:r>
                        <m:r>
                          <a:rPr lang="en-US" b="0" i="1" smtClean="0">
                            <a:latin typeface="Cambria Math" panose="02040503050406030204" pitchFamily="18" charset="0"/>
                          </a:rPr>
                          <m:t>𝐺</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𝐶</m:t>
                        </m:r>
                        <m:r>
                          <a:rPr lang="en-US" b="0" i="1" smtClean="0">
                            <a:latin typeface="Cambria Math" panose="02040503050406030204" pitchFamily="18" charset="0"/>
                          </a:rPr>
                          <m:t>𝐺</m:t>
                        </m:r>
                      </m:sub>
                    </m:sSub>
                    <m:r>
                      <a:rPr lang="en-US" b="0" i="1" smtClean="0">
                        <a:latin typeface="Cambria Math" panose="02040503050406030204" pitchFamily="18" charset="0"/>
                      </a:rPr>
                      <m:t>−3</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𝑍</m:t>
                        </m:r>
                      </m:e>
                      <m:sub>
                        <m:r>
                          <a:rPr lang="en-US" b="0" i="1" smtClean="0">
                            <a:latin typeface="Cambria Math" panose="02040503050406030204" pitchFamily="18" charset="0"/>
                          </a:rPr>
                          <m:t>𝑔</m:t>
                        </m:r>
                      </m:sub>
                    </m:sSub>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latin typeface="Times New Roman" panose="02020603050405020304" pitchFamily="18" charset="0"/>
                  </a:rPr>
                  <a:t>(</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𝑏𝑎</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𝑐𝑏</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𝑎𝑐</m:t>
                        </m:r>
                      </m:sub>
                    </m:sSub>
                  </m:oMath>
                </a14:m>
                <a:r>
                  <a:rPr lang="en-US" dirty="0">
                    <a:latin typeface="Times New Roman" panose="02020603050405020304" pitchFamily="18" charset="0"/>
                  </a:rPr>
                  <a:t>)</a:t>
                </a:r>
              </a:p>
            </p:txBody>
          </p:sp>
        </mc:Choice>
        <mc:Fallback xmlns="">
          <p:sp>
            <p:nvSpPr>
              <p:cNvPr id="24" name="Rectangle 23"/>
              <p:cNvSpPr>
                <a:spLocks noRot="1" noChangeAspect="1" noMove="1" noResize="1" noEditPoints="1" noAdjustHandles="1" noChangeArrowheads="1" noChangeShapeType="1" noTextEdit="1"/>
              </p:cNvSpPr>
              <p:nvPr/>
            </p:nvSpPr>
            <p:spPr>
              <a:xfrm>
                <a:off x="1432518" y="4390236"/>
                <a:ext cx="6569171" cy="519181"/>
              </a:xfrm>
              <a:prstGeom prst="rect">
                <a:avLst/>
              </a:prstGeom>
              <a:blipFill>
                <a:blip r:embed="rId6"/>
                <a:stretch>
                  <a:fillRect b="-1176"/>
                </a:stretch>
              </a:blipFill>
            </p:spPr>
            <p:txBody>
              <a:bodyPr/>
              <a:lstStyle/>
              <a:p>
                <a:r>
                  <a:rPr lang="en-US">
                    <a:noFill/>
                  </a:rPr>
                  <a:t> </a:t>
                </a:r>
              </a:p>
            </p:txBody>
          </p:sp>
        </mc:Fallback>
      </mc:AlternateContent>
    </p:spTree>
    <p:extLst>
      <p:ext uri="{BB962C8B-B14F-4D97-AF65-F5344CB8AC3E}">
        <p14:creationId xmlns:p14="http://schemas.microsoft.com/office/powerpoint/2010/main" val="28769308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7647030" cy="584775"/>
          </a:xfrm>
          <a:prstGeom prst="rect">
            <a:avLst/>
          </a:prstGeom>
        </p:spPr>
        <p:txBody>
          <a:bodyPr wrap="none">
            <a:spAutoFit/>
          </a:bodyPr>
          <a:lstStyle/>
          <a:p>
            <a:r>
              <a:rPr lang="en-US" sz="3200" dirty="0">
                <a:solidFill>
                  <a:srgbClr val="C8102E"/>
                </a:solidFill>
                <a:latin typeface="+mj-lt"/>
                <a:ea typeface="+mj-ea"/>
                <a:cs typeface="+mj-cs"/>
              </a:rPr>
              <a:t>Grounded Wye-Delta Step-Down Connection</a:t>
            </a:r>
          </a:p>
        </p:txBody>
      </p:sp>
      <mc:AlternateContent xmlns:mc="http://schemas.openxmlformats.org/markup-compatibility/2006" xmlns:a14="http://schemas.microsoft.com/office/drawing/2010/main">
        <mc:Choice Requires="a14">
          <p:sp>
            <p:nvSpPr>
              <p:cNvPr id="15" name="Rectangle 14"/>
              <p:cNvSpPr/>
              <p:nvPr/>
            </p:nvSpPr>
            <p:spPr>
              <a:xfrm>
                <a:off x="1567497" y="832816"/>
                <a:ext cx="642368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𝐴𝑁</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𝐵</m:t>
                          </m:r>
                          <m:r>
                            <a:rPr lang="en-US" i="1">
                              <a:latin typeface="Cambria Math" panose="02040503050406030204" pitchFamily="18" charset="0"/>
                            </a:rPr>
                            <m:t>𝑁</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𝐶</m:t>
                          </m:r>
                          <m:r>
                            <a:rPr lang="en-US" i="1">
                              <a:latin typeface="Cambria Math" panose="02040503050406030204" pitchFamily="18" charset="0"/>
                            </a:rPr>
                            <m:t>𝑁</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i="1">
                              <a:latin typeface="Cambria Math" panose="02040503050406030204" pitchFamily="18" charset="0"/>
                            </a:rPr>
                            <m:t>𝑎𝑏</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𝑏𝑎</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i="1">
                              <a:latin typeface="Cambria Math" panose="02040503050406030204" pitchFamily="18" charset="0"/>
                            </a:rPr>
                            <m:t>𝑏𝑐</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𝑐𝑏</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b="0" i="1" smtClean="0">
                              <a:latin typeface="Cambria Math" panose="02040503050406030204" pitchFamily="18" charset="0"/>
                            </a:rPr>
                            <m:t>𝑐𝑎</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𝑎𝑐</m:t>
                          </m:r>
                        </m:sub>
                      </m:sSub>
                    </m:oMath>
                  </m:oMathPara>
                </a14:m>
                <a:endParaRPr lang="en-US" dirty="0">
                  <a:latin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567497" y="832816"/>
                <a:ext cx="6423682" cy="369332"/>
              </a:xfrm>
              <a:prstGeom prst="rect">
                <a:avLst/>
              </a:prstGeom>
              <a:blipFill>
                <a:blip r:embed="rId2"/>
                <a:stretch>
                  <a:fillRect b="-1667"/>
                </a:stretch>
              </a:blipFill>
            </p:spPr>
            <p:txBody>
              <a:bodyPr/>
              <a:lstStyle/>
              <a:p>
                <a:r>
                  <a:rPr lang="en-US">
                    <a:noFill/>
                  </a:rPr>
                  <a:t> </a:t>
                </a:r>
              </a:p>
            </p:txBody>
          </p:sp>
        </mc:Fallback>
      </mc:AlternateContent>
      <p:sp>
        <p:nvSpPr>
          <p:cNvPr id="16" name="TextBox 15"/>
          <p:cNvSpPr txBox="1"/>
          <p:nvPr/>
        </p:nvSpPr>
        <p:spPr>
          <a:xfrm>
            <a:off x="8458200" y="832816"/>
            <a:ext cx="569387" cy="369332"/>
          </a:xfrm>
          <a:prstGeom prst="rect">
            <a:avLst/>
          </a:prstGeom>
          <a:noFill/>
        </p:spPr>
        <p:txBody>
          <a:bodyPr wrap="none" rtlCol="0">
            <a:spAutoFit/>
          </a:bodyPr>
          <a:lstStyle/>
          <a:p>
            <a:r>
              <a:rPr lang="en-US" dirty="0">
                <a:latin typeface="Times New Roman" panose="02020603050405020304" pitchFamily="18" charset="0"/>
              </a:rPr>
              <a:t>(92)</a:t>
            </a:r>
          </a:p>
        </p:txBody>
      </p:sp>
      <p:sp>
        <p:nvSpPr>
          <p:cNvPr id="23" name="TextBox 22"/>
          <p:cNvSpPr txBox="1"/>
          <p:nvPr/>
        </p:nvSpPr>
        <p:spPr>
          <a:xfrm>
            <a:off x="8458199" y="1438540"/>
            <a:ext cx="569387" cy="369332"/>
          </a:xfrm>
          <a:prstGeom prst="rect">
            <a:avLst/>
          </a:prstGeom>
          <a:noFill/>
        </p:spPr>
        <p:txBody>
          <a:bodyPr wrap="none" rtlCol="0">
            <a:spAutoFit/>
          </a:bodyPr>
          <a:lstStyle/>
          <a:p>
            <a:r>
              <a:rPr lang="en-US" dirty="0">
                <a:latin typeface="Times New Roman" panose="02020603050405020304" pitchFamily="18" charset="0"/>
              </a:rPr>
              <a:t>(93)</a:t>
            </a:r>
          </a:p>
        </p:txBody>
      </p:sp>
      <mc:AlternateContent xmlns:mc="http://schemas.openxmlformats.org/markup-compatibility/2006" xmlns:a14="http://schemas.microsoft.com/office/drawing/2010/main">
        <mc:Choice Requires="a14">
          <p:sp>
            <p:nvSpPr>
              <p:cNvPr id="24" name="Rectangle 23"/>
              <p:cNvSpPr/>
              <p:nvPr/>
            </p:nvSpPr>
            <p:spPr>
              <a:xfrm>
                <a:off x="1419380" y="1363616"/>
                <a:ext cx="6569171" cy="519181"/>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𝐴𝑁</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𝐵</m:t>
                        </m:r>
                        <m:r>
                          <a:rPr lang="en-US" i="1">
                            <a:latin typeface="Cambria Math" panose="02040503050406030204" pitchFamily="18" charset="0"/>
                          </a:rPr>
                          <m:t>𝑁</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𝐶</m:t>
                        </m:r>
                        <m:r>
                          <a:rPr lang="en-US" i="1">
                            <a:latin typeface="Cambria Math" panose="02040503050406030204" pitchFamily="18" charset="0"/>
                          </a:rPr>
                          <m:t>𝑁</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𝐴</m:t>
                        </m:r>
                        <m:r>
                          <a:rPr lang="en-US" b="0" i="1" smtClean="0">
                            <a:latin typeface="Cambria Math" panose="02040503050406030204" pitchFamily="18" charset="0"/>
                          </a:rPr>
                          <m:t>𝐺</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𝐵</m:t>
                        </m:r>
                        <m:r>
                          <a:rPr lang="en-US" b="0" i="1" smtClean="0">
                            <a:latin typeface="Cambria Math" panose="02040503050406030204" pitchFamily="18" charset="0"/>
                          </a:rPr>
                          <m:t>𝐺</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𝐶</m:t>
                        </m:r>
                        <m:r>
                          <a:rPr lang="en-US" b="0" i="1" smtClean="0">
                            <a:latin typeface="Cambria Math" panose="02040503050406030204" pitchFamily="18" charset="0"/>
                          </a:rPr>
                          <m:t>𝐺</m:t>
                        </m:r>
                      </m:sub>
                    </m:sSub>
                    <m:r>
                      <a:rPr lang="en-US" b="0" i="1" smtClean="0">
                        <a:latin typeface="Cambria Math" panose="02040503050406030204" pitchFamily="18" charset="0"/>
                      </a:rPr>
                      <m:t>−3</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𝑍</m:t>
                        </m:r>
                      </m:e>
                      <m:sub>
                        <m:r>
                          <a:rPr lang="en-US" b="0" i="1" smtClean="0">
                            <a:latin typeface="Cambria Math" panose="02040503050406030204" pitchFamily="18" charset="0"/>
                          </a:rPr>
                          <m:t>𝑔</m:t>
                        </m:r>
                      </m:sub>
                    </m:sSub>
                  </m:oMath>
                </a14:m>
                <a:r>
                  <a:rPr lang="en-US" dirty="0">
                    <a:latin typeface="Times New Roman" panose="020206030504050203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latin typeface="Times New Roman" panose="02020603050405020304" pitchFamily="18" charset="0"/>
                  </a:rPr>
                  <a:t>(</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𝑏𝑎</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𝑐𝑏</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𝑎𝑐</m:t>
                        </m:r>
                      </m:sub>
                    </m:sSub>
                  </m:oMath>
                </a14:m>
                <a:r>
                  <a:rPr lang="en-US" dirty="0">
                    <a:latin typeface="Times New Roman" panose="02020603050405020304" pitchFamily="18" charset="0"/>
                  </a:rPr>
                  <a:t>)</a:t>
                </a:r>
              </a:p>
            </p:txBody>
          </p:sp>
        </mc:Choice>
        <mc:Fallback xmlns="">
          <p:sp>
            <p:nvSpPr>
              <p:cNvPr id="24" name="Rectangle 23"/>
              <p:cNvSpPr>
                <a:spLocks noRot="1" noChangeAspect="1" noMove="1" noResize="1" noEditPoints="1" noAdjustHandles="1" noChangeArrowheads="1" noChangeShapeType="1" noTextEdit="1"/>
              </p:cNvSpPr>
              <p:nvPr/>
            </p:nvSpPr>
            <p:spPr>
              <a:xfrm>
                <a:off x="1419380" y="1363616"/>
                <a:ext cx="6569171" cy="519181"/>
              </a:xfrm>
              <a:prstGeom prst="rect">
                <a:avLst/>
              </a:prstGeom>
              <a:blipFill>
                <a:blip r:embed="rId3"/>
                <a:stretch>
                  <a:fillRect/>
                </a:stretch>
              </a:blipFill>
            </p:spPr>
            <p:txBody>
              <a:bodyPr/>
              <a:lstStyle/>
              <a:p>
                <a:r>
                  <a:rPr lang="en-US">
                    <a:noFill/>
                  </a:rPr>
                  <a:t> </a:t>
                </a:r>
              </a:p>
            </p:txBody>
          </p:sp>
        </mc:Fallback>
      </mc:AlternateContent>
      <p:sp>
        <p:nvSpPr>
          <p:cNvPr id="2" name="Rectangle 1"/>
          <p:cNvSpPr/>
          <p:nvPr/>
        </p:nvSpPr>
        <p:spPr>
          <a:xfrm>
            <a:off x="131964" y="1924709"/>
            <a:ext cx="8935835" cy="400110"/>
          </a:xfrm>
          <a:prstGeom prst="rect">
            <a:avLst/>
          </a:prstGeom>
        </p:spPr>
        <p:txBody>
          <a:bodyPr wrap="square">
            <a:spAutoFit/>
          </a:bodyPr>
          <a:lstStyle/>
          <a:p>
            <a:r>
              <a:rPr lang="en-US" sz="2000" dirty="0">
                <a:solidFill>
                  <a:srgbClr val="000000"/>
                </a:solidFill>
                <a:latin typeface="Times New Roman" panose="02020603050405020304" pitchFamily="18" charset="0"/>
              </a:rPr>
              <a:t>Substitute Equation (93) into Equation (92):</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131964" y="2401008"/>
                <a:ext cx="9123460" cy="659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𝐴𝐺</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𝐵𝐺</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𝐶𝐺</m:t>
                          </m:r>
                        </m:sub>
                      </m:sSub>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3</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m:t>
                          </m:r>
                        </m:e>
                        <m:sub>
                          <m:r>
                            <a:rPr lang="en-US" i="1">
                              <a:latin typeface="Cambria Math" panose="02040503050406030204" pitchFamily="18" charset="0"/>
                            </a:rPr>
                            <m:t>𝑔</m:t>
                          </m:r>
                        </m:sub>
                      </m:sSub>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r>
                        <m:rPr>
                          <m:nor/>
                        </m:rPr>
                        <a:rPr lang="en-US" dirty="0">
                          <a:latin typeface="Times New Roman" panose="020206030504050203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𝑏𝑎</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𝑐𝑏</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𝑎𝑐</m:t>
                          </m:r>
                        </m:sub>
                      </m:sSub>
                      <m:r>
                        <m:rPr>
                          <m:nor/>
                        </m:rPr>
                        <a:rPr lang="en-US" dirty="0" smtClean="0">
                          <a:latin typeface="Times New Roman" panose="020206030504050203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i="1">
                              <a:latin typeface="Cambria Math" panose="02040503050406030204" pitchFamily="18" charset="0"/>
                            </a:rPr>
                            <m:t>𝑎𝑏</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𝑏𝑎</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i="1">
                              <a:latin typeface="Cambria Math" panose="02040503050406030204" pitchFamily="18" charset="0"/>
                            </a:rPr>
                            <m:t>𝑏𝑐</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𝑐𝑏</m:t>
                          </m:r>
                        </m:sub>
                      </m:sSub>
                      <m:r>
                        <a:rPr lang="en-US" i="1">
                          <a:latin typeface="Cambria Math" panose="02040503050406030204" pitchFamily="18" charset="0"/>
                        </a:rPr>
                        <m:t>+</m:t>
                      </m:r>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i="1">
                              <a:latin typeface="Cambria Math" panose="02040503050406030204" pitchFamily="18" charset="0"/>
                            </a:rPr>
                            <m:t>𝑐𝑎</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𝑎𝑐</m:t>
                          </m:r>
                        </m:sub>
                      </m:sSub>
                    </m:oMath>
                  </m:oMathPara>
                </a14:m>
                <a:endParaRPr lang="en-US" dirty="0">
                  <a:latin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31964" y="2401008"/>
                <a:ext cx="9123460" cy="65954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63886" y="3227204"/>
                <a:ext cx="8659615" cy="659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𝑠𝑢𝑚</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b="0" i="1" smtClean="0">
                              <a:latin typeface="Cambria Math" panose="02040503050406030204" pitchFamily="18" charset="0"/>
                            </a:rPr>
                            <m:t>𝑎𝑏</m:t>
                          </m:r>
                        </m:sub>
                      </m:sSub>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3</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m:t>
                          </m:r>
                        </m:e>
                        <m:sub>
                          <m:r>
                            <a:rPr lang="en-US" i="1">
                              <a:latin typeface="Cambria Math" panose="02040503050406030204" pitchFamily="18" charset="0"/>
                            </a:rPr>
                            <m:t>𝑔</m:t>
                          </m:r>
                        </m:sub>
                      </m:sSub>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𝑏𝑎</m:t>
                          </m:r>
                        </m:sub>
                      </m:sSub>
                      <m:r>
                        <a:rPr lang="en-US" i="1">
                          <a:latin typeface="Cambria Math" panose="02040503050406030204" pitchFamily="18" charset="0"/>
                        </a:rPr>
                        <m:t>+</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b="0" i="1" smtClean="0">
                              <a:latin typeface="Cambria Math" panose="02040503050406030204" pitchFamily="18" charset="0"/>
                            </a:rPr>
                            <m:t>𝑏𝑐</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3</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m:t>
                          </m:r>
                        </m:e>
                        <m:sub>
                          <m:r>
                            <a:rPr lang="en-US" i="1">
                              <a:latin typeface="Cambria Math" panose="02040503050406030204" pitchFamily="18" charset="0"/>
                            </a:rPr>
                            <m:t>𝑔</m:t>
                          </m:r>
                        </m:sub>
                      </m:sSub>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𝑐𝑏</m:t>
                          </m:r>
                        </m:sub>
                      </m:sSub>
                      <m:r>
                        <a:rPr lang="en-US" i="1">
                          <a:latin typeface="Cambria Math" panose="02040503050406030204" pitchFamily="18" charset="0"/>
                        </a:rPr>
                        <m:t>+</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b="0" i="1" smtClean="0">
                              <a:latin typeface="Cambria Math" panose="02040503050406030204" pitchFamily="18" charset="0"/>
                            </a:rPr>
                            <m:t>𝑐𝑎</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3</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m:t>
                          </m:r>
                        </m:e>
                        <m:sub>
                          <m:r>
                            <a:rPr lang="en-US" i="1">
                              <a:latin typeface="Cambria Math" panose="02040503050406030204" pitchFamily="18" charset="0"/>
                            </a:rPr>
                            <m:t>𝑔</m:t>
                          </m:r>
                        </m:sub>
                      </m:sSub>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𝑎𝑐</m:t>
                          </m:r>
                        </m:sub>
                      </m:sSub>
                    </m:oMath>
                  </m:oMathPara>
                </a14:m>
                <a:endParaRPr lang="en-US" dirty="0">
                  <a:latin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63886" y="3227204"/>
                <a:ext cx="8659615" cy="65954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309175" y="4053400"/>
                <a:ext cx="258141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𝑠𝑢𝑚</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𝐴𝐺</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𝐵𝐺</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𝐶𝐺</m:t>
                          </m:r>
                        </m:sub>
                      </m:sSub>
                    </m:oMath>
                  </m:oMathPara>
                </a14:m>
                <a:endParaRPr lang="en-US" dirty="0">
                  <a:latin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3309175" y="4053400"/>
                <a:ext cx="2581412" cy="369332"/>
              </a:xfrm>
              <a:prstGeom prst="rect">
                <a:avLst/>
              </a:prstGeom>
              <a:blipFill>
                <a:blip r:embed="rId6"/>
                <a:stretch>
                  <a:fillRect/>
                </a:stretch>
              </a:blipFill>
            </p:spPr>
            <p:txBody>
              <a:bodyPr/>
              <a:lstStyle/>
              <a:p>
                <a:r>
                  <a:rPr lang="en-US">
                    <a:noFill/>
                  </a:rPr>
                  <a:t> </a:t>
                </a:r>
              </a:p>
            </p:txBody>
          </p:sp>
        </mc:Fallback>
      </mc:AlternateContent>
      <p:sp>
        <p:nvSpPr>
          <p:cNvPr id="21" name="TextBox 20"/>
          <p:cNvSpPr txBox="1"/>
          <p:nvPr/>
        </p:nvSpPr>
        <p:spPr>
          <a:xfrm>
            <a:off x="8458199" y="4053400"/>
            <a:ext cx="569387" cy="369332"/>
          </a:xfrm>
          <a:prstGeom prst="rect">
            <a:avLst/>
          </a:prstGeom>
          <a:noFill/>
        </p:spPr>
        <p:txBody>
          <a:bodyPr wrap="none" rtlCol="0">
            <a:spAutoFit/>
          </a:bodyPr>
          <a:lstStyle/>
          <a:p>
            <a:r>
              <a:rPr lang="en-US" dirty="0">
                <a:latin typeface="Times New Roman" panose="02020603050405020304" pitchFamily="18" charset="0"/>
              </a:rPr>
              <a:t>(94)</a:t>
            </a:r>
          </a:p>
        </p:txBody>
      </p:sp>
    </p:spTree>
    <p:extLst>
      <p:ext uri="{BB962C8B-B14F-4D97-AF65-F5344CB8AC3E}">
        <p14:creationId xmlns:p14="http://schemas.microsoft.com/office/powerpoint/2010/main" val="51527282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7647030" cy="584775"/>
          </a:xfrm>
          <a:prstGeom prst="rect">
            <a:avLst/>
          </a:prstGeom>
        </p:spPr>
        <p:txBody>
          <a:bodyPr wrap="none">
            <a:spAutoFit/>
          </a:bodyPr>
          <a:lstStyle/>
          <a:p>
            <a:r>
              <a:rPr lang="en-US" sz="3200" dirty="0">
                <a:solidFill>
                  <a:srgbClr val="C8102E"/>
                </a:solidFill>
                <a:latin typeface="+mj-lt"/>
                <a:ea typeface="+mj-ea"/>
                <a:cs typeface="+mj-cs"/>
              </a:rPr>
              <a:t>Grounded Wye-Delta Step-Down Connection</a:t>
            </a:r>
          </a:p>
        </p:txBody>
      </p:sp>
      <mc:AlternateContent xmlns:mc="http://schemas.openxmlformats.org/markup-compatibility/2006" xmlns:a14="http://schemas.microsoft.com/office/drawing/2010/main">
        <mc:Choice Requires="a14">
          <p:sp>
            <p:nvSpPr>
              <p:cNvPr id="7" name="Rectangle 6"/>
              <p:cNvSpPr/>
              <p:nvPr/>
            </p:nvSpPr>
            <p:spPr>
              <a:xfrm>
                <a:off x="447599" y="1759968"/>
                <a:ext cx="8659615" cy="659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𝑠𝑢𝑚</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b="0" i="1" smtClean="0">
                              <a:latin typeface="Cambria Math" panose="02040503050406030204" pitchFamily="18" charset="0"/>
                            </a:rPr>
                            <m:t>𝑎𝑏</m:t>
                          </m:r>
                        </m:sub>
                      </m:sSub>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3</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m:t>
                          </m:r>
                        </m:e>
                        <m:sub>
                          <m:r>
                            <a:rPr lang="en-US" i="1">
                              <a:latin typeface="Cambria Math" panose="02040503050406030204" pitchFamily="18" charset="0"/>
                            </a:rPr>
                            <m:t>𝑔</m:t>
                          </m:r>
                        </m:sub>
                      </m:sSub>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𝑏𝑎</m:t>
                          </m:r>
                        </m:sub>
                      </m:sSub>
                      <m:r>
                        <a:rPr lang="en-US" i="1">
                          <a:latin typeface="Cambria Math" panose="02040503050406030204" pitchFamily="18" charset="0"/>
                        </a:rPr>
                        <m:t>+</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b="0" i="1" smtClean="0">
                              <a:latin typeface="Cambria Math" panose="02040503050406030204" pitchFamily="18" charset="0"/>
                            </a:rPr>
                            <m:t>𝑏𝑐</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3</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m:t>
                          </m:r>
                        </m:e>
                        <m:sub>
                          <m:r>
                            <a:rPr lang="en-US" i="1">
                              <a:latin typeface="Cambria Math" panose="02040503050406030204" pitchFamily="18" charset="0"/>
                            </a:rPr>
                            <m:t>𝑔</m:t>
                          </m:r>
                        </m:sub>
                      </m:sSub>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𝑐𝑏</m:t>
                          </m:r>
                        </m:sub>
                      </m:sSub>
                      <m:r>
                        <a:rPr lang="en-US" i="1">
                          <a:latin typeface="Cambria Math" panose="02040503050406030204" pitchFamily="18" charset="0"/>
                        </a:rPr>
                        <m:t>+</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b="0" i="1" smtClean="0">
                              <a:latin typeface="Cambria Math" panose="02040503050406030204" pitchFamily="18" charset="0"/>
                            </a:rPr>
                            <m:t>𝑐𝑎</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3</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m:t>
                          </m:r>
                        </m:e>
                        <m:sub>
                          <m:r>
                            <a:rPr lang="en-US" i="1">
                              <a:latin typeface="Cambria Math" panose="02040503050406030204" pitchFamily="18" charset="0"/>
                            </a:rPr>
                            <m:t>𝑔</m:t>
                          </m:r>
                        </m:sub>
                      </m:sSub>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𝑎𝑐</m:t>
                          </m:r>
                        </m:sub>
                      </m:sSub>
                    </m:oMath>
                  </m:oMathPara>
                </a14:m>
                <a:endParaRPr lang="en-US" dirty="0">
                  <a:latin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447599" y="1759968"/>
                <a:ext cx="8659615" cy="659540"/>
              </a:xfrm>
              <a:prstGeom prst="rect">
                <a:avLst/>
              </a:prstGeom>
              <a:blipFill>
                <a:blip r:embed="rId2"/>
                <a:stretch>
                  <a:fillRect/>
                </a:stretch>
              </a:blipFill>
            </p:spPr>
            <p:txBody>
              <a:bodyPr/>
              <a:lstStyle/>
              <a:p>
                <a:r>
                  <a:rPr lang="en-US">
                    <a:noFill/>
                  </a:rPr>
                  <a:t> </a:t>
                </a:r>
              </a:p>
            </p:txBody>
          </p:sp>
        </mc:Fallback>
      </mc:AlternateContent>
      <p:sp>
        <p:nvSpPr>
          <p:cNvPr id="21" name="TextBox 20"/>
          <p:cNvSpPr txBox="1"/>
          <p:nvPr/>
        </p:nvSpPr>
        <p:spPr>
          <a:xfrm>
            <a:off x="8305799" y="2401115"/>
            <a:ext cx="569387" cy="369332"/>
          </a:xfrm>
          <a:prstGeom prst="rect">
            <a:avLst/>
          </a:prstGeom>
          <a:noFill/>
        </p:spPr>
        <p:txBody>
          <a:bodyPr wrap="none" rtlCol="0">
            <a:spAutoFit/>
          </a:bodyPr>
          <a:lstStyle/>
          <a:p>
            <a:r>
              <a:rPr lang="en-US" dirty="0">
                <a:latin typeface="Times New Roman" panose="02020603050405020304" pitchFamily="18" charset="0"/>
              </a:rPr>
              <a:t>(94)</a:t>
            </a:r>
          </a:p>
        </p:txBody>
      </p:sp>
      <mc:AlternateContent xmlns:mc="http://schemas.openxmlformats.org/markup-compatibility/2006" xmlns:a14="http://schemas.microsoft.com/office/drawing/2010/main">
        <mc:Choice Requires="a14">
          <p:sp>
            <p:nvSpPr>
              <p:cNvPr id="13" name="Rectangle 12"/>
              <p:cNvSpPr/>
              <p:nvPr/>
            </p:nvSpPr>
            <p:spPr>
              <a:xfrm>
                <a:off x="3733800" y="1083367"/>
                <a:ext cx="158408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𝑎</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𝑏</m:t>
                          </m:r>
                          <m:r>
                            <a:rPr lang="en-US" i="1">
                              <a:latin typeface="Cambria Math" panose="02040503050406030204" pitchFamily="18" charset="0"/>
                            </a:rPr>
                            <m:t>𝑎</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r>
                            <a:rPr lang="en-US" b="0" i="1" smtClean="0">
                              <a:latin typeface="Cambria Math" panose="02040503050406030204" pitchFamily="18" charset="0"/>
                            </a:rPr>
                            <m:t>𝑐</m:t>
                          </m:r>
                        </m:sub>
                      </m:sSub>
                    </m:oMath>
                  </m:oMathPara>
                </a14:m>
                <a:endParaRPr lang="en-US" dirty="0">
                  <a:latin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3733800" y="1083367"/>
                <a:ext cx="1584088" cy="369332"/>
              </a:xfrm>
              <a:prstGeom prst="rect">
                <a:avLst/>
              </a:prstGeom>
              <a:blipFill>
                <a:blip r:embed="rId3"/>
                <a:stretch>
                  <a:fillRect b="-1667"/>
                </a:stretch>
              </a:blipFill>
            </p:spPr>
            <p:txBody>
              <a:bodyPr/>
              <a:lstStyle/>
              <a:p>
                <a:r>
                  <a:rPr lang="en-US">
                    <a:noFill/>
                  </a:rPr>
                  <a:t> </a:t>
                </a:r>
              </a:p>
            </p:txBody>
          </p:sp>
        </mc:Fallback>
      </mc:AlternateContent>
      <p:sp>
        <p:nvSpPr>
          <p:cNvPr id="14" name="TextBox 13"/>
          <p:cNvSpPr txBox="1"/>
          <p:nvPr/>
        </p:nvSpPr>
        <p:spPr>
          <a:xfrm>
            <a:off x="8305800" y="1293586"/>
            <a:ext cx="569387" cy="369332"/>
          </a:xfrm>
          <a:prstGeom prst="rect">
            <a:avLst/>
          </a:prstGeom>
          <a:noFill/>
        </p:spPr>
        <p:txBody>
          <a:bodyPr wrap="none" rtlCol="0">
            <a:spAutoFit/>
          </a:bodyPr>
          <a:lstStyle/>
          <a:p>
            <a:r>
              <a:rPr lang="en-US" dirty="0">
                <a:latin typeface="Times New Roman" panose="02020603050405020304" pitchFamily="18" charset="0"/>
              </a:rPr>
              <a:t>(89)</a:t>
            </a:r>
          </a:p>
        </p:txBody>
      </p:sp>
      <mc:AlternateContent xmlns:mc="http://schemas.openxmlformats.org/markup-compatibility/2006" xmlns:a14="http://schemas.microsoft.com/office/drawing/2010/main">
        <mc:Choice Requires="a14">
          <p:sp>
            <p:nvSpPr>
              <p:cNvPr id="17" name="Rectangle 16"/>
              <p:cNvSpPr/>
              <p:nvPr/>
            </p:nvSpPr>
            <p:spPr>
              <a:xfrm>
                <a:off x="3733800" y="1462787"/>
                <a:ext cx="157402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𝑏</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𝑐𝑏</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smtClean="0">
                              <a:latin typeface="Cambria Math" panose="02040503050406030204" pitchFamily="18" charset="0"/>
                            </a:rPr>
                            <m:t>𝑏</m:t>
                          </m:r>
                          <m:r>
                            <a:rPr lang="en-US" b="0" i="1" smtClean="0">
                              <a:latin typeface="Cambria Math" panose="02040503050406030204" pitchFamily="18" charset="0"/>
                            </a:rPr>
                            <m:t>𝑎</m:t>
                          </m:r>
                        </m:sub>
                      </m:sSub>
                    </m:oMath>
                  </m:oMathPara>
                </a14:m>
                <a:endParaRPr lang="en-US" dirty="0">
                  <a:latin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3733800" y="1462787"/>
                <a:ext cx="1574021"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3289729" y="711745"/>
                <a:ext cx="2292038"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smtClean="0">
                                <a:latin typeface="Cambria Math" panose="02040503050406030204" pitchFamily="18" charset="0"/>
                              </a:rPr>
                              <m:t>𝐼</m:t>
                            </m:r>
                          </m:e>
                          <m:sub>
                            <m:r>
                              <a:rPr lang="en-US" b="0" i="1" smtClean="0">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𝐷𝐼</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𝐼𝐷</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3289729" y="711745"/>
                <a:ext cx="2292038" cy="369332"/>
              </a:xfrm>
              <a:prstGeom prst="rect">
                <a:avLst/>
              </a:prstGeom>
              <a:blipFill>
                <a:blip r:embed="rId5"/>
                <a:stretch>
                  <a:fillRect b="-1667"/>
                </a:stretch>
              </a:blipFill>
            </p:spPr>
            <p:txBody>
              <a:bodyPr/>
              <a:lstStyle/>
              <a:p>
                <a:r>
                  <a:rPr lang="en-US">
                    <a:noFill/>
                  </a:rPr>
                  <a:t> </a:t>
                </a:r>
              </a:p>
            </p:txBody>
          </p:sp>
        </mc:Fallback>
      </mc:AlternateContent>
      <p:sp>
        <p:nvSpPr>
          <p:cNvPr id="19" name="TextBox 18"/>
          <p:cNvSpPr txBox="1"/>
          <p:nvPr/>
        </p:nvSpPr>
        <p:spPr>
          <a:xfrm>
            <a:off x="8305800" y="711745"/>
            <a:ext cx="569387" cy="369332"/>
          </a:xfrm>
          <a:prstGeom prst="rect">
            <a:avLst/>
          </a:prstGeom>
          <a:noFill/>
        </p:spPr>
        <p:txBody>
          <a:bodyPr wrap="none" rtlCol="0">
            <a:spAutoFit/>
          </a:bodyPr>
          <a:lstStyle/>
          <a:p>
            <a:r>
              <a:rPr lang="en-US" dirty="0">
                <a:latin typeface="Times New Roman" panose="02020603050405020304" pitchFamily="18" charset="0"/>
              </a:rPr>
              <a:t>(88)</a:t>
            </a:r>
          </a:p>
        </p:txBody>
      </p:sp>
      <p:sp>
        <p:nvSpPr>
          <p:cNvPr id="6" name="Rectangle 5"/>
          <p:cNvSpPr/>
          <p:nvPr/>
        </p:nvSpPr>
        <p:spPr>
          <a:xfrm>
            <a:off x="152400" y="2646378"/>
            <a:ext cx="9296400" cy="400110"/>
          </a:xfrm>
          <a:prstGeom prst="rect">
            <a:avLst/>
          </a:prstGeom>
        </p:spPr>
        <p:txBody>
          <a:bodyPr wrap="square">
            <a:spAutoFit/>
          </a:bodyPr>
          <a:lstStyle/>
          <a:p>
            <a:r>
              <a:rPr lang="en-US" sz="2000" dirty="0">
                <a:solidFill>
                  <a:srgbClr val="000000"/>
                </a:solidFill>
                <a:latin typeface="Times New Roman" panose="02020603050405020304" pitchFamily="18" charset="0"/>
              </a:rPr>
              <a:t>Equations (88), (89), and (94) can be put into matrix form:</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0" name="Rectangle 19"/>
              <p:cNvSpPr/>
              <p:nvPr/>
            </p:nvSpPr>
            <p:spPr>
              <a:xfrm>
                <a:off x="737830" y="3316589"/>
                <a:ext cx="7567969" cy="1021498"/>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𝑎</m:t>
                                </m:r>
                              </m:sub>
                            </m:sSub>
                          </m:e>
                          <m:e>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𝑏</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𝑠𝑢𝑚</m:t>
                                </m:r>
                              </m:sub>
                            </m:sSub>
                          </m:e>
                        </m:eqArr>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i="1">
                                  <a:latin typeface="Cambria Math" panose="02040503050406030204" pitchFamily="18" charset="0"/>
                                </a:rPr>
                                <m:t>1</m:t>
                              </m:r>
                            </m:e>
                            <m:e>
                              <m:r>
                                <a:rPr lang="en-US" i="1">
                                  <a:latin typeface="Cambria Math" panose="02040503050406030204" pitchFamily="18" charset="0"/>
                                </a:rPr>
                                <m:t>0</m:t>
                              </m:r>
                            </m:e>
                          </m:mr>
                          <m:mr>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i="1">
                                      <a:latin typeface="Cambria Math" panose="02040503050406030204" pitchFamily="18" charset="0"/>
                                    </a:rPr>
                                    <m:t>𝑎𝑏</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3</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m:t>
                                  </m:r>
                                </m:e>
                                <m:sub>
                                  <m:r>
                                    <a:rPr lang="en-US" i="1">
                                      <a:latin typeface="Cambria Math" panose="02040503050406030204" pitchFamily="18" charset="0"/>
                                    </a:rPr>
                                    <m:t>𝑔</m:t>
                                  </m:r>
                                </m:sub>
                              </m:sSub>
                            </m:e>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i="1">
                                      <a:latin typeface="Cambria Math" panose="02040503050406030204" pitchFamily="18" charset="0"/>
                                    </a:rPr>
                                    <m:t>𝑎𝑏</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3</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m:t>
                                  </m:r>
                                </m:e>
                                <m:sub>
                                  <m:r>
                                    <a:rPr lang="en-US" i="1">
                                      <a:latin typeface="Cambria Math" panose="02040503050406030204" pitchFamily="18" charset="0"/>
                                    </a:rPr>
                                    <m:t>𝑔</m:t>
                                  </m:r>
                                </m:sub>
                              </m:sSub>
                            </m:e>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i="1">
                                      <a:latin typeface="Cambria Math" panose="02040503050406030204" pitchFamily="18" charset="0"/>
                                    </a:rPr>
                                    <m:t>𝑎𝑏</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3</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m:t>
                                  </m:r>
                                </m:e>
                                <m:sub>
                                  <m:r>
                                    <a:rPr lang="en-US" i="1">
                                      <a:latin typeface="Cambria Math" panose="02040503050406030204" pitchFamily="18" charset="0"/>
                                    </a:rPr>
                                    <m:t>𝑔</m:t>
                                  </m:r>
                                </m:sub>
                              </m:sSub>
                            </m:e>
                          </m:mr>
                        </m:m>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𝑏𝑎</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𝑐𝑏</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𝑎𝑐</m:t>
                                </m:r>
                              </m:sub>
                            </m:sSub>
                          </m:e>
                        </m:eqArr>
                      </m:e>
                    </m:d>
                  </m:oMath>
                </a14:m>
                <a:endParaRPr lang="en-US" dirty="0">
                  <a:latin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737830" y="3316589"/>
                <a:ext cx="7567969" cy="1021498"/>
              </a:xfrm>
              <a:prstGeom prst="rect">
                <a:avLst/>
              </a:prstGeom>
              <a:blipFill>
                <a:blip r:embed="rId6"/>
                <a:stretch>
                  <a:fillRect/>
                </a:stretch>
              </a:blipFill>
            </p:spPr>
            <p:txBody>
              <a:bodyPr/>
              <a:lstStyle/>
              <a:p>
                <a:r>
                  <a:rPr lang="en-US">
                    <a:noFill/>
                  </a:rPr>
                  <a:t> </a:t>
                </a:r>
              </a:p>
            </p:txBody>
          </p:sp>
        </mc:Fallback>
      </mc:AlternateContent>
      <p:sp>
        <p:nvSpPr>
          <p:cNvPr id="22" name="TextBox 21"/>
          <p:cNvSpPr txBox="1"/>
          <p:nvPr/>
        </p:nvSpPr>
        <p:spPr>
          <a:xfrm>
            <a:off x="8318937" y="3642672"/>
            <a:ext cx="569387" cy="369332"/>
          </a:xfrm>
          <a:prstGeom prst="rect">
            <a:avLst/>
          </a:prstGeom>
          <a:noFill/>
        </p:spPr>
        <p:txBody>
          <a:bodyPr wrap="none" rtlCol="0">
            <a:spAutoFit/>
          </a:bodyPr>
          <a:lstStyle/>
          <a:p>
            <a:r>
              <a:rPr lang="en-US" dirty="0">
                <a:latin typeface="Times New Roman" panose="02020603050405020304" pitchFamily="18" charset="0"/>
              </a:rPr>
              <a:t>(95)</a:t>
            </a:r>
          </a:p>
        </p:txBody>
      </p:sp>
      <p:sp>
        <p:nvSpPr>
          <p:cNvPr id="9" name="Rectangle 8"/>
          <p:cNvSpPr/>
          <p:nvPr/>
        </p:nvSpPr>
        <p:spPr>
          <a:xfrm>
            <a:off x="124799" y="4394847"/>
            <a:ext cx="3609001" cy="400110"/>
          </a:xfrm>
          <a:prstGeom prst="rect">
            <a:avLst/>
          </a:prstGeom>
        </p:spPr>
        <p:txBody>
          <a:bodyPr wrap="none">
            <a:spAutoFit/>
          </a:bodyPr>
          <a:lstStyle/>
          <a:p>
            <a:r>
              <a:rPr lang="en-US" sz="2000" dirty="0">
                <a:solidFill>
                  <a:srgbClr val="000000"/>
                </a:solidFill>
                <a:latin typeface="Times New Roman" panose="02020603050405020304" pitchFamily="18" charset="0"/>
              </a:rPr>
              <a:t>Equations (95) in general form is </a:t>
            </a:r>
            <a:endParaRPr lang="en-US" sz="2000"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5" name="Rectangle 24"/>
              <p:cNvSpPr/>
              <p:nvPr/>
            </p:nvSpPr>
            <p:spPr>
              <a:xfrm>
                <a:off x="3790277" y="4690945"/>
                <a:ext cx="1974258"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r>
                          <a:rPr lang="en-US" i="1" smtClean="0">
                            <a:latin typeface="Cambria Math" panose="02040503050406030204" pitchFamily="18" charset="0"/>
                          </a:rPr>
                          <m:t>𝑋</m:t>
                        </m:r>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𝐹</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𝐼𝐷</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3790277" y="4690945"/>
                <a:ext cx="1974258" cy="369332"/>
              </a:xfrm>
              <a:prstGeom prst="rect">
                <a:avLst/>
              </a:prstGeom>
              <a:blipFill>
                <a:blip r:embed="rId7"/>
                <a:stretch>
                  <a:fillRect b="-1667"/>
                </a:stretch>
              </a:blipFill>
            </p:spPr>
            <p:txBody>
              <a:bodyPr/>
              <a:lstStyle/>
              <a:p>
                <a:r>
                  <a:rPr lang="en-US">
                    <a:noFill/>
                  </a:rPr>
                  <a:t> </a:t>
                </a:r>
              </a:p>
            </p:txBody>
          </p:sp>
        </mc:Fallback>
      </mc:AlternateContent>
      <p:sp>
        <p:nvSpPr>
          <p:cNvPr id="26" name="TextBox 25"/>
          <p:cNvSpPr txBox="1"/>
          <p:nvPr/>
        </p:nvSpPr>
        <p:spPr>
          <a:xfrm>
            <a:off x="8305798" y="4636021"/>
            <a:ext cx="569387" cy="369332"/>
          </a:xfrm>
          <a:prstGeom prst="rect">
            <a:avLst/>
          </a:prstGeom>
          <a:noFill/>
        </p:spPr>
        <p:txBody>
          <a:bodyPr wrap="none" rtlCol="0">
            <a:spAutoFit/>
          </a:bodyPr>
          <a:lstStyle/>
          <a:p>
            <a:r>
              <a:rPr lang="en-US" dirty="0">
                <a:latin typeface="Times New Roman" panose="02020603050405020304" pitchFamily="18" charset="0"/>
              </a:rPr>
              <a:t>(96)</a:t>
            </a:r>
          </a:p>
        </p:txBody>
      </p:sp>
      <mc:AlternateContent xmlns:mc="http://schemas.openxmlformats.org/markup-compatibility/2006" xmlns:a14="http://schemas.microsoft.com/office/drawing/2010/main">
        <mc:Choice Requires="a14">
          <p:sp>
            <p:nvSpPr>
              <p:cNvPr id="27" name="Rectangle 26"/>
              <p:cNvSpPr/>
              <p:nvPr/>
            </p:nvSpPr>
            <p:spPr>
              <a:xfrm>
                <a:off x="152400" y="5147163"/>
                <a:ext cx="2032929" cy="400110"/>
              </a:xfrm>
              <a:prstGeom prst="rect">
                <a:avLst/>
              </a:prstGeom>
            </p:spPr>
            <p:txBody>
              <a:bodyPr wrap="none">
                <a:spAutoFit/>
              </a:bodyPr>
              <a:lstStyle/>
              <a:p>
                <a:r>
                  <a:rPr lang="en-US" sz="2000" dirty="0">
                    <a:solidFill>
                      <a:srgbClr val="000000"/>
                    </a:solidFill>
                    <a:latin typeface="Times New Roman" panose="02020603050405020304" pitchFamily="18" charset="0"/>
                  </a:rPr>
                  <a:t>Solve for </a:t>
                </a:r>
                <a14:m>
                  <m:oMath xmlns:m="http://schemas.openxmlformats.org/officeDocument/2006/math">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𝐼𝐷</m:t>
                            </m:r>
                          </m:e>
                          <m:sub>
                            <m:r>
                              <a:rPr lang="en-US" sz="2000" i="1">
                                <a:latin typeface="Cambria Math" panose="02040503050406030204" pitchFamily="18" charset="0"/>
                              </a:rPr>
                              <m:t>𝑎𝑏𝑐</m:t>
                            </m:r>
                          </m:sub>
                        </m:sSub>
                      </m:e>
                    </m:d>
                  </m:oMath>
                </a14:m>
                <a:r>
                  <a:rPr lang="en-US" sz="2000" dirty="0">
                    <a:solidFill>
                      <a:srgbClr val="000000"/>
                    </a:solidFill>
                    <a:latin typeface="Times New Roman" panose="02020603050405020304" pitchFamily="18" charset="0"/>
                  </a:rPr>
                  <a:t> </a:t>
                </a:r>
                <a:endParaRPr lang="en-US" sz="2000" dirty="0">
                  <a:latin typeface="Times New Roman" panose="02020603050405020304" pitchFamily="18" charset="0"/>
                </a:endParaRPr>
              </a:p>
            </p:txBody>
          </p:sp>
        </mc:Choice>
        <mc:Fallback xmlns="">
          <p:sp>
            <p:nvSpPr>
              <p:cNvPr id="27" name="Rectangle 26"/>
              <p:cNvSpPr>
                <a:spLocks noRot="1" noChangeAspect="1" noMove="1" noResize="1" noEditPoints="1" noAdjustHandles="1" noChangeArrowheads="1" noChangeShapeType="1" noTextEdit="1"/>
              </p:cNvSpPr>
              <p:nvPr/>
            </p:nvSpPr>
            <p:spPr>
              <a:xfrm>
                <a:off x="152400" y="5147163"/>
                <a:ext cx="2032929" cy="400110"/>
              </a:xfrm>
              <a:prstGeom prst="rect">
                <a:avLst/>
              </a:prstGeom>
              <a:blipFill>
                <a:blip r:embed="rId8"/>
                <a:stretch>
                  <a:fillRect l="-3003" t="-7576" b="-25758"/>
                </a:stretch>
              </a:blipFill>
            </p:spPr>
            <p:txBody>
              <a:bodyPr/>
              <a:lstStyle/>
              <a:p>
                <a:r>
                  <a:rPr lang="en-US">
                    <a:noFill/>
                  </a:rPr>
                  <a:t> </a:t>
                </a:r>
              </a:p>
            </p:txBody>
          </p:sp>
        </mc:Fallback>
      </mc:AlternateContent>
      <p:sp>
        <p:nvSpPr>
          <p:cNvPr id="28" name="TextBox 27"/>
          <p:cNvSpPr txBox="1"/>
          <p:nvPr/>
        </p:nvSpPr>
        <p:spPr>
          <a:xfrm>
            <a:off x="8318937" y="5549901"/>
            <a:ext cx="569387" cy="369332"/>
          </a:xfrm>
          <a:prstGeom prst="rect">
            <a:avLst/>
          </a:prstGeom>
          <a:noFill/>
        </p:spPr>
        <p:txBody>
          <a:bodyPr wrap="none" rtlCol="0">
            <a:spAutoFit/>
          </a:bodyPr>
          <a:lstStyle/>
          <a:p>
            <a:r>
              <a:rPr lang="en-US" dirty="0">
                <a:latin typeface="Times New Roman" panose="02020603050405020304" pitchFamily="18" charset="0"/>
              </a:rPr>
              <a:t>(97)</a:t>
            </a:r>
          </a:p>
        </p:txBody>
      </p:sp>
      <mc:AlternateContent xmlns:mc="http://schemas.openxmlformats.org/markup-compatibility/2006" xmlns:a14="http://schemas.microsoft.com/office/drawing/2010/main">
        <mc:Choice Requires="a14">
          <p:sp>
            <p:nvSpPr>
              <p:cNvPr id="29" name="Rectangle 28"/>
              <p:cNvSpPr/>
              <p:nvPr/>
            </p:nvSpPr>
            <p:spPr>
              <a:xfrm>
                <a:off x="3147102" y="5579266"/>
                <a:ext cx="3306996"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𝐼𝐷</m:t>
                            </m:r>
                          </m:e>
                          <m:sub>
                            <m:r>
                              <a:rPr lang="en-US" i="1">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𝐹</m:t>
                            </m:r>
                          </m:e>
                        </m:d>
                      </m:e>
                      <m:sup>
                        <m:r>
                          <a:rPr lang="en-US" b="0" i="1" smtClean="0">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𝐺</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𝑋</m:t>
                        </m:r>
                      </m:e>
                    </m:d>
                  </m:oMath>
                </a14:m>
                <a:endParaRPr lang="en-US" dirty="0">
                  <a:latin typeface="Times New Roman" panose="02020603050405020304" pitchFamily="18" charset="0"/>
                </a:endParaRPr>
              </a:p>
            </p:txBody>
          </p:sp>
        </mc:Choice>
        <mc:Fallback xmlns="">
          <p:sp>
            <p:nvSpPr>
              <p:cNvPr id="29" name="Rectangle 28"/>
              <p:cNvSpPr>
                <a:spLocks noRot="1" noChangeAspect="1" noMove="1" noResize="1" noEditPoints="1" noAdjustHandles="1" noChangeArrowheads="1" noChangeShapeType="1" noTextEdit="1"/>
              </p:cNvSpPr>
              <p:nvPr/>
            </p:nvSpPr>
            <p:spPr>
              <a:xfrm>
                <a:off x="3147102" y="5579266"/>
                <a:ext cx="3306996" cy="369332"/>
              </a:xfrm>
              <a:prstGeom prst="rect">
                <a:avLst/>
              </a:prstGeom>
              <a:blipFill>
                <a:blip r:embed="rId9"/>
                <a:stretch>
                  <a:fillRect b="-1639"/>
                </a:stretch>
              </a:blipFill>
            </p:spPr>
            <p:txBody>
              <a:bodyPr/>
              <a:lstStyle/>
              <a:p>
                <a:r>
                  <a:rPr lang="en-US">
                    <a:noFill/>
                  </a:rPr>
                  <a:t> </a:t>
                </a:r>
              </a:p>
            </p:txBody>
          </p:sp>
        </mc:Fallback>
      </mc:AlternateContent>
    </p:spTree>
    <p:extLst>
      <p:ext uri="{BB962C8B-B14F-4D97-AF65-F5344CB8AC3E}">
        <p14:creationId xmlns:p14="http://schemas.microsoft.com/office/powerpoint/2010/main" val="3041444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7647030" cy="584775"/>
          </a:xfrm>
          <a:prstGeom prst="rect">
            <a:avLst/>
          </a:prstGeom>
        </p:spPr>
        <p:txBody>
          <a:bodyPr wrap="none">
            <a:spAutoFit/>
          </a:bodyPr>
          <a:lstStyle/>
          <a:p>
            <a:r>
              <a:rPr lang="en-US" sz="3200" dirty="0">
                <a:solidFill>
                  <a:srgbClr val="C8102E"/>
                </a:solidFill>
                <a:latin typeface="+mj-lt"/>
                <a:ea typeface="+mj-ea"/>
                <a:cs typeface="+mj-cs"/>
              </a:rPr>
              <a:t>Grounded Wye-Delta Step-Down Connection</a:t>
            </a:r>
          </a:p>
        </p:txBody>
      </p:sp>
      <p:sp>
        <p:nvSpPr>
          <p:cNvPr id="28" name="TextBox 27"/>
          <p:cNvSpPr txBox="1"/>
          <p:nvPr/>
        </p:nvSpPr>
        <p:spPr>
          <a:xfrm>
            <a:off x="8067435" y="732635"/>
            <a:ext cx="569387" cy="369332"/>
          </a:xfrm>
          <a:prstGeom prst="rect">
            <a:avLst/>
          </a:prstGeom>
          <a:noFill/>
        </p:spPr>
        <p:txBody>
          <a:bodyPr wrap="none" rtlCol="0">
            <a:spAutoFit/>
          </a:bodyPr>
          <a:lstStyle/>
          <a:p>
            <a:r>
              <a:rPr lang="en-US" dirty="0">
                <a:latin typeface="Times New Roman" panose="02020603050405020304" pitchFamily="18" charset="0"/>
              </a:rPr>
              <a:t>(97)</a:t>
            </a:r>
          </a:p>
        </p:txBody>
      </p:sp>
      <mc:AlternateContent xmlns:mc="http://schemas.openxmlformats.org/markup-compatibility/2006" xmlns:a14="http://schemas.microsoft.com/office/drawing/2010/main">
        <mc:Choice Requires="a14">
          <p:sp>
            <p:nvSpPr>
              <p:cNvPr id="29" name="Rectangle 28"/>
              <p:cNvSpPr/>
              <p:nvPr/>
            </p:nvSpPr>
            <p:spPr>
              <a:xfrm>
                <a:off x="2895600" y="762000"/>
                <a:ext cx="3306996"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𝐼𝐷</m:t>
                            </m:r>
                          </m:e>
                          <m:sub>
                            <m:r>
                              <a:rPr lang="en-US" i="1">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𝐹</m:t>
                            </m:r>
                          </m:e>
                        </m:d>
                      </m:e>
                      <m:sup>
                        <m:r>
                          <a:rPr lang="en-US" b="0" i="1" smtClean="0">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𝐺</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𝑋</m:t>
                        </m:r>
                      </m:e>
                    </m:d>
                  </m:oMath>
                </a14:m>
                <a:endParaRPr lang="en-US" dirty="0">
                  <a:latin typeface="Times New Roman" panose="02020603050405020304" pitchFamily="18" charset="0"/>
                </a:endParaRPr>
              </a:p>
            </p:txBody>
          </p:sp>
        </mc:Choice>
        <mc:Fallback xmlns="">
          <p:sp>
            <p:nvSpPr>
              <p:cNvPr id="29" name="Rectangle 28"/>
              <p:cNvSpPr>
                <a:spLocks noRot="1" noChangeAspect="1" noMove="1" noResize="1" noEditPoints="1" noAdjustHandles="1" noChangeArrowheads="1" noChangeShapeType="1" noTextEdit="1"/>
              </p:cNvSpPr>
              <p:nvPr/>
            </p:nvSpPr>
            <p:spPr>
              <a:xfrm>
                <a:off x="2895600" y="762000"/>
                <a:ext cx="3306996" cy="369332"/>
              </a:xfrm>
              <a:prstGeom prst="rect">
                <a:avLst/>
              </a:prstGeom>
              <a:blipFill>
                <a:blip r:embed="rId2"/>
                <a:stretch>
                  <a:fillRect/>
                </a:stretch>
              </a:blipFill>
            </p:spPr>
            <p:txBody>
              <a:bodyPr/>
              <a:lstStyle/>
              <a:p>
                <a:r>
                  <a:rPr lang="en-US">
                    <a:noFill/>
                  </a:rPr>
                  <a:t> </a:t>
                </a:r>
              </a:p>
            </p:txBody>
          </p:sp>
        </mc:Fallback>
      </mc:AlternateContent>
      <p:sp>
        <p:nvSpPr>
          <p:cNvPr id="23" name="Rectangle 22"/>
          <p:cNvSpPr/>
          <p:nvPr/>
        </p:nvSpPr>
        <p:spPr>
          <a:xfrm>
            <a:off x="152400" y="1245632"/>
            <a:ext cx="3239990" cy="400110"/>
          </a:xfrm>
          <a:prstGeom prst="rect">
            <a:avLst/>
          </a:prstGeom>
        </p:spPr>
        <p:txBody>
          <a:bodyPr wrap="none">
            <a:spAutoFit/>
          </a:bodyPr>
          <a:lstStyle/>
          <a:p>
            <a:r>
              <a:rPr lang="en-US" sz="2000" dirty="0">
                <a:solidFill>
                  <a:srgbClr val="000000"/>
                </a:solidFill>
                <a:latin typeface="Times New Roman" panose="02020603050405020304" pitchFamily="18" charset="0"/>
              </a:rPr>
              <a:t>Equations (97) in full form is </a:t>
            </a:r>
            <a:endParaRPr lang="en-US" sz="2000"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4" name="Rectangle 23"/>
              <p:cNvSpPr/>
              <p:nvPr/>
            </p:nvSpPr>
            <p:spPr>
              <a:xfrm>
                <a:off x="2108173" y="1645742"/>
                <a:ext cx="4881849" cy="97270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r>
                              <a:rPr lang="en-US" b="0" i="1" smtClean="0">
                                <a:latin typeface="Cambria Math" panose="02040503050406030204" pitchFamily="18" charset="0"/>
                              </a:rPr>
                              <m:t>𝐷</m:t>
                            </m:r>
                          </m:e>
                          <m:sub>
                            <m:r>
                              <a:rPr lang="en-US" i="1">
                                <a:latin typeface="Cambria Math" panose="02040503050406030204" pitchFamily="18" charset="0"/>
                              </a:rPr>
                              <m:t>𝑎</m:t>
                            </m:r>
                            <m:r>
                              <a:rPr lang="en-US" b="0" i="1" smtClean="0">
                                <a:latin typeface="Cambria Math" panose="02040503050406030204" pitchFamily="18" charset="0"/>
                              </a:rPr>
                              <m:t>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11</m:t>
                                  </m:r>
                                </m:sub>
                              </m:sSub>
                            </m:e>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1</m:t>
                                  </m:r>
                                  <m:r>
                                    <a:rPr lang="en-US" b="0" i="1" smtClean="0">
                                      <a:latin typeface="Cambria Math" panose="02040503050406030204" pitchFamily="18" charset="0"/>
                                    </a:rPr>
                                    <m:t>2</m:t>
                                  </m:r>
                                </m:sub>
                              </m:sSub>
                            </m:e>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1</m:t>
                                  </m:r>
                                  <m:r>
                                    <a:rPr lang="en-US" b="0" i="1" smtClean="0">
                                      <a:latin typeface="Cambria Math" panose="02040503050406030204" pitchFamily="18" charset="0"/>
                                    </a:rPr>
                                    <m:t>3</m:t>
                                  </m:r>
                                </m:sub>
                              </m:sSub>
                            </m:e>
                          </m:mr>
                          <m:mr>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b="0" i="1" smtClean="0">
                                      <a:latin typeface="Cambria Math" panose="02040503050406030204" pitchFamily="18" charset="0"/>
                                    </a:rPr>
                                    <m:t>2</m:t>
                                  </m:r>
                                  <m:r>
                                    <a:rPr lang="en-US" i="1">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b="0" i="1" smtClean="0">
                                      <a:latin typeface="Cambria Math" panose="02040503050406030204" pitchFamily="18" charset="0"/>
                                    </a:rPr>
                                    <m:t>22</m:t>
                                  </m:r>
                                </m:sub>
                              </m:sSub>
                            </m:e>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b="0" i="1" smtClean="0">
                                      <a:latin typeface="Cambria Math" panose="02040503050406030204" pitchFamily="18" charset="0"/>
                                    </a:rPr>
                                    <m:t>23</m:t>
                                  </m:r>
                                </m:sub>
                              </m:sSub>
                            </m:e>
                          </m:mr>
                          <m:mr>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b="0" i="1" smtClean="0">
                                      <a:latin typeface="Cambria Math" panose="02040503050406030204" pitchFamily="18" charset="0"/>
                                    </a:rPr>
                                    <m:t>3</m:t>
                                  </m:r>
                                  <m:r>
                                    <a:rPr lang="en-US" i="1">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b="0" i="1" smtClean="0">
                                      <a:latin typeface="Cambria Math" panose="02040503050406030204" pitchFamily="18" charset="0"/>
                                    </a:rPr>
                                    <m:t>32</m:t>
                                  </m:r>
                                </m:sub>
                              </m:sSub>
                            </m:e>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b="0" i="1" smtClean="0">
                                      <a:latin typeface="Cambria Math" panose="02040503050406030204" pitchFamily="18" charset="0"/>
                                    </a:rPr>
                                    <m:t>33</m:t>
                                  </m:r>
                                </m:sub>
                              </m:sSub>
                            </m:e>
                          </m:mr>
                        </m:m>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𝑏</m:t>
                                </m:r>
                              </m:sub>
                            </m:sSub>
                          </m:e>
                          <m:e>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𝐴𝐺</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𝐴𝐺</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𝐴𝐺</m:t>
                                </m:r>
                              </m:sub>
                            </m:sSub>
                          </m:e>
                        </m:eqArr>
                      </m:e>
                    </m:d>
                  </m:oMath>
                </a14:m>
                <a:endParaRPr lang="en-US" dirty="0">
                  <a:latin typeface="Times New Roman" panose="02020603050405020304" pitchFamily="18"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2108173" y="1645742"/>
                <a:ext cx="4881849" cy="972702"/>
              </a:xfrm>
              <a:prstGeom prst="rect">
                <a:avLst/>
              </a:prstGeom>
              <a:blipFill>
                <a:blip r:embed="rId3"/>
                <a:stretch>
                  <a:fillRect/>
                </a:stretch>
              </a:blipFill>
            </p:spPr>
            <p:txBody>
              <a:bodyPr/>
              <a:lstStyle/>
              <a:p>
                <a:r>
                  <a:rPr lang="en-US">
                    <a:noFill/>
                  </a:rPr>
                  <a:t> </a:t>
                </a:r>
              </a:p>
            </p:txBody>
          </p:sp>
        </mc:Fallback>
      </mc:AlternateContent>
      <p:sp>
        <p:nvSpPr>
          <p:cNvPr id="30" name="TextBox 29"/>
          <p:cNvSpPr txBox="1"/>
          <p:nvPr/>
        </p:nvSpPr>
        <p:spPr>
          <a:xfrm>
            <a:off x="8127031" y="2387125"/>
            <a:ext cx="569387" cy="369332"/>
          </a:xfrm>
          <a:prstGeom prst="rect">
            <a:avLst/>
          </a:prstGeom>
          <a:noFill/>
        </p:spPr>
        <p:txBody>
          <a:bodyPr wrap="none" rtlCol="0">
            <a:spAutoFit/>
          </a:bodyPr>
          <a:lstStyle/>
          <a:p>
            <a:r>
              <a:rPr lang="en-US" dirty="0">
                <a:latin typeface="Times New Roman" panose="02020603050405020304" pitchFamily="18" charset="0"/>
              </a:rPr>
              <a:t>(98)</a:t>
            </a:r>
          </a:p>
        </p:txBody>
      </p:sp>
      <mc:AlternateContent xmlns:mc="http://schemas.openxmlformats.org/markup-compatibility/2006" xmlns:a14="http://schemas.microsoft.com/office/drawing/2010/main">
        <mc:Choice Requires="a14">
          <p:sp>
            <p:nvSpPr>
              <p:cNvPr id="31" name="Rectangle 30"/>
              <p:cNvSpPr/>
              <p:nvPr/>
            </p:nvSpPr>
            <p:spPr>
              <a:xfrm>
                <a:off x="1427473" y="2756457"/>
                <a:ext cx="6243248" cy="97270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r>
                              <a:rPr lang="en-US" b="0" i="1" smtClean="0">
                                <a:latin typeface="Cambria Math" panose="02040503050406030204" pitchFamily="18" charset="0"/>
                              </a:rPr>
                              <m:t>𝐷</m:t>
                            </m:r>
                          </m:e>
                          <m:sub>
                            <m:r>
                              <a:rPr lang="en-US" i="1">
                                <a:latin typeface="Cambria Math" panose="02040503050406030204" pitchFamily="18" charset="0"/>
                              </a:rPr>
                              <m:t>𝑎</m:t>
                            </m:r>
                            <m:r>
                              <a:rPr lang="en-US" b="0" i="1" smtClean="0">
                                <a:latin typeface="Cambria Math" panose="02040503050406030204" pitchFamily="18" charset="0"/>
                              </a:rPr>
                              <m:t>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11</m:t>
                                  </m:r>
                                </m:sub>
                              </m:sSub>
                            </m:e>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1</m:t>
                                  </m:r>
                                  <m:r>
                                    <a:rPr lang="en-US" b="0" i="1" smtClean="0">
                                      <a:latin typeface="Cambria Math" panose="02040503050406030204" pitchFamily="18" charset="0"/>
                                    </a:rPr>
                                    <m:t>2</m:t>
                                  </m:r>
                                </m:sub>
                              </m:sSub>
                            </m:e>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1</m:t>
                                  </m:r>
                                  <m:r>
                                    <a:rPr lang="en-US" b="0" i="1" smtClean="0">
                                      <a:latin typeface="Cambria Math" panose="02040503050406030204" pitchFamily="18" charset="0"/>
                                    </a:rPr>
                                    <m:t>3</m:t>
                                  </m:r>
                                </m:sub>
                              </m:sSub>
                            </m:e>
                          </m:mr>
                          <m:mr>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b="0" i="1" smtClean="0">
                                      <a:latin typeface="Cambria Math" panose="02040503050406030204" pitchFamily="18" charset="0"/>
                                    </a:rPr>
                                    <m:t>2</m:t>
                                  </m:r>
                                  <m:r>
                                    <a:rPr lang="en-US" i="1">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b="0" i="1" smtClean="0">
                                      <a:latin typeface="Cambria Math" panose="02040503050406030204" pitchFamily="18" charset="0"/>
                                    </a:rPr>
                                    <m:t>22</m:t>
                                  </m:r>
                                </m:sub>
                              </m:sSub>
                            </m:e>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b="0" i="1" smtClean="0">
                                      <a:latin typeface="Cambria Math" panose="02040503050406030204" pitchFamily="18" charset="0"/>
                                    </a:rPr>
                                    <m:t>23</m:t>
                                  </m:r>
                                </m:sub>
                              </m:sSub>
                            </m:e>
                          </m:mr>
                          <m:mr>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b="0" i="1" smtClean="0">
                                      <a:latin typeface="Cambria Math" panose="02040503050406030204" pitchFamily="18" charset="0"/>
                                    </a:rPr>
                                    <m:t>3</m:t>
                                  </m:r>
                                  <m:r>
                                    <a:rPr lang="en-US" i="1">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b="0" i="1" smtClean="0">
                                      <a:latin typeface="Cambria Math" panose="02040503050406030204" pitchFamily="18" charset="0"/>
                                    </a:rPr>
                                    <m:t>32</m:t>
                                  </m:r>
                                </m:sub>
                              </m:sSub>
                            </m:e>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b="0" i="1" smtClean="0">
                                      <a:latin typeface="Cambria Math" panose="02040503050406030204" pitchFamily="18" charset="0"/>
                                    </a:rPr>
                                    <m:t>33</m:t>
                                  </m:r>
                                </m:sub>
                              </m:sSub>
                            </m:e>
                          </m:mr>
                        </m:m>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𝐴𝐺</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𝐵</m:t>
                                </m:r>
                                <m:r>
                                  <a:rPr lang="en-US" i="1">
                                    <a:latin typeface="Cambria Math" panose="02040503050406030204" pitchFamily="18" charset="0"/>
                                  </a:rPr>
                                  <m:t>𝐺</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𝐶</m:t>
                                </m:r>
                                <m:r>
                                  <a:rPr lang="en-US" i="1">
                                    <a:latin typeface="Cambria Math" panose="02040503050406030204" pitchFamily="18" charset="0"/>
                                  </a:rPr>
                                  <m:t>𝐺</m:t>
                                </m:r>
                              </m:sub>
                            </m:sSub>
                          </m:e>
                        </m:eqArr>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11</m:t>
                                  </m:r>
                                </m:sub>
                              </m:sSub>
                            </m:e>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12</m:t>
                                  </m:r>
                                </m:sub>
                              </m:sSub>
                            </m:e>
                            <m:e>
                              <m:r>
                                <a:rPr lang="en-US" b="0" i="1" smtClean="0">
                                  <a:latin typeface="Cambria Math" panose="02040503050406030204" pitchFamily="18" charset="0"/>
                                </a:rPr>
                                <m:t>0</m:t>
                              </m:r>
                            </m:e>
                          </m:mr>
                          <m:mr>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21</m:t>
                                  </m:r>
                                </m:sub>
                              </m:sSub>
                            </m:e>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22</m:t>
                                  </m:r>
                                </m:sub>
                              </m:sSub>
                            </m:e>
                            <m:e>
                              <m:r>
                                <a:rPr lang="en-US" b="0" i="1" smtClean="0">
                                  <a:latin typeface="Cambria Math" panose="02040503050406030204" pitchFamily="18" charset="0"/>
                                </a:rPr>
                                <m:t>0</m:t>
                              </m:r>
                            </m:e>
                          </m:mr>
                          <m:mr>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31</m:t>
                                  </m:r>
                                </m:sub>
                              </m:sSub>
                            </m:e>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32</m:t>
                                  </m:r>
                                </m:sub>
                              </m:sSub>
                            </m:e>
                            <m:e>
                              <m:r>
                                <a:rPr lang="en-US" b="0" i="1" smtClean="0">
                                  <a:latin typeface="Cambria Math" panose="02040503050406030204" pitchFamily="18" charset="0"/>
                                </a:rPr>
                                <m:t>0</m:t>
                              </m:r>
                            </m:e>
                          </m:mr>
                        </m:m>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𝑏</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𝑐</m:t>
                                </m:r>
                              </m:sub>
                            </m:sSub>
                          </m:e>
                        </m:eqArr>
                      </m:e>
                    </m:d>
                  </m:oMath>
                </a14:m>
                <a:endParaRPr lang="en-US" dirty="0">
                  <a:latin typeface="Times New Roman" panose="02020603050405020304" pitchFamily="18"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1427473" y="2756457"/>
                <a:ext cx="6243248" cy="972702"/>
              </a:xfrm>
              <a:prstGeom prst="rect">
                <a:avLst/>
              </a:prstGeom>
              <a:blipFill>
                <a:blip r:embed="rId4"/>
                <a:stretch>
                  <a:fillRect/>
                </a:stretch>
              </a:blipFill>
            </p:spPr>
            <p:txBody>
              <a:bodyPr/>
              <a:lstStyle/>
              <a:p>
                <a:r>
                  <a:rPr lang="en-US">
                    <a:noFill/>
                  </a:rPr>
                  <a:t> </a:t>
                </a:r>
              </a:p>
            </p:txBody>
          </p:sp>
        </mc:Fallback>
      </mc:AlternateContent>
      <p:sp>
        <p:nvSpPr>
          <p:cNvPr id="32" name="Rectangle 31"/>
          <p:cNvSpPr/>
          <p:nvPr/>
        </p:nvSpPr>
        <p:spPr>
          <a:xfrm>
            <a:off x="152400" y="3962400"/>
            <a:ext cx="3379130" cy="400110"/>
          </a:xfrm>
          <a:prstGeom prst="rect">
            <a:avLst/>
          </a:prstGeom>
        </p:spPr>
        <p:txBody>
          <a:bodyPr wrap="none">
            <a:spAutoFit/>
          </a:bodyPr>
          <a:lstStyle/>
          <a:p>
            <a:r>
              <a:rPr lang="en-US" sz="2000" dirty="0">
                <a:solidFill>
                  <a:srgbClr val="000000"/>
                </a:solidFill>
                <a:latin typeface="Times New Roman" panose="02020603050405020304" pitchFamily="18" charset="0"/>
              </a:rPr>
              <a:t>Equations (98) in short form is </a:t>
            </a:r>
            <a:endParaRPr lang="en-US" sz="2000" dirty="0">
              <a:latin typeface="Times New Roman" panose="02020603050405020304" pitchFamily="18" charset="0"/>
            </a:endParaRPr>
          </a:p>
        </p:txBody>
      </p:sp>
      <p:sp>
        <p:nvSpPr>
          <p:cNvPr id="33" name="TextBox 32"/>
          <p:cNvSpPr txBox="1"/>
          <p:nvPr/>
        </p:nvSpPr>
        <p:spPr>
          <a:xfrm>
            <a:off x="8067435" y="4442974"/>
            <a:ext cx="569387" cy="369332"/>
          </a:xfrm>
          <a:prstGeom prst="rect">
            <a:avLst/>
          </a:prstGeom>
          <a:noFill/>
        </p:spPr>
        <p:txBody>
          <a:bodyPr wrap="none" rtlCol="0">
            <a:spAutoFit/>
          </a:bodyPr>
          <a:lstStyle/>
          <a:p>
            <a:r>
              <a:rPr lang="en-US" dirty="0">
                <a:latin typeface="Times New Roman" panose="02020603050405020304" pitchFamily="18" charset="0"/>
              </a:rPr>
              <a:t>(99)</a:t>
            </a:r>
          </a:p>
        </p:txBody>
      </p:sp>
      <mc:AlternateContent xmlns:mc="http://schemas.openxmlformats.org/markup-compatibility/2006" xmlns:a14="http://schemas.microsoft.com/office/drawing/2010/main">
        <mc:Choice Requires="a14">
          <p:sp>
            <p:nvSpPr>
              <p:cNvPr id="34" name="Rectangle 33"/>
              <p:cNvSpPr/>
              <p:nvPr/>
            </p:nvSpPr>
            <p:spPr>
              <a:xfrm>
                <a:off x="2911366" y="4442974"/>
                <a:ext cx="4267322"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𝐼𝐷</m:t>
                            </m:r>
                          </m:e>
                          <m:sub>
                            <m:r>
                              <a:rPr lang="en-US" i="1">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𝐺</m:t>
                        </m:r>
                        <m:r>
                          <a:rPr lang="en-US" b="0" i="1" smtClean="0">
                            <a:latin typeface="Cambria Math" panose="02040503050406030204" pitchFamily="18" charset="0"/>
                          </a:rPr>
                          <m:t>1</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𝑉𝐿𝐺</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𝐺</m:t>
                        </m:r>
                        <m:r>
                          <a:rPr lang="en-US" b="0" i="1" smtClean="0">
                            <a:latin typeface="Cambria Math" panose="02040503050406030204" pitchFamily="18" charset="0"/>
                          </a:rPr>
                          <m:t>2</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34" name="Rectangle 33"/>
              <p:cNvSpPr>
                <a:spLocks noRot="1" noChangeAspect="1" noMove="1" noResize="1" noEditPoints="1" noAdjustHandles="1" noChangeArrowheads="1" noChangeShapeType="1" noTextEdit="1"/>
              </p:cNvSpPr>
              <p:nvPr/>
            </p:nvSpPr>
            <p:spPr>
              <a:xfrm>
                <a:off x="2911366" y="4442974"/>
                <a:ext cx="4267322" cy="369332"/>
              </a:xfrm>
              <a:prstGeom prst="rect">
                <a:avLst/>
              </a:prstGeom>
              <a:blipFill>
                <a:blip r:embed="rId5"/>
                <a:stretch>
                  <a:fillRect b="-1667"/>
                </a:stretch>
              </a:blipFill>
            </p:spPr>
            <p:txBody>
              <a:bodyPr/>
              <a:lstStyle/>
              <a:p>
                <a:r>
                  <a:rPr lang="en-US">
                    <a:noFill/>
                  </a:rPr>
                  <a:t> </a:t>
                </a:r>
              </a:p>
            </p:txBody>
          </p:sp>
        </mc:Fallback>
      </mc:AlternateContent>
    </p:spTree>
    <p:extLst>
      <p:ext uri="{BB962C8B-B14F-4D97-AF65-F5344CB8AC3E}">
        <p14:creationId xmlns:p14="http://schemas.microsoft.com/office/powerpoint/2010/main" val="270936754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7647030" cy="584775"/>
          </a:xfrm>
          <a:prstGeom prst="rect">
            <a:avLst/>
          </a:prstGeom>
        </p:spPr>
        <p:txBody>
          <a:bodyPr wrap="none">
            <a:spAutoFit/>
          </a:bodyPr>
          <a:lstStyle/>
          <a:p>
            <a:r>
              <a:rPr lang="en-US" sz="3200" dirty="0">
                <a:solidFill>
                  <a:srgbClr val="C8102E"/>
                </a:solidFill>
                <a:latin typeface="+mj-lt"/>
                <a:ea typeface="+mj-ea"/>
                <a:cs typeface="+mj-cs"/>
              </a:rPr>
              <a:t>Grounded Wye-Delta Step-Down Connection</a:t>
            </a:r>
          </a:p>
        </p:txBody>
      </p:sp>
      <p:sp>
        <p:nvSpPr>
          <p:cNvPr id="30" name="TextBox 29"/>
          <p:cNvSpPr txBox="1"/>
          <p:nvPr/>
        </p:nvSpPr>
        <p:spPr>
          <a:xfrm>
            <a:off x="8406914" y="1786231"/>
            <a:ext cx="569387" cy="369332"/>
          </a:xfrm>
          <a:prstGeom prst="rect">
            <a:avLst/>
          </a:prstGeom>
          <a:noFill/>
        </p:spPr>
        <p:txBody>
          <a:bodyPr wrap="none" rtlCol="0">
            <a:spAutoFit/>
          </a:bodyPr>
          <a:lstStyle/>
          <a:p>
            <a:r>
              <a:rPr lang="en-US" dirty="0">
                <a:latin typeface="Times New Roman" panose="02020603050405020304" pitchFamily="18" charset="0"/>
              </a:rPr>
              <a:t>(98)</a:t>
            </a:r>
          </a:p>
        </p:txBody>
      </p:sp>
      <mc:AlternateContent xmlns:mc="http://schemas.openxmlformats.org/markup-compatibility/2006" xmlns:a14="http://schemas.microsoft.com/office/drawing/2010/main">
        <mc:Choice Requires="a14">
          <p:sp>
            <p:nvSpPr>
              <p:cNvPr id="31" name="Rectangle 30"/>
              <p:cNvSpPr/>
              <p:nvPr/>
            </p:nvSpPr>
            <p:spPr>
              <a:xfrm>
                <a:off x="1405655" y="1484546"/>
                <a:ext cx="6243248" cy="97270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r>
                              <a:rPr lang="en-US" b="0" i="1" smtClean="0">
                                <a:latin typeface="Cambria Math" panose="02040503050406030204" pitchFamily="18" charset="0"/>
                              </a:rPr>
                              <m:t>𝐷</m:t>
                            </m:r>
                          </m:e>
                          <m:sub>
                            <m:r>
                              <a:rPr lang="en-US" i="1">
                                <a:latin typeface="Cambria Math" panose="02040503050406030204" pitchFamily="18" charset="0"/>
                              </a:rPr>
                              <m:t>𝑎</m:t>
                            </m:r>
                            <m:r>
                              <a:rPr lang="en-US" b="0" i="1" smtClean="0">
                                <a:latin typeface="Cambria Math" panose="02040503050406030204" pitchFamily="18" charset="0"/>
                              </a:rPr>
                              <m:t>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11</m:t>
                                  </m:r>
                                </m:sub>
                              </m:sSub>
                            </m:e>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1</m:t>
                                  </m:r>
                                  <m:r>
                                    <a:rPr lang="en-US" b="0" i="1" smtClean="0">
                                      <a:latin typeface="Cambria Math" panose="02040503050406030204" pitchFamily="18" charset="0"/>
                                    </a:rPr>
                                    <m:t>2</m:t>
                                  </m:r>
                                </m:sub>
                              </m:sSub>
                            </m:e>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1</m:t>
                                  </m:r>
                                  <m:r>
                                    <a:rPr lang="en-US" b="0" i="1" smtClean="0">
                                      <a:latin typeface="Cambria Math" panose="02040503050406030204" pitchFamily="18" charset="0"/>
                                    </a:rPr>
                                    <m:t>3</m:t>
                                  </m:r>
                                </m:sub>
                              </m:sSub>
                            </m:e>
                          </m:mr>
                          <m:mr>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b="0" i="1" smtClean="0">
                                      <a:latin typeface="Cambria Math" panose="02040503050406030204" pitchFamily="18" charset="0"/>
                                    </a:rPr>
                                    <m:t>2</m:t>
                                  </m:r>
                                  <m:r>
                                    <a:rPr lang="en-US" i="1">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b="0" i="1" smtClean="0">
                                      <a:latin typeface="Cambria Math" panose="02040503050406030204" pitchFamily="18" charset="0"/>
                                    </a:rPr>
                                    <m:t>22</m:t>
                                  </m:r>
                                </m:sub>
                              </m:sSub>
                            </m:e>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b="0" i="1" smtClean="0">
                                      <a:latin typeface="Cambria Math" panose="02040503050406030204" pitchFamily="18" charset="0"/>
                                    </a:rPr>
                                    <m:t>23</m:t>
                                  </m:r>
                                </m:sub>
                              </m:sSub>
                            </m:e>
                          </m:mr>
                          <m:mr>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b="0" i="1" smtClean="0">
                                      <a:latin typeface="Cambria Math" panose="02040503050406030204" pitchFamily="18" charset="0"/>
                                    </a:rPr>
                                    <m:t>3</m:t>
                                  </m:r>
                                  <m:r>
                                    <a:rPr lang="en-US" i="1">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b="0" i="1" smtClean="0">
                                      <a:latin typeface="Cambria Math" panose="02040503050406030204" pitchFamily="18" charset="0"/>
                                    </a:rPr>
                                    <m:t>32</m:t>
                                  </m:r>
                                </m:sub>
                              </m:sSub>
                            </m:e>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b="0" i="1" smtClean="0">
                                      <a:latin typeface="Cambria Math" panose="02040503050406030204" pitchFamily="18" charset="0"/>
                                    </a:rPr>
                                    <m:t>33</m:t>
                                  </m:r>
                                </m:sub>
                              </m:sSub>
                            </m:e>
                          </m:mr>
                        </m:m>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𝐴𝐺</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𝐵</m:t>
                                </m:r>
                                <m:r>
                                  <a:rPr lang="en-US" i="1">
                                    <a:latin typeface="Cambria Math" panose="02040503050406030204" pitchFamily="18" charset="0"/>
                                  </a:rPr>
                                  <m:t>𝐺</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𝐶</m:t>
                                </m:r>
                                <m:r>
                                  <a:rPr lang="en-US" i="1">
                                    <a:latin typeface="Cambria Math" panose="02040503050406030204" pitchFamily="18" charset="0"/>
                                  </a:rPr>
                                  <m:t>𝐺</m:t>
                                </m:r>
                              </m:sub>
                            </m:sSub>
                          </m:e>
                        </m:eqArr>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11</m:t>
                                  </m:r>
                                </m:sub>
                              </m:sSub>
                            </m:e>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12</m:t>
                                  </m:r>
                                </m:sub>
                              </m:sSub>
                            </m:e>
                            <m:e>
                              <m:r>
                                <a:rPr lang="en-US" b="0" i="1" smtClean="0">
                                  <a:latin typeface="Cambria Math" panose="02040503050406030204" pitchFamily="18" charset="0"/>
                                </a:rPr>
                                <m:t>0</m:t>
                              </m:r>
                            </m:e>
                          </m:mr>
                          <m:mr>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21</m:t>
                                  </m:r>
                                </m:sub>
                              </m:sSub>
                            </m:e>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22</m:t>
                                  </m:r>
                                </m:sub>
                              </m:sSub>
                            </m:e>
                            <m:e>
                              <m:r>
                                <a:rPr lang="en-US" b="0" i="1" smtClean="0">
                                  <a:latin typeface="Cambria Math" panose="02040503050406030204" pitchFamily="18" charset="0"/>
                                </a:rPr>
                                <m:t>0</m:t>
                              </m:r>
                            </m:e>
                          </m:mr>
                          <m:mr>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31</m:t>
                                  </m:r>
                                </m:sub>
                              </m:sSub>
                            </m:e>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32</m:t>
                                  </m:r>
                                </m:sub>
                              </m:sSub>
                            </m:e>
                            <m:e>
                              <m:r>
                                <a:rPr lang="en-US" b="0" i="1" smtClean="0">
                                  <a:latin typeface="Cambria Math" panose="02040503050406030204" pitchFamily="18" charset="0"/>
                                </a:rPr>
                                <m:t>0</m:t>
                              </m:r>
                            </m:e>
                          </m:mr>
                        </m:m>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𝑏</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𝑐</m:t>
                                </m:r>
                              </m:sub>
                            </m:sSub>
                          </m:e>
                        </m:eqArr>
                      </m:e>
                    </m:d>
                  </m:oMath>
                </a14:m>
                <a:endParaRPr lang="en-US" dirty="0">
                  <a:latin typeface="Times New Roman" panose="02020603050405020304" pitchFamily="18"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1405655" y="1484546"/>
                <a:ext cx="6243248" cy="972702"/>
              </a:xfrm>
              <a:prstGeom prst="rect">
                <a:avLst/>
              </a:prstGeom>
              <a:blipFill>
                <a:blip r:embed="rId2"/>
                <a:stretch>
                  <a:fillRect/>
                </a:stretch>
              </a:blipFill>
            </p:spPr>
            <p:txBody>
              <a:bodyPr/>
              <a:lstStyle/>
              <a:p>
                <a:r>
                  <a:rPr lang="en-US">
                    <a:noFill/>
                  </a:rPr>
                  <a:t> </a:t>
                </a:r>
              </a:p>
            </p:txBody>
          </p:sp>
        </mc:Fallback>
      </mc:AlternateContent>
      <p:sp>
        <p:nvSpPr>
          <p:cNvPr id="13" name="TextBox 12"/>
          <p:cNvSpPr txBox="1"/>
          <p:nvPr/>
        </p:nvSpPr>
        <p:spPr>
          <a:xfrm>
            <a:off x="8406915" y="934123"/>
            <a:ext cx="569387" cy="369332"/>
          </a:xfrm>
          <a:prstGeom prst="rect">
            <a:avLst/>
          </a:prstGeom>
          <a:noFill/>
        </p:spPr>
        <p:txBody>
          <a:bodyPr wrap="none" rtlCol="0">
            <a:spAutoFit/>
          </a:bodyPr>
          <a:lstStyle/>
          <a:p>
            <a:r>
              <a:rPr lang="en-US" dirty="0">
                <a:latin typeface="Times New Roman" panose="02020603050405020304" pitchFamily="18" charset="0"/>
              </a:rPr>
              <a:t>(81)</a:t>
            </a:r>
          </a:p>
        </p:txBody>
      </p:sp>
      <mc:AlternateContent xmlns:mc="http://schemas.openxmlformats.org/markup-compatibility/2006" xmlns:a14="http://schemas.microsoft.com/office/drawing/2010/main">
        <mc:Choice Requires="a14">
          <p:sp>
            <p:nvSpPr>
              <p:cNvPr id="14" name="Rectangle 13"/>
              <p:cNvSpPr/>
              <p:nvPr/>
            </p:nvSpPr>
            <p:spPr>
              <a:xfrm>
                <a:off x="3276600" y="934123"/>
                <a:ext cx="2319481"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smtClean="0">
                                <a:latin typeface="Cambria Math" panose="02040503050406030204" pitchFamily="18" charset="0"/>
                              </a:rPr>
                              <m:t>𝐼</m:t>
                            </m:r>
                            <m:r>
                              <a:rPr lang="en-US" b="0" i="1" smtClean="0">
                                <a:latin typeface="Cambria Math" panose="02040503050406030204" pitchFamily="18" charset="0"/>
                              </a:rPr>
                              <m:t>𝐷</m:t>
                            </m:r>
                          </m:e>
                          <m:sub>
                            <m:r>
                              <a:rPr lang="en-US" b="0" i="1" smtClean="0">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𝐴𝐼</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smtClean="0">
                                <a:latin typeface="Cambria Math" panose="02040503050406030204" pitchFamily="18" charset="0"/>
                              </a:rPr>
                              <m:t>𝐼</m:t>
                            </m:r>
                          </m:e>
                          <m:sub>
                            <m:r>
                              <a:rPr lang="en-US" b="0" i="1" smtClean="0">
                                <a:latin typeface="Cambria Math" panose="02040503050406030204" pitchFamily="18" charset="0"/>
                              </a:rPr>
                              <m:t>𝐴𝐵𝐶</m:t>
                            </m:r>
                          </m:sub>
                        </m:sSub>
                      </m:e>
                    </m:d>
                  </m:oMath>
                </a14:m>
                <a:endParaRPr lang="en-US" dirty="0">
                  <a:latin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3276600" y="934123"/>
                <a:ext cx="2319481" cy="369332"/>
              </a:xfrm>
              <a:prstGeom prst="rect">
                <a:avLst/>
              </a:prstGeom>
              <a:blipFill>
                <a:blip r:embed="rId3"/>
                <a:stretch>
                  <a:fillRect b="-1639"/>
                </a:stretch>
              </a:blipFill>
            </p:spPr>
            <p:txBody>
              <a:bodyPr/>
              <a:lstStyle/>
              <a:p>
                <a:r>
                  <a:rPr lang="en-US">
                    <a:noFill/>
                  </a:rPr>
                  <a:t> </a:t>
                </a:r>
              </a:p>
            </p:txBody>
          </p:sp>
        </mc:Fallback>
      </mc:AlternateContent>
      <p:sp>
        <p:nvSpPr>
          <p:cNvPr id="15" name="Rectangle 14"/>
          <p:cNvSpPr/>
          <p:nvPr/>
        </p:nvSpPr>
        <p:spPr>
          <a:xfrm>
            <a:off x="59361" y="2465131"/>
            <a:ext cx="8935835" cy="400110"/>
          </a:xfrm>
          <a:prstGeom prst="rect">
            <a:avLst/>
          </a:prstGeom>
        </p:spPr>
        <p:txBody>
          <a:bodyPr wrap="square">
            <a:spAutoFit/>
          </a:bodyPr>
          <a:lstStyle/>
          <a:p>
            <a:r>
              <a:rPr lang="en-US" sz="2000" dirty="0">
                <a:solidFill>
                  <a:srgbClr val="000000"/>
                </a:solidFill>
                <a:latin typeface="Times New Roman" panose="02020603050405020304" pitchFamily="18" charset="0"/>
              </a:rPr>
              <a:t>Substitute Equation (81) into Equation (98):</a:t>
            </a:r>
            <a:endParaRPr lang="en-US" sz="2000" dirty="0">
              <a:solidFill>
                <a:srgbClr val="000000"/>
              </a:solidFill>
              <a:effectLst/>
              <a:latin typeface="Times New Roman" panose="02020603050405020304" pitchFamily="18" charset="0"/>
            </a:endParaRPr>
          </a:p>
        </p:txBody>
      </p:sp>
      <p:sp>
        <p:nvSpPr>
          <p:cNvPr id="16" name="TextBox 15"/>
          <p:cNvSpPr txBox="1"/>
          <p:nvPr/>
        </p:nvSpPr>
        <p:spPr>
          <a:xfrm>
            <a:off x="8406913" y="2936220"/>
            <a:ext cx="684803" cy="369332"/>
          </a:xfrm>
          <a:prstGeom prst="rect">
            <a:avLst/>
          </a:prstGeom>
          <a:noFill/>
        </p:spPr>
        <p:txBody>
          <a:bodyPr wrap="none" rtlCol="0">
            <a:spAutoFit/>
          </a:bodyPr>
          <a:lstStyle/>
          <a:p>
            <a:r>
              <a:rPr lang="en-US" dirty="0">
                <a:latin typeface="Times New Roman" panose="02020603050405020304" pitchFamily="18" charset="0"/>
              </a:rPr>
              <a:t>(100)</a:t>
            </a:r>
          </a:p>
        </p:txBody>
      </p:sp>
      <mc:AlternateContent xmlns:mc="http://schemas.openxmlformats.org/markup-compatibility/2006" xmlns:a14="http://schemas.microsoft.com/office/drawing/2010/main">
        <mc:Choice Requires="a14">
          <p:sp>
            <p:nvSpPr>
              <p:cNvPr id="17" name="Rectangle 16"/>
              <p:cNvSpPr/>
              <p:nvPr/>
            </p:nvSpPr>
            <p:spPr>
              <a:xfrm>
                <a:off x="1141351" y="2990143"/>
                <a:ext cx="6771854"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𝐴𝐵𝐶</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𝐴𝐼</m:t>
                            </m:r>
                          </m:e>
                        </m:d>
                      </m:e>
                      <m:sup>
                        <m:r>
                          <a:rPr lang="en-US" b="0" i="1" smtClean="0">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r>
                              <a:rPr lang="en-US" b="0" i="1" smtClean="0">
                                <a:latin typeface="Cambria Math" panose="02040503050406030204" pitchFamily="18" charset="0"/>
                              </a:rPr>
                              <m:t>𝐷</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𝐴𝐼</m:t>
                            </m:r>
                          </m:e>
                        </m:d>
                      </m:e>
                      <m:sup>
                        <m:r>
                          <a:rPr lang="en-US" i="1">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𝐺</m:t>
                        </m:r>
                        <m:r>
                          <a:rPr lang="en-US" i="1">
                            <a:latin typeface="Cambria Math" panose="02040503050406030204" pitchFamily="18" charset="0"/>
                          </a:rPr>
                          <m:t>1</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𝑉𝐿𝐺</m:t>
                            </m:r>
                          </m:e>
                          <m:sub>
                            <m:r>
                              <a:rPr lang="en-US" i="1">
                                <a:latin typeface="Cambria Math" panose="02040503050406030204" pitchFamily="18" charset="0"/>
                              </a:rPr>
                              <m:t>𝐴𝐵𝐶</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𝐺</m:t>
                        </m:r>
                        <m:r>
                          <a:rPr lang="en-US" i="1">
                            <a:latin typeface="Cambria Math" panose="02040503050406030204" pitchFamily="18" charset="0"/>
                          </a:rPr>
                          <m:t>2</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𝑎𝑏𝑐</m:t>
                            </m:r>
                          </m:sub>
                        </m:sSub>
                      </m:e>
                    </m:d>
                    <m:r>
                      <a:rPr lang="en-US" b="0" i="1" smtClean="0">
                        <a:latin typeface="Cambria Math" panose="02040503050406030204" pitchFamily="18" charset="0"/>
                      </a:rPr>
                      <m:t>)</m:t>
                    </m:r>
                  </m:oMath>
                </a14:m>
                <a:endParaRPr lang="en-US" dirty="0">
                  <a:latin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1141351" y="2990143"/>
                <a:ext cx="6771854" cy="369332"/>
              </a:xfrm>
              <a:prstGeom prst="rect">
                <a:avLst/>
              </a:prstGeom>
              <a:blipFill>
                <a:blip r:embed="rId4"/>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2599410" y="3586353"/>
                <a:ext cx="3855736"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𝐴𝐵𝐶</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𝑉𝐿𝐺</m:t>
                            </m:r>
                          </m:e>
                          <m:sub>
                            <m:r>
                              <a:rPr lang="en-US" i="1">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i="1">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2599410" y="3586353"/>
                <a:ext cx="3855736" cy="369332"/>
              </a:xfrm>
              <a:prstGeom prst="rect">
                <a:avLst/>
              </a:prstGeom>
              <a:blipFill>
                <a:blip r:embed="rId5"/>
                <a:stretch>
                  <a:fillRect b="-1639"/>
                </a:stretch>
              </a:blipFill>
            </p:spPr>
            <p:txBody>
              <a:bodyPr/>
              <a:lstStyle/>
              <a:p>
                <a:r>
                  <a:rPr lang="en-US">
                    <a:noFill/>
                  </a:rPr>
                  <a:t> </a:t>
                </a:r>
              </a:p>
            </p:txBody>
          </p:sp>
        </mc:Fallback>
      </mc:AlternateContent>
      <p:sp>
        <p:nvSpPr>
          <p:cNvPr id="19" name="Rectangle 18"/>
          <p:cNvSpPr/>
          <p:nvPr/>
        </p:nvSpPr>
        <p:spPr>
          <a:xfrm>
            <a:off x="41358" y="4000120"/>
            <a:ext cx="8935835" cy="400110"/>
          </a:xfrm>
          <a:prstGeom prst="rect">
            <a:avLst/>
          </a:prstGeom>
        </p:spPr>
        <p:txBody>
          <a:bodyPr wrap="square">
            <a:spAutoFit/>
          </a:bodyPr>
          <a:lstStyle/>
          <a:p>
            <a:r>
              <a:rPr lang="en-US" sz="2000" dirty="0">
                <a:solidFill>
                  <a:srgbClr val="000000"/>
                </a:solidFill>
                <a:latin typeface="Times New Roman" panose="02020603050405020304" pitchFamily="18" charset="0"/>
              </a:rPr>
              <a:t>where</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3363546" y="4280921"/>
                <a:ext cx="214558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𝑡</m:t>
                              </m:r>
                            </m:sub>
                          </m:sSub>
                        </m:e>
                      </m:d>
                      <m:r>
                        <a:rPr lang="en-US" b="0" i="1" smtClean="0">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𝐴𝐼</m:t>
                              </m:r>
                            </m:e>
                          </m:d>
                        </m:e>
                        <m:sup>
                          <m:r>
                            <a:rPr lang="en-US" i="1">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𝐺</m:t>
                          </m:r>
                          <m:r>
                            <a:rPr lang="en-US" i="1">
                              <a:latin typeface="Cambria Math" panose="02040503050406030204" pitchFamily="18" charset="0"/>
                            </a:rPr>
                            <m:t>1</m:t>
                          </m:r>
                        </m:e>
                      </m:d>
                    </m:oMath>
                  </m:oMathPara>
                </a14:m>
                <a:endParaRPr lang="en-US" dirty="0">
                  <a:latin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363546" y="4280921"/>
                <a:ext cx="2145587"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3363546" y="4719121"/>
                <a:ext cx="214558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i="1">
                                  <a:latin typeface="Cambria Math" panose="02040503050406030204" pitchFamily="18" charset="0"/>
                                </a:rPr>
                                <m:t>𝑡</m:t>
                              </m:r>
                            </m:sub>
                          </m:sSub>
                        </m:e>
                      </m:d>
                      <m:r>
                        <a:rPr lang="en-US" b="0" i="1" smtClean="0">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𝐴𝐼</m:t>
                              </m:r>
                            </m:e>
                          </m:d>
                        </m:e>
                        <m:sup>
                          <m:r>
                            <a:rPr lang="en-US" i="1">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𝐺</m:t>
                          </m:r>
                          <m:r>
                            <a:rPr lang="en-US" b="0" i="1" smtClean="0">
                              <a:latin typeface="Cambria Math" panose="02040503050406030204" pitchFamily="18" charset="0"/>
                            </a:rPr>
                            <m:t>2</m:t>
                          </m:r>
                        </m:e>
                      </m:d>
                    </m:oMath>
                  </m:oMathPara>
                </a14:m>
                <a:endParaRPr lang="en-US" dirty="0">
                  <a:latin typeface="Times New Roman" panose="020206030504050203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3363546" y="4719121"/>
                <a:ext cx="2145587" cy="369332"/>
              </a:xfrm>
              <a:prstGeom prst="rect">
                <a:avLst/>
              </a:prstGeom>
              <a:blipFill>
                <a:blip r:embed="rId7"/>
                <a:stretch>
                  <a:fillRect/>
                </a:stretch>
              </a:blipFill>
            </p:spPr>
            <p:txBody>
              <a:bodyPr/>
              <a:lstStyle/>
              <a:p>
                <a:r>
                  <a:rPr lang="en-US">
                    <a:noFill/>
                  </a:rPr>
                  <a:t> </a:t>
                </a:r>
              </a:p>
            </p:txBody>
          </p:sp>
        </mc:Fallback>
      </mc:AlternateContent>
      <p:sp>
        <p:nvSpPr>
          <p:cNvPr id="5" name="Rectangle 4"/>
          <p:cNvSpPr/>
          <p:nvPr/>
        </p:nvSpPr>
        <p:spPr>
          <a:xfrm>
            <a:off x="71778" y="5315595"/>
            <a:ext cx="8931301" cy="707886"/>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Equation (100) is used in the “backward” sweep to compute the primary currents based upon the secondary currents and primary </a:t>
            </a:r>
            <a:r>
              <a:rPr lang="en-US" sz="2000" i="1" dirty="0">
                <a:solidFill>
                  <a:srgbClr val="000000"/>
                </a:solidFill>
                <a:latin typeface="Times New Roman" panose="02020603050405020304" pitchFamily="18" charset="0"/>
              </a:rPr>
              <a:t>LG</a:t>
            </a:r>
            <a:r>
              <a:rPr lang="en-US" sz="2000" dirty="0">
                <a:solidFill>
                  <a:srgbClr val="000000"/>
                </a:solidFill>
                <a:latin typeface="Times New Roman" panose="02020603050405020304" pitchFamily="18" charset="0"/>
              </a:rPr>
              <a:t> voltages.</a:t>
            </a:r>
            <a:endParaRPr lang="en-US" sz="20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7647242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7647030" cy="584775"/>
          </a:xfrm>
          <a:prstGeom prst="rect">
            <a:avLst/>
          </a:prstGeom>
        </p:spPr>
        <p:txBody>
          <a:bodyPr wrap="none">
            <a:spAutoFit/>
          </a:bodyPr>
          <a:lstStyle/>
          <a:p>
            <a:r>
              <a:rPr lang="en-US" sz="3200" dirty="0">
                <a:solidFill>
                  <a:srgbClr val="C8102E"/>
                </a:solidFill>
                <a:latin typeface="+mj-lt"/>
                <a:ea typeface="+mj-ea"/>
                <a:cs typeface="+mj-cs"/>
              </a:rPr>
              <a:t>Grounded Wye-Delta Step-Down Connection</a:t>
            </a:r>
          </a:p>
        </p:txBody>
      </p:sp>
      <p:sp>
        <p:nvSpPr>
          <p:cNvPr id="16" name="TextBox 15"/>
          <p:cNvSpPr txBox="1"/>
          <p:nvPr/>
        </p:nvSpPr>
        <p:spPr>
          <a:xfrm>
            <a:off x="8534400" y="1173364"/>
            <a:ext cx="684803" cy="369332"/>
          </a:xfrm>
          <a:prstGeom prst="rect">
            <a:avLst/>
          </a:prstGeom>
          <a:noFill/>
        </p:spPr>
        <p:txBody>
          <a:bodyPr wrap="none" rtlCol="0">
            <a:spAutoFit/>
          </a:bodyPr>
          <a:lstStyle/>
          <a:p>
            <a:r>
              <a:rPr lang="en-US" dirty="0">
                <a:latin typeface="Times New Roman" panose="02020603050405020304" pitchFamily="18" charset="0"/>
              </a:rPr>
              <a:t>(100)</a:t>
            </a:r>
          </a:p>
        </p:txBody>
      </p:sp>
      <mc:AlternateContent xmlns:mc="http://schemas.openxmlformats.org/markup-compatibility/2006" xmlns:a14="http://schemas.microsoft.com/office/drawing/2010/main">
        <mc:Choice Requires="a14">
          <p:sp>
            <p:nvSpPr>
              <p:cNvPr id="18" name="Rectangle 17"/>
              <p:cNvSpPr/>
              <p:nvPr/>
            </p:nvSpPr>
            <p:spPr>
              <a:xfrm>
                <a:off x="2877802" y="1183874"/>
                <a:ext cx="3855736"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𝐴𝐵𝐶</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𝑉𝐿𝐺</m:t>
                            </m:r>
                          </m:e>
                          <m:sub>
                            <m:r>
                              <a:rPr lang="en-US" i="1">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i="1">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2877802" y="1183874"/>
                <a:ext cx="3855736" cy="369332"/>
              </a:xfrm>
              <a:prstGeom prst="rect">
                <a:avLst/>
              </a:prstGeom>
              <a:blipFill>
                <a:blip r:embed="rId2"/>
                <a:stretch>
                  <a:fillRect b="-1639"/>
                </a:stretch>
              </a:blipFill>
            </p:spPr>
            <p:txBody>
              <a:bodyPr/>
              <a:lstStyle/>
              <a:p>
                <a:r>
                  <a:rPr lang="en-US">
                    <a:noFill/>
                  </a:rPr>
                  <a:t> </a:t>
                </a:r>
              </a:p>
            </p:txBody>
          </p:sp>
        </mc:Fallback>
      </mc:AlternateContent>
      <p:sp>
        <p:nvSpPr>
          <p:cNvPr id="20" name="TextBox 19"/>
          <p:cNvSpPr txBox="1"/>
          <p:nvPr/>
        </p:nvSpPr>
        <p:spPr>
          <a:xfrm>
            <a:off x="8654047" y="744911"/>
            <a:ext cx="569387" cy="369332"/>
          </a:xfrm>
          <a:prstGeom prst="rect">
            <a:avLst/>
          </a:prstGeom>
          <a:noFill/>
        </p:spPr>
        <p:txBody>
          <a:bodyPr wrap="none" rtlCol="0">
            <a:spAutoFit/>
          </a:bodyPr>
          <a:lstStyle/>
          <a:p>
            <a:r>
              <a:rPr lang="en-US" dirty="0">
                <a:latin typeface="Times New Roman" panose="02020603050405020304" pitchFamily="18" charset="0"/>
              </a:rPr>
              <a:t>(87)</a:t>
            </a:r>
          </a:p>
        </p:txBody>
      </p:sp>
      <mc:AlternateContent xmlns:mc="http://schemas.openxmlformats.org/markup-compatibility/2006" xmlns:a14="http://schemas.microsoft.com/office/drawing/2010/main">
        <mc:Choice Requires="a14">
          <p:sp>
            <p:nvSpPr>
              <p:cNvPr id="22" name="Rectangle 21"/>
              <p:cNvSpPr/>
              <p:nvPr/>
            </p:nvSpPr>
            <p:spPr>
              <a:xfrm>
                <a:off x="1204428" y="731121"/>
                <a:ext cx="7202485"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e>
                      <m:sup>
                        <m:r>
                          <a:rPr lang="en-US" b="0" i="1" smtClean="0">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𝑉𝐿𝐺</m:t>
                            </m:r>
                          </m:e>
                          <m:sub>
                            <m:r>
                              <a:rPr lang="en-US" i="1">
                                <a:latin typeface="Cambria Math" panose="02040503050406030204" pitchFamily="18" charset="0"/>
                              </a:rPr>
                              <m:t>𝐴𝐵𝐶</m:t>
                            </m:r>
                          </m:sub>
                        </m:sSub>
                      </m:e>
                    </m:d>
                    <m:r>
                      <a:rPr lang="en-US" i="1">
                        <a:latin typeface="Cambria Math" panose="02040503050406030204" pitchFamily="18" charset="0"/>
                      </a:rPr>
                      <m:t>−</m:t>
                    </m:r>
                    <m:r>
                      <m:rPr>
                        <m:nor/>
                      </m:rPr>
                      <a:rPr lang="en-US" b="0" i="0" smtClean="0">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e>
                      <m:sup>
                        <m:r>
                          <a:rPr lang="en-US" i="1">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𝑍𝐺</m:t>
                        </m:r>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𝑎𝑏𝑐</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𝐴𝐼</m:t>
                        </m:r>
                      </m:e>
                    </m:d>
                    <m:r>
                      <m:rPr>
                        <m:nor/>
                      </m:rPr>
                      <a:rPr lang="en-US" b="0" i="0" smtClean="0">
                        <a:latin typeface="Cambria Math" panose="02040503050406030204" pitchFamily="18" charset="0"/>
                      </a:rPr>
                      <m:t>)</m:t>
                    </m:r>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𝐴𝐵𝐶</m:t>
                            </m:r>
                          </m:sub>
                        </m:sSub>
                      </m:e>
                    </m:d>
                  </m:oMath>
                </a14:m>
                <a:endParaRPr lang="en-US" dirty="0">
                  <a:latin typeface="Times New Roman" panose="02020603050405020304" pitchFamily="18"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1204428" y="731121"/>
                <a:ext cx="7202485" cy="369332"/>
              </a:xfrm>
              <a:prstGeom prst="rect">
                <a:avLst/>
              </a:prstGeom>
              <a:blipFill>
                <a:blip r:embed="rId3"/>
                <a:stretch>
                  <a:fillRect b="-13115"/>
                </a:stretch>
              </a:blipFill>
            </p:spPr>
            <p:txBody>
              <a:bodyPr/>
              <a:lstStyle/>
              <a:p>
                <a:r>
                  <a:rPr lang="en-US">
                    <a:noFill/>
                  </a:rPr>
                  <a:t> </a:t>
                </a:r>
              </a:p>
            </p:txBody>
          </p:sp>
        </mc:Fallback>
      </mc:AlternateContent>
      <p:sp>
        <p:nvSpPr>
          <p:cNvPr id="6" name="Rectangle 5"/>
          <p:cNvSpPr/>
          <p:nvPr/>
        </p:nvSpPr>
        <p:spPr>
          <a:xfrm>
            <a:off x="152400" y="1752600"/>
            <a:ext cx="9159766" cy="707886"/>
          </a:xfrm>
          <a:prstGeom prst="rect">
            <a:avLst/>
          </a:prstGeom>
        </p:spPr>
        <p:txBody>
          <a:bodyPr wrap="square">
            <a:spAutoFit/>
          </a:bodyPr>
          <a:lstStyle/>
          <a:p>
            <a:r>
              <a:rPr lang="en-US" sz="2000" dirty="0">
                <a:solidFill>
                  <a:srgbClr val="000000"/>
                </a:solidFill>
                <a:latin typeface="Times New Roman" panose="02020603050405020304" pitchFamily="18" charset="0"/>
              </a:rPr>
              <a:t>The “forward” sweep equation is determined by substituting Equation (100) into Equation (87):</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3" name="Rectangle 22"/>
              <p:cNvSpPr/>
              <p:nvPr/>
            </p:nvSpPr>
            <p:spPr>
              <a:xfrm>
                <a:off x="1135402" y="2531641"/>
                <a:ext cx="6983900" cy="646331"/>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e>
                      <m:sup>
                        <m:r>
                          <a:rPr lang="en-US" b="0" i="1" smtClean="0">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𝑉𝐿𝐺</m:t>
                            </m:r>
                          </m:e>
                          <m:sub>
                            <m:r>
                              <a:rPr lang="en-US" i="1">
                                <a:latin typeface="Cambria Math" panose="02040503050406030204" pitchFamily="18" charset="0"/>
                              </a:rPr>
                              <m:t>𝐴𝐵𝐶</m:t>
                            </m:r>
                          </m:sub>
                        </m:sSub>
                      </m:e>
                    </m:d>
                    <m:r>
                      <a:rPr lang="en-US" i="1">
                        <a:latin typeface="Cambria Math" panose="02040503050406030204" pitchFamily="18" charset="0"/>
                      </a:rPr>
                      <m:t>−</m:t>
                    </m:r>
                  </m:oMath>
                </a14:m>
                <a:endParaRPr lang="en-U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m:rPr>
                          <m:nor/>
                        </m:rPr>
                        <a:rPr lang="en-US" b="0" i="0" smtClean="0">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e>
                        <m:sup>
                          <m:r>
                            <a:rPr lang="en-US" i="1">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𝑍𝐺</m:t>
                          </m:r>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𝑎𝑏𝑐</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𝐴𝐼</m:t>
                          </m:r>
                        </m:e>
                      </m:d>
                      <m:r>
                        <m:rPr>
                          <m:nor/>
                        </m:rPr>
                        <a:rPr lang="en-US" b="0" i="0" smtClean="0">
                          <a:latin typeface="Cambria Math" panose="02040503050406030204" pitchFamily="18" charset="0"/>
                        </a:rPr>
                        <m:t>)</m:t>
                      </m:r>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r>
                        <a:rPr lang="en-US"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𝑉𝐿𝐺</m:t>
                              </m:r>
                            </m:e>
                            <m:sub>
                              <m:r>
                                <a:rPr lang="en-US" i="1">
                                  <a:latin typeface="Cambria Math" panose="02040503050406030204" pitchFamily="18" charset="0"/>
                                </a:rPr>
                                <m:t>𝐴𝐵𝐶</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𝑎𝑏𝑐</m:t>
                              </m:r>
                            </m:sub>
                          </m:sSub>
                        </m:e>
                      </m:d>
                      <m:r>
                        <a:rPr lang="en-US" b="0" i="1" smtClean="0">
                          <a:latin typeface="Cambria Math" panose="02040503050406030204" pitchFamily="18" charset="0"/>
                        </a:rPr>
                        <m:t>)</m:t>
                      </m:r>
                    </m:oMath>
                  </m:oMathPara>
                </a14:m>
                <a:endParaRPr lang="en-US" dirty="0">
                  <a:latin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1135402" y="2531641"/>
                <a:ext cx="6983900" cy="646331"/>
              </a:xfrm>
              <a:prstGeom prst="rect">
                <a:avLst/>
              </a:prstGeom>
              <a:blipFill>
                <a:blip r:embed="rId4"/>
                <a:stretch>
                  <a:fillRect b="-8491"/>
                </a:stretch>
              </a:blipFill>
            </p:spPr>
            <p:txBody>
              <a:bodyPr/>
              <a:lstStyle/>
              <a:p>
                <a:r>
                  <a:rPr lang="en-US">
                    <a:noFill/>
                  </a:rPr>
                  <a:t> </a:t>
                </a:r>
              </a:p>
            </p:txBody>
          </p:sp>
        </mc:Fallback>
      </mc:AlternateContent>
      <p:sp>
        <p:nvSpPr>
          <p:cNvPr id="7" name="Rectangle 6"/>
          <p:cNvSpPr/>
          <p:nvPr/>
        </p:nvSpPr>
        <p:spPr>
          <a:xfrm>
            <a:off x="152400" y="3380720"/>
            <a:ext cx="813043" cy="369332"/>
          </a:xfrm>
          <a:prstGeom prst="rect">
            <a:avLst/>
          </a:prstGeom>
        </p:spPr>
        <p:txBody>
          <a:bodyPr wrap="none">
            <a:spAutoFit/>
          </a:bodyPr>
          <a:lstStyle/>
          <a:p>
            <a:r>
              <a:rPr lang="en-US" dirty="0">
                <a:solidFill>
                  <a:srgbClr val="000000"/>
                </a:solidFill>
                <a:latin typeface="Times New Roman" panose="02020603050405020304" pitchFamily="18" charset="0"/>
              </a:rPr>
              <a:t>Define</a:t>
            </a:r>
            <a:endParaRPr lang="en-US"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2941441" y="3456746"/>
                <a:ext cx="3768276"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1</m:t>
                        </m:r>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𝑎𝑏𝑐</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𝐴</m:t>
                            </m:r>
                            <m:r>
                              <a:rPr lang="en-US" b="0" i="1" smtClean="0">
                                <a:latin typeface="Cambria Math" panose="02040503050406030204" pitchFamily="18" charset="0"/>
                              </a:rPr>
                              <m:t>𝐼</m:t>
                            </m:r>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e>
                      <m:sup>
                        <m:r>
                          <a:rPr lang="en-US" i="1">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𝑍𝐺</m:t>
                        </m:r>
                      </m:e>
                    </m:d>
                  </m:oMath>
                </a14:m>
                <a:endParaRPr lang="en-US" dirty="0">
                  <a:latin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941441" y="3456746"/>
                <a:ext cx="3768276" cy="369332"/>
              </a:xfrm>
              <a:prstGeom prst="rect">
                <a:avLst/>
              </a:prstGeom>
              <a:blipFill>
                <a:blip r:embed="rId5"/>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690938" y="4039086"/>
                <a:ext cx="6229462"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𝑉𝐿𝐿</m:t>
                            </m:r>
                          </m:e>
                          <m:sub>
                            <m:r>
                              <a:rPr lang="en-US" i="1">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d>
                      <m:dPr>
                        <m:ctrlPr>
                          <a:rPr lang="en-US" b="0" i="1" smtClean="0">
                            <a:latin typeface="Cambria Math" panose="02040503050406030204" pitchFamily="18" charset="0"/>
                          </a:rPr>
                        </m:ctrlPr>
                      </m:dPr>
                      <m:e>
                        <m:d>
                          <m:dPr>
                            <m:begChr m:val="["/>
                            <m:endChr m:val="]"/>
                            <m:ctrlPr>
                              <a:rPr lang="en-US" i="1">
                                <a:latin typeface="Cambria Math" panose="02040503050406030204" pitchFamily="18" charset="0"/>
                              </a:rPr>
                            </m:ctrlPr>
                          </m:dPr>
                          <m:e>
                            <m:r>
                              <a:rPr lang="en-US" i="1">
                                <a:latin typeface="Cambria Math" panose="02040503050406030204" pitchFamily="18" charset="0"/>
                              </a:rPr>
                              <m:t>𝐴𝐼</m:t>
                            </m:r>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1</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𝑡</m:t>
                                </m:r>
                              </m:sub>
                            </m:sSub>
                          </m:e>
                        </m:d>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𝑉𝐿𝐺</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1</m:t>
                        </m:r>
                      </m:e>
                    </m:d>
                    <m:r>
                      <a:rPr lang="en-US" i="1">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690938" y="4039086"/>
                <a:ext cx="6229462" cy="369332"/>
              </a:xfrm>
              <a:prstGeom prst="rect">
                <a:avLst/>
              </a:prstGeom>
              <a:blipFill>
                <a:blip r:embed="rId6"/>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3338926" y="4539934"/>
                <a:ext cx="2781274"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𝑁</m:t>
                            </m:r>
                          </m:e>
                          <m:sub>
                            <m:r>
                              <a:rPr lang="en-US" i="1">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m:t>
                    </m:r>
                    <m:r>
                      <a:rPr lang="en-US" b="0" i="1" smtClean="0">
                        <a:latin typeface="Cambria Math" panose="02040503050406030204" pitchFamily="18" charset="0"/>
                      </a:rPr>
                      <m:t>𝑊</m:t>
                    </m:r>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𝑉𝐿𝐿</m:t>
                            </m:r>
                          </m:e>
                          <m:sub>
                            <m:r>
                              <a:rPr lang="en-US" b="0" i="1" smtClean="0">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3338926" y="4539934"/>
                <a:ext cx="2781274" cy="369332"/>
              </a:xfrm>
              <a:prstGeom prst="rect">
                <a:avLst/>
              </a:prstGeom>
              <a:blipFill>
                <a:blip r:embed="rId7"/>
                <a:stretch>
                  <a:fillRect b="-1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1422439" y="5067203"/>
                <a:ext cx="7264361"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𝑁</m:t>
                            </m:r>
                          </m:e>
                          <m:sub>
                            <m:r>
                              <a:rPr lang="en-US" i="1">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m:t>
                    </m:r>
                    <m:r>
                      <a:rPr lang="en-US" b="0" i="1" smtClean="0">
                        <a:latin typeface="Cambria Math" panose="02040503050406030204" pitchFamily="18" charset="0"/>
                      </a:rPr>
                      <m:t>𝑊</m:t>
                    </m:r>
                    <m:r>
                      <a:rPr lang="en-US" b="0" i="1" smtClean="0">
                        <a:latin typeface="Cambria Math" panose="02040503050406030204" pitchFamily="18" charset="0"/>
                      </a:rPr>
                      <m:t>]∙(</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e>
                          <m:sup>
                            <m:r>
                              <a:rPr lang="en-US" i="1">
                                <a:latin typeface="Cambria Math" panose="02040503050406030204" pitchFamily="18" charset="0"/>
                              </a:rPr>
                              <m:t>−1</m:t>
                            </m:r>
                          </m:sup>
                        </m:sSup>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1</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𝑡</m:t>
                                </m:r>
                              </m:sub>
                            </m:sSub>
                          </m:e>
                        </m:d>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𝑉𝐿𝐺</m:t>
                            </m:r>
                          </m:e>
                          <m:sub>
                            <m:r>
                              <a:rPr lang="en-US" i="1">
                                <a:latin typeface="Cambria Math" panose="02040503050406030204" pitchFamily="18" charset="0"/>
                              </a:rPr>
                              <m:t>𝐴𝐵𝐶</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1</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𝑎𝑏𝑐</m:t>
                            </m:r>
                          </m:sub>
                        </m:sSub>
                      </m:e>
                    </m:d>
                    <m:r>
                      <a:rPr lang="en-US" b="0" i="1" smtClean="0">
                        <a:latin typeface="Cambria Math" panose="02040503050406030204" pitchFamily="18" charset="0"/>
                      </a:rPr>
                      <m:t>)</m:t>
                    </m:r>
                  </m:oMath>
                </a14:m>
                <a:endParaRPr lang="en-US" dirty="0">
                  <a:latin typeface="Times New Roman" panose="02020603050405020304" pitchFamily="18"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1422439" y="5067203"/>
                <a:ext cx="7264361" cy="369332"/>
              </a:xfrm>
              <a:prstGeom prst="rect">
                <a:avLst/>
              </a:prstGeom>
              <a:blipFill>
                <a:blip r:embed="rId8"/>
                <a:stretch>
                  <a:fillRect b="-163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876713" y="5454617"/>
                <a:ext cx="7705699"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𝑁</m:t>
                            </m:r>
                          </m:e>
                          <m:sub>
                            <m:r>
                              <a:rPr lang="en-US" i="1">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m:t>
                    </m:r>
                    <m:r>
                      <a:rPr lang="en-US" b="0" i="1" smtClean="0">
                        <a:latin typeface="Cambria Math" panose="02040503050406030204" pitchFamily="18" charset="0"/>
                      </a:rPr>
                      <m:t>𝑊</m:t>
                    </m:r>
                    <m:r>
                      <a:rPr lang="en-US" b="0" i="1" smtClean="0">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e>
                      <m:sup>
                        <m:r>
                          <a:rPr lang="en-US" i="1">
                            <a:latin typeface="Cambria Math" panose="02040503050406030204" pitchFamily="18" charset="0"/>
                          </a:rPr>
                          <m:t>−1</m:t>
                        </m:r>
                      </m:sup>
                    </m:sSup>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1</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𝑡</m:t>
                            </m:r>
                          </m:sub>
                        </m:sSub>
                      </m:e>
                    </m:d>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𝑉𝐿𝐺</m:t>
                            </m:r>
                          </m:e>
                          <m:sub>
                            <m:r>
                              <a:rPr lang="en-US" i="1">
                                <a:latin typeface="Cambria Math" panose="02040503050406030204" pitchFamily="18" charset="0"/>
                              </a:rPr>
                              <m:t>𝐴𝐵𝐶</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𝑊</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1</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876713" y="5454617"/>
                <a:ext cx="7705699" cy="369332"/>
              </a:xfrm>
              <a:prstGeom prst="rect">
                <a:avLst/>
              </a:prstGeom>
              <a:blipFill>
                <a:blip r:embed="rId9"/>
                <a:stretch>
                  <a:fillRect b="-18333"/>
                </a:stretch>
              </a:blipFill>
            </p:spPr>
            <p:txBody>
              <a:bodyPr/>
              <a:lstStyle/>
              <a:p>
                <a:r>
                  <a:rPr lang="en-US">
                    <a:noFill/>
                  </a:rPr>
                  <a:t> </a:t>
                </a:r>
              </a:p>
            </p:txBody>
          </p:sp>
        </mc:Fallback>
      </mc:AlternateContent>
      <p:sp>
        <p:nvSpPr>
          <p:cNvPr id="27" name="TextBox 26"/>
          <p:cNvSpPr txBox="1"/>
          <p:nvPr/>
        </p:nvSpPr>
        <p:spPr>
          <a:xfrm>
            <a:off x="8440481" y="5409806"/>
            <a:ext cx="684803" cy="369332"/>
          </a:xfrm>
          <a:prstGeom prst="rect">
            <a:avLst/>
          </a:prstGeom>
          <a:noFill/>
        </p:spPr>
        <p:txBody>
          <a:bodyPr wrap="none" rtlCol="0">
            <a:spAutoFit/>
          </a:bodyPr>
          <a:lstStyle/>
          <a:p>
            <a:r>
              <a:rPr lang="en-US" dirty="0">
                <a:latin typeface="Times New Roman" panose="02020603050405020304" pitchFamily="18" charset="0"/>
              </a:rPr>
              <a:t>(101)</a:t>
            </a:r>
          </a:p>
        </p:txBody>
      </p:sp>
    </p:spTree>
    <p:extLst>
      <p:ext uri="{BB962C8B-B14F-4D97-AF65-F5344CB8AC3E}">
        <p14:creationId xmlns:p14="http://schemas.microsoft.com/office/powerpoint/2010/main" val="323796610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7647030" cy="584775"/>
          </a:xfrm>
          <a:prstGeom prst="rect">
            <a:avLst/>
          </a:prstGeom>
        </p:spPr>
        <p:txBody>
          <a:bodyPr wrap="none">
            <a:spAutoFit/>
          </a:bodyPr>
          <a:lstStyle/>
          <a:p>
            <a:r>
              <a:rPr lang="en-US" sz="3200" dirty="0">
                <a:solidFill>
                  <a:srgbClr val="C8102E"/>
                </a:solidFill>
                <a:latin typeface="+mj-lt"/>
                <a:ea typeface="+mj-ea"/>
                <a:cs typeface="+mj-cs"/>
              </a:rPr>
              <a:t>Grounded Wye-Delta Step-Down Connection</a:t>
            </a:r>
          </a:p>
        </p:txBody>
      </p:sp>
      <mc:AlternateContent xmlns:mc="http://schemas.openxmlformats.org/markup-compatibility/2006" xmlns:a14="http://schemas.microsoft.com/office/drawing/2010/main">
        <mc:Choice Requires="a14">
          <p:sp>
            <p:nvSpPr>
              <p:cNvPr id="26" name="Rectangle 25"/>
              <p:cNvSpPr/>
              <p:nvPr/>
            </p:nvSpPr>
            <p:spPr>
              <a:xfrm>
                <a:off x="1066800" y="685800"/>
                <a:ext cx="7705699"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𝑁</m:t>
                            </m:r>
                          </m:e>
                          <m:sub>
                            <m:r>
                              <a:rPr lang="en-US" i="1">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m:t>
                    </m:r>
                    <m:r>
                      <a:rPr lang="en-US" b="0" i="1" smtClean="0">
                        <a:latin typeface="Cambria Math" panose="02040503050406030204" pitchFamily="18" charset="0"/>
                      </a:rPr>
                      <m:t>𝑊</m:t>
                    </m:r>
                    <m:r>
                      <a:rPr lang="en-US" b="0" i="1" smtClean="0">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e>
                      <m:sup>
                        <m:r>
                          <a:rPr lang="en-US" i="1">
                            <a:latin typeface="Cambria Math" panose="02040503050406030204" pitchFamily="18" charset="0"/>
                          </a:rPr>
                          <m:t>−1</m:t>
                        </m:r>
                      </m:sup>
                    </m:sSup>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1</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𝑡</m:t>
                            </m:r>
                          </m:sub>
                        </m:sSub>
                      </m:e>
                    </m:d>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𝑉𝐿𝐺</m:t>
                            </m:r>
                          </m:e>
                          <m:sub>
                            <m:r>
                              <a:rPr lang="en-US" i="1">
                                <a:latin typeface="Cambria Math" panose="02040503050406030204" pitchFamily="18" charset="0"/>
                              </a:rPr>
                              <m:t>𝐴𝐵𝐶</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𝑊</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1</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1066800" y="685800"/>
                <a:ext cx="7705699" cy="369332"/>
              </a:xfrm>
              <a:prstGeom prst="rect">
                <a:avLst/>
              </a:prstGeom>
              <a:blipFill>
                <a:blip r:embed="rId2"/>
                <a:stretch>
                  <a:fillRect b="-16667"/>
                </a:stretch>
              </a:blipFill>
            </p:spPr>
            <p:txBody>
              <a:bodyPr/>
              <a:lstStyle/>
              <a:p>
                <a:r>
                  <a:rPr lang="en-US">
                    <a:noFill/>
                  </a:rPr>
                  <a:t> </a:t>
                </a:r>
              </a:p>
            </p:txBody>
          </p:sp>
        </mc:Fallback>
      </mc:AlternateContent>
      <p:sp>
        <p:nvSpPr>
          <p:cNvPr id="27" name="TextBox 26"/>
          <p:cNvSpPr txBox="1"/>
          <p:nvPr/>
        </p:nvSpPr>
        <p:spPr>
          <a:xfrm>
            <a:off x="8467212" y="1044622"/>
            <a:ext cx="684803" cy="369332"/>
          </a:xfrm>
          <a:prstGeom prst="rect">
            <a:avLst/>
          </a:prstGeom>
          <a:noFill/>
        </p:spPr>
        <p:txBody>
          <a:bodyPr wrap="none" rtlCol="0">
            <a:spAutoFit/>
          </a:bodyPr>
          <a:lstStyle/>
          <a:p>
            <a:r>
              <a:rPr lang="en-US" dirty="0">
                <a:latin typeface="Times New Roman" panose="02020603050405020304" pitchFamily="18" charset="0"/>
              </a:rPr>
              <a:t>(101)</a:t>
            </a:r>
          </a:p>
        </p:txBody>
      </p:sp>
      <p:sp>
        <p:nvSpPr>
          <p:cNvPr id="2" name="Rectangle 1"/>
          <p:cNvSpPr/>
          <p:nvPr/>
        </p:nvSpPr>
        <p:spPr>
          <a:xfrm>
            <a:off x="152400" y="1200385"/>
            <a:ext cx="9448800" cy="400110"/>
          </a:xfrm>
          <a:prstGeom prst="rect">
            <a:avLst/>
          </a:prstGeom>
        </p:spPr>
        <p:txBody>
          <a:bodyPr wrap="square">
            <a:spAutoFit/>
          </a:bodyPr>
          <a:lstStyle/>
          <a:p>
            <a:r>
              <a:rPr lang="en-US" sz="2000" dirty="0">
                <a:solidFill>
                  <a:srgbClr val="000000"/>
                </a:solidFill>
                <a:latin typeface="Times New Roman" panose="02020603050405020304" pitchFamily="18" charset="0"/>
              </a:rPr>
              <a:t>The final form of Equation (101) gives the equation for the forward sweep:</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Rectangle 18"/>
              <p:cNvSpPr/>
              <p:nvPr/>
            </p:nvSpPr>
            <p:spPr>
              <a:xfrm>
                <a:off x="2372556" y="1728385"/>
                <a:ext cx="4204292"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𝑁</m:t>
                            </m:r>
                          </m:e>
                          <m:sub>
                            <m:r>
                              <a:rPr lang="en-US" i="1">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𝑉𝐿𝐺</m:t>
                            </m:r>
                          </m:e>
                          <m:sub>
                            <m:r>
                              <a:rPr lang="en-US" i="1">
                                <a:latin typeface="Cambria Math" panose="02040503050406030204" pitchFamily="18" charset="0"/>
                              </a:rPr>
                              <m:t>𝐴𝐵𝐶</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𝐵</m:t>
                            </m:r>
                          </m:e>
                          <m:sub>
                            <m:r>
                              <a:rPr lang="en-US" i="1">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2372556" y="1728385"/>
                <a:ext cx="4204292" cy="369332"/>
              </a:xfrm>
              <a:prstGeom prst="rect">
                <a:avLst/>
              </a:prstGeom>
              <a:blipFill>
                <a:blip r:embed="rId3"/>
                <a:stretch>
                  <a:fillRect b="-1667"/>
                </a:stretch>
              </a:blipFill>
            </p:spPr>
            <p:txBody>
              <a:bodyPr/>
              <a:lstStyle/>
              <a:p>
                <a:r>
                  <a:rPr lang="en-US">
                    <a:noFill/>
                  </a:rPr>
                  <a:t> </a:t>
                </a:r>
              </a:p>
            </p:txBody>
          </p:sp>
        </mc:Fallback>
      </mc:AlternateContent>
      <p:sp>
        <p:nvSpPr>
          <p:cNvPr id="21" name="Rectangle 20"/>
          <p:cNvSpPr/>
          <p:nvPr/>
        </p:nvSpPr>
        <p:spPr>
          <a:xfrm>
            <a:off x="183931" y="2209800"/>
            <a:ext cx="811441" cy="400110"/>
          </a:xfrm>
          <a:prstGeom prst="rect">
            <a:avLst/>
          </a:prstGeom>
        </p:spPr>
        <p:txBody>
          <a:bodyPr wrap="none">
            <a:spAutoFit/>
          </a:bodyPr>
          <a:lstStyle/>
          <a:p>
            <a:r>
              <a:rPr lang="en-US" sz="2000" dirty="0">
                <a:solidFill>
                  <a:srgbClr val="000000"/>
                </a:solidFill>
                <a:latin typeface="Times New Roman" panose="02020603050405020304" pitchFamily="18" charset="0"/>
              </a:rPr>
              <a:t>where</a:t>
            </a:r>
            <a:endParaRPr lang="en-US" sz="2000"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3064060" y="2495277"/>
                <a:ext cx="362548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d>
                      <m:r>
                        <a:rPr lang="en-US" i="1">
                          <a:latin typeface="Cambria Math" panose="02040503050406030204" pitchFamily="18" charset="0"/>
                        </a:rPr>
                        <m:t>=[</m:t>
                      </m:r>
                      <m:r>
                        <a:rPr lang="en-US" i="1">
                          <a:latin typeface="Cambria Math" panose="02040503050406030204" pitchFamily="18" charset="0"/>
                        </a:rPr>
                        <m:t>𝑊</m:t>
                      </m:r>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e>
                        <m:sup>
                          <m:r>
                            <a:rPr lang="en-US" i="1">
                              <a:latin typeface="Cambria Math" panose="02040503050406030204" pitchFamily="18" charset="0"/>
                            </a:rPr>
                            <m:t>−1</m:t>
                          </m:r>
                        </m:sup>
                      </m:sSup>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1</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oMath>
                  </m:oMathPara>
                </a14:m>
                <a:endParaRPr lang="en-US" dirty="0">
                  <a:latin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064060" y="2495277"/>
                <a:ext cx="3625480" cy="369332"/>
              </a:xfrm>
              <a:prstGeom prst="rect">
                <a:avLst/>
              </a:prstGeom>
              <a:blipFill>
                <a:blip r:embed="rId4"/>
                <a:stretch>
                  <a:fillRect b="-163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581400" y="3130881"/>
                <a:ext cx="247862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𝑊</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1</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𝑡</m:t>
                              </m:r>
                            </m:sub>
                          </m:sSub>
                        </m:e>
                      </m:d>
                    </m:oMath>
                  </m:oMathPara>
                </a14:m>
                <a:endParaRPr lang="en-US" dirty="0">
                  <a:latin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581400" y="3130881"/>
                <a:ext cx="2478627" cy="369332"/>
              </a:xfrm>
              <a:prstGeom prst="rect">
                <a:avLst/>
              </a:prstGeom>
              <a:blipFill>
                <a:blip r:embed="rId5"/>
                <a:stretch>
                  <a:fillRect/>
                </a:stretch>
              </a:blipFill>
            </p:spPr>
            <p:txBody>
              <a:bodyPr/>
              <a:lstStyle/>
              <a:p>
                <a:r>
                  <a:rPr lang="en-US">
                    <a:noFill/>
                  </a:rPr>
                  <a:t> </a:t>
                </a:r>
              </a:p>
            </p:txBody>
          </p:sp>
        </mc:Fallback>
      </mc:AlternateContent>
      <p:sp>
        <p:nvSpPr>
          <p:cNvPr id="28" name="TextBox 27"/>
          <p:cNvSpPr txBox="1"/>
          <p:nvPr/>
        </p:nvSpPr>
        <p:spPr>
          <a:xfrm>
            <a:off x="8467212" y="1756258"/>
            <a:ext cx="684803" cy="369332"/>
          </a:xfrm>
          <a:prstGeom prst="rect">
            <a:avLst/>
          </a:prstGeom>
          <a:noFill/>
        </p:spPr>
        <p:txBody>
          <a:bodyPr wrap="none" rtlCol="0">
            <a:spAutoFit/>
          </a:bodyPr>
          <a:lstStyle/>
          <a:p>
            <a:r>
              <a:rPr lang="en-US" dirty="0">
                <a:latin typeface="Times New Roman" panose="02020603050405020304" pitchFamily="18" charset="0"/>
              </a:rPr>
              <a:t>(102)</a:t>
            </a:r>
          </a:p>
        </p:txBody>
      </p:sp>
    </p:spTree>
    <p:extLst>
      <p:ext uri="{BB962C8B-B14F-4D97-AF65-F5344CB8AC3E}">
        <p14:creationId xmlns:p14="http://schemas.microsoft.com/office/powerpoint/2010/main" val="300007047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3934282" cy="584775"/>
          </a:xfrm>
          <a:prstGeom prst="rect">
            <a:avLst/>
          </a:prstGeom>
        </p:spPr>
        <p:txBody>
          <a:bodyPr wrap="none">
            <a:spAutoFit/>
          </a:bodyPr>
          <a:lstStyle/>
          <a:p>
            <a:r>
              <a:rPr lang="en-US" sz="3200" dirty="0">
                <a:solidFill>
                  <a:srgbClr val="C8102E"/>
                </a:solidFill>
                <a:latin typeface="+mj-lt"/>
                <a:ea typeface="+mj-ea"/>
                <a:cs typeface="+mj-cs"/>
              </a:rPr>
              <a:t>Open Wye-Open Delta</a:t>
            </a:r>
          </a:p>
        </p:txBody>
      </p:sp>
      <p:sp>
        <p:nvSpPr>
          <p:cNvPr id="5" name="Rectangle 4"/>
          <p:cNvSpPr/>
          <p:nvPr/>
        </p:nvSpPr>
        <p:spPr>
          <a:xfrm>
            <a:off x="76200" y="608997"/>
            <a:ext cx="8991599" cy="2585323"/>
          </a:xfrm>
          <a:prstGeom prst="rect">
            <a:avLst/>
          </a:prstGeom>
        </p:spPr>
        <p:txBody>
          <a:bodyPr wrap="square">
            <a:spAutoFit/>
          </a:bodyPr>
          <a:lstStyle/>
          <a:p>
            <a:pPr algn="just"/>
            <a:r>
              <a:rPr lang="en-US" dirty="0">
                <a:latin typeface="Times New Roman" panose="02020603050405020304" pitchFamily="18" charset="0"/>
              </a:rPr>
              <a:t>A common load to be served on a distribution feeder is a combination of a single-phase lighting load and a three-phase power load. Many times the three-phase power load will be an induction motor. This combination load can be served by a grounded or ungrounded wye–delta connection as previously described or by an “open wye–open delta” connection. When the three-phase load is small compared to the single-phase load, the open wye–open delta connection is commonly used. The open wye–open delta connection requires only two transformers, but the connection will provide three-phase line-to-line voltages to the combination load. Fig.13 shows the open wye–open delta connection and the primary and secondary positive sequence voltage phasors.</a:t>
            </a:r>
          </a:p>
        </p:txBody>
      </p:sp>
      <p:sp>
        <p:nvSpPr>
          <p:cNvPr id="24" name="TextBox 23"/>
          <p:cNvSpPr txBox="1"/>
          <p:nvPr/>
        </p:nvSpPr>
        <p:spPr>
          <a:xfrm>
            <a:off x="1524000" y="5638800"/>
            <a:ext cx="6396503" cy="369332"/>
          </a:xfrm>
          <a:prstGeom prst="rect">
            <a:avLst/>
          </a:prstGeom>
          <a:noFill/>
        </p:spPr>
        <p:txBody>
          <a:bodyPr wrap="square" rtlCol="0">
            <a:spAutoFit/>
          </a:bodyPr>
          <a:lstStyle/>
          <a:p>
            <a:pPr algn="ctr"/>
            <a:r>
              <a:rPr lang="en-US" dirty="0">
                <a:latin typeface="Times New Roman" panose="02020603050405020304" pitchFamily="18" charset="0"/>
              </a:rPr>
              <a:t>Fig.13 </a:t>
            </a:r>
            <a:r>
              <a:rPr lang="en-US" dirty="0">
                <a:solidFill>
                  <a:srgbClr val="000000"/>
                </a:solidFill>
                <a:latin typeface="Times New Roman" panose="02020603050405020304" pitchFamily="18" charset="0"/>
              </a:rPr>
              <a:t>Open wye-open delta connection  </a:t>
            </a:r>
            <a:endParaRPr lang="en-US" dirty="0">
              <a:latin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2819400" y="3276600"/>
            <a:ext cx="3290461" cy="2218082"/>
          </a:xfrm>
          <a:prstGeom prst="rect">
            <a:avLst/>
          </a:prstGeom>
        </p:spPr>
      </p:pic>
    </p:spTree>
    <p:extLst>
      <p:ext uri="{BB962C8B-B14F-4D97-AF65-F5344CB8AC3E}">
        <p14:creationId xmlns:p14="http://schemas.microsoft.com/office/powerpoint/2010/main" val="407388259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3934282" cy="584775"/>
          </a:xfrm>
          <a:prstGeom prst="rect">
            <a:avLst/>
          </a:prstGeom>
        </p:spPr>
        <p:txBody>
          <a:bodyPr wrap="none">
            <a:spAutoFit/>
          </a:bodyPr>
          <a:lstStyle/>
          <a:p>
            <a:r>
              <a:rPr lang="en-US" sz="3200" dirty="0">
                <a:solidFill>
                  <a:srgbClr val="C8102E"/>
                </a:solidFill>
                <a:latin typeface="+mj-lt"/>
                <a:ea typeface="+mj-ea"/>
                <a:cs typeface="+mj-cs"/>
              </a:rPr>
              <a:t>Open Wye-Open Delta</a:t>
            </a:r>
          </a:p>
        </p:txBody>
      </p:sp>
      <p:sp>
        <p:nvSpPr>
          <p:cNvPr id="24" name="TextBox 23"/>
          <p:cNvSpPr txBox="1"/>
          <p:nvPr/>
        </p:nvSpPr>
        <p:spPr>
          <a:xfrm>
            <a:off x="1449948" y="5524817"/>
            <a:ext cx="6396503" cy="369332"/>
          </a:xfrm>
          <a:prstGeom prst="rect">
            <a:avLst/>
          </a:prstGeom>
          <a:noFill/>
        </p:spPr>
        <p:txBody>
          <a:bodyPr wrap="square" rtlCol="0">
            <a:spAutoFit/>
          </a:bodyPr>
          <a:lstStyle/>
          <a:p>
            <a:pPr algn="ctr"/>
            <a:r>
              <a:rPr lang="en-US" dirty="0">
                <a:latin typeface="Times New Roman" panose="02020603050405020304" pitchFamily="18" charset="0"/>
              </a:rPr>
              <a:t>Fig.13 </a:t>
            </a:r>
            <a:r>
              <a:rPr lang="en-US" dirty="0">
                <a:solidFill>
                  <a:srgbClr val="000000"/>
                </a:solidFill>
                <a:latin typeface="Times New Roman" panose="02020603050405020304" pitchFamily="18" charset="0"/>
              </a:rPr>
              <a:t>Open wye-open delta connection  </a:t>
            </a:r>
            <a:endParaRPr lang="en-US" dirty="0">
              <a:latin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2753932" y="2895600"/>
            <a:ext cx="3661548" cy="2468230"/>
          </a:xfrm>
          <a:prstGeom prst="rect">
            <a:avLst/>
          </a:prstGeom>
        </p:spPr>
      </p:pic>
      <p:sp>
        <p:nvSpPr>
          <p:cNvPr id="6" name="Rectangle 5"/>
          <p:cNvSpPr/>
          <p:nvPr/>
        </p:nvSpPr>
        <p:spPr>
          <a:xfrm>
            <a:off x="152400" y="598487"/>
            <a:ext cx="8991600" cy="646331"/>
          </a:xfrm>
          <a:prstGeom prst="rect">
            <a:avLst/>
          </a:prstGeom>
        </p:spPr>
        <p:txBody>
          <a:bodyPr wrap="square">
            <a:spAutoFit/>
          </a:bodyPr>
          <a:lstStyle/>
          <a:p>
            <a:r>
              <a:rPr lang="en-US" dirty="0">
                <a:solidFill>
                  <a:srgbClr val="000000"/>
                </a:solidFill>
                <a:latin typeface="Times New Roman" panose="02020603050405020304" pitchFamily="18" charset="0"/>
              </a:rPr>
              <a:t>With reference to Fig.13, the basic “ideal” transformer voltages as a function of the “turn's ratio” are</a:t>
            </a:r>
            <a:endParaRPr lang="en-US"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2743200" y="990600"/>
                <a:ext cx="3230949" cy="97270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𝐴𝐺</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𝐵</m:t>
                                </m:r>
                                <m:r>
                                  <a:rPr lang="en-US" i="1">
                                    <a:latin typeface="Cambria Math" panose="02040503050406030204" pitchFamily="18" charset="0"/>
                                  </a:rPr>
                                  <m:t>𝐺</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𝐶</m:t>
                                </m:r>
                                <m:r>
                                  <a:rPr lang="en-US" i="1">
                                    <a:latin typeface="Cambria Math" panose="02040503050406030204" pitchFamily="18" charset="0"/>
                                  </a:rPr>
                                  <m:t>𝐺</m:t>
                                </m:r>
                              </m:sub>
                            </m:sSub>
                          </m:e>
                        </m:eqArr>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𝑡</m:t>
                                  </m:r>
                                </m:sub>
                              </m:sSub>
                            </m:e>
                            <m:e>
                              <m:r>
                                <a:rPr lang="en-US" b="0" i="1" smtClean="0">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e>
                          </m:mr>
                        </m:m>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𝑡</m:t>
                                </m:r>
                              </m:e>
                              <m:sub>
                                <m:r>
                                  <a:rPr lang="en-US" b="0" i="1" smtClean="0">
                                    <a:latin typeface="Cambria Math" panose="02040503050406030204" pitchFamily="18" charset="0"/>
                                  </a:rPr>
                                  <m:t>𝑎𝑏</m:t>
                                </m:r>
                              </m:sub>
                            </m:sSub>
                          </m:e>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i="1">
                                    <a:latin typeface="Cambria Math" panose="02040503050406030204" pitchFamily="18" charset="0"/>
                                  </a:rPr>
                                  <m:t>𝑏</m:t>
                                </m:r>
                                <m:r>
                                  <a:rPr lang="en-US" b="0" i="1" smtClean="0">
                                    <a:latin typeface="Cambria Math" panose="02040503050406030204" pitchFamily="18" charset="0"/>
                                  </a:rPr>
                                  <m:t>𝑐</m:t>
                                </m:r>
                              </m:sub>
                            </m:sSub>
                          </m:e>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b="0" i="1" smtClean="0">
                                    <a:latin typeface="Cambria Math" panose="02040503050406030204" pitchFamily="18" charset="0"/>
                                  </a:rPr>
                                  <m:t>𝑐𝑎</m:t>
                                </m:r>
                              </m:sub>
                            </m:sSub>
                          </m:e>
                        </m:eqArr>
                      </m:e>
                    </m:d>
                  </m:oMath>
                </a14:m>
                <a:endParaRPr lang="en-US" dirty="0">
                  <a:latin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743200" y="990600"/>
                <a:ext cx="3230949" cy="972702"/>
              </a:xfrm>
              <a:prstGeom prst="rect">
                <a:avLst/>
              </a:prstGeom>
              <a:blipFill>
                <a:blip r:embed="rId3"/>
                <a:stretch>
                  <a:fillRect/>
                </a:stretch>
              </a:blipFill>
            </p:spPr>
            <p:txBody>
              <a:bodyPr/>
              <a:lstStyle/>
              <a:p>
                <a:r>
                  <a:rPr lang="en-US">
                    <a:noFill/>
                  </a:rPr>
                  <a:t> </a:t>
                </a:r>
              </a:p>
            </p:txBody>
          </p:sp>
        </mc:Fallback>
      </mc:AlternateContent>
      <p:sp>
        <p:nvSpPr>
          <p:cNvPr id="9" name="TextBox 8"/>
          <p:cNvSpPr txBox="1"/>
          <p:nvPr/>
        </p:nvSpPr>
        <p:spPr>
          <a:xfrm>
            <a:off x="8347841" y="1366749"/>
            <a:ext cx="684803" cy="369332"/>
          </a:xfrm>
          <a:prstGeom prst="rect">
            <a:avLst/>
          </a:prstGeom>
          <a:noFill/>
        </p:spPr>
        <p:txBody>
          <a:bodyPr wrap="none" rtlCol="0">
            <a:spAutoFit/>
          </a:bodyPr>
          <a:lstStyle/>
          <a:p>
            <a:r>
              <a:rPr lang="en-US" dirty="0">
                <a:latin typeface="Times New Roman" panose="02020603050405020304" pitchFamily="18" charset="0"/>
              </a:rPr>
              <a:t>(103)</a:t>
            </a:r>
          </a:p>
        </p:txBody>
      </p:sp>
      <mc:AlternateContent xmlns:mc="http://schemas.openxmlformats.org/markup-compatibility/2006" xmlns:a14="http://schemas.microsoft.com/office/drawing/2010/main">
        <mc:Choice Requires="a14">
          <p:sp>
            <p:nvSpPr>
              <p:cNvPr id="10" name="Rectangle 9"/>
              <p:cNvSpPr/>
              <p:nvPr/>
            </p:nvSpPr>
            <p:spPr>
              <a:xfrm>
                <a:off x="2979674" y="2164542"/>
                <a:ext cx="2757999"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𝐿𝐺</m:t>
                            </m:r>
                          </m:e>
                          <m:sub>
                            <m:r>
                              <a:rPr lang="en-US" i="1">
                                <a:latin typeface="Cambria Math" panose="02040503050406030204" pitchFamily="18" charset="0"/>
                              </a:rPr>
                              <m:t>𝐴</m:t>
                            </m:r>
                            <m:r>
                              <a:rPr lang="en-US" b="0" i="1" smtClean="0">
                                <a:latin typeface="Cambria Math" panose="02040503050406030204" pitchFamily="18" charset="0"/>
                              </a:rPr>
                              <m:t>𝐵𝐶</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smtClean="0">
                            <a:latin typeface="Cambria Math" panose="02040503050406030204" pitchFamily="18" charset="0"/>
                          </a:rPr>
                          <m:t>𝐴</m:t>
                        </m:r>
                        <m:r>
                          <a:rPr lang="en-US" b="0" i="1" smtClean="0">
                            <a:latin typeface="Cambria Math" panose="02040503050406030204" pitchFamily="18" charset="0"/>
                          </a:rPr>
                          <m:t>𝑉</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𝑡</m:t>
                            </m:r>
                          </m:e>
                          <m:sub>
                            <m:r>
                              <a:rPr lang="en-US" b="0" i="1" smtClean="0">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979674" y="2164542"/>
                <a:ext cx="2757999" cy="369332"/>
              </a:xfrm>
              <a:prstGeom prst="rect">
                <a:avLst/>
              </a:prstGeom>
              <a:blipFill>
                <a:blip r:embed="rId4"/>
                <a:stretch>
                  <a:fillRect b="-1639"/>
                </a:stretch>
              </a:blipFill>
            </p:spPr>
            <p:txBody>
              <a:bodyPr/>
              <a:lstStyle/>
              <a:p>
                <a:r>
                  <a:rPr lang="en-US">
                    <a:noFill/>
                  </a:rPr>
                  <a:t> </a:t>
                </a:r>
              </a:p>
            </p:txBody>
          </p:sp>
        </mc:Fallback>
      </mc:AlternateContent>
    </p:spTree>
    <p:extLst>
      <p:ext uri="{BB962C8B-B14F-4D97-AF65-F5344CB8AC3E}">
        <p14:creationId xmlns:p14="http://schemas.microsoft.com/office/powerpoint/2010/main" val="2895768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7629"/>
            <a:ext cx="7772400" cy="533400"/>
          </a:xfrm>
        </p:spPr>
        <p:txBody>
          <a:bodyPr>
            <a:noAutofit/>
          </a:bodyPr>
          <a:lstStyle/>
          <a:p>
            <a:pPr algn="l"/>
            <a:r>
              <a:rPr lang="en-US" sz="3200" dirty="0">
                <a:latin typeface="+mj-lt"/>
              </a:rPr>
              <a:t>Transformer model</a:t>
            </a:r>
          </a:p>
        </p:txBody>
      </p:sp>
      <mc:AlternateContent xmlns:mc="http://schemas.openxmlformats.org/markup-compatibility/2006" xmlns:a14="http://schemas.microsoft.com/office/drawing/2010/main">
        <mc:Choice Requires="a14">
          <p:sp>
            <p:nvSpPr>
              <p:cNvPr id="3" name="TextBox 2"/>
              <p:cNvSpPr txBox="1"/>
              <p:nvPr/>
            </p:nvSpPr>
            <p:spPr>
              <a:xfrm>
                <a:off x="2036402" y="2350997"/>
                <a:ext cx="4490204" cy="276999"/>
              </a:xfrm>
              <a:prstGeom prst="rect">
                <a:avLst/>
              </a:prstGeom>
              <a:noFill/>
            </p:spPr>
            <p:txBody>
              <a:bodyPr wrap="none" lIns="0" tIns="0" rIns="0" bIns="0" rtlCol="0">
                <a:spAutoFit/>
              </a:bodyPr>
              <a:lstStyle/>
              <a:p>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𝑉𝐿</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𝑎𝑏𝑐</m:t>
                            </m:r>
                          </m:sub>
                        </m:sSub>
                      </m:e>
                    </m:d>
                    <m:r>
                      <a:rPr lang="en-US"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e>
                    </m:d>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𝑉𝐿</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𝑎𝑏𝑐</m:t>
                        </m:r>
                      </m:sub>
                    </m:sSub>
                    <m:r>
                      <a:rPr lang="en-US" b="0" i="1" smtClean="0">
                        <a:latin typeface="Cambria Math" panose="02040503050406030204" pitchFamily="18" charset="0"/>
                      </a:rPr>
                      <m:t>]</m:t>
                    </m:r>
                  </m:oMath>
                </a14:m>
                <a:r>
                  <a:rPr lang="en-US" i="1" dirty="0">
                    <a:latin typeface="Times New Roman" panose="02020603050405020304" pitchFamily="18" charset="0"/>
                  </a:rPr>
                  <a:t>      </a:t>
                </a:r>
                <a:r>
                  <a:rPr lang="en-US" dirty="0">
                    <a:latin typeface="Times New Roman" panose="02020603050405020304" pitchFamily="18" charset="0"/>
                  </a:rPr>
                  <a:t>(8.5)</a:t>
                </a:r>
              </a:p>
            </p:txBody>
          </p:sp>
        </mc:Choice>
        <mc:Fallback xmlns="">
          <p:sp>
            <p:nvSpPr>
              <p:cNvPr id="3" name="TextBox 2"/>
              <p:cNvSpPr txBox="1">
                <a:spLocks noRot="1" noChangeAspect="1" noMove="1" noResize="1" noEditPoints="1" noAdjustHandles="1" noChangeArrowheads="1" noChangeShapeType="1" noTextEdit="1"/>
              </p:cNvSpPr>
              <p:nvPr/>
            </p:nvSpPr>
            <p:spPr>
              <a:xfrm>
                <a:off x="2036402" y="2350997"/>
                <a:ext cx="4490204" cy="276999"/>
              </a:xfrm>
              <a:prstGeom prst="rect">
                <a:avLst/>
              </a:prstGeom>
              <a:blipFill>
                <a:blip r:embed="rId6"/>
                <a:stretch>
                  <a:fillRect t="-28889" r="-2849" b="-5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002677" y="2889998"/>
                <a:ext cx="454432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𝑉𝐿</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𝐴𝐵𝐶</m:t>
                              </m:r>
                            </m:sub>
                          </m:sSub>
                        </m:e>
                      </m:d>
                      <m:r>
                        <a:rPr lang="en-US"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𝑡</m:t>
                              </m:r>
                            </m:sub>
                          </m:sSub>
                        </m:e>
                      </m:d>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𝑉𝐿</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𝑎𝑏𝑐</m:t>
                          </m:r>
                        </m:sub>
                      </m:sSub>
                      <m:r>
                        <a:rPr lang="en-US" b="0" i="1" smtClean="0">
                          <a:latin typeface="Cambria Math" panose="02040503050406030204" pitchFamily="18" charset="0"/>
                        </a:rPr>
                        <m:t>]</m:t>
                      </m:r>
                      <m:r>
                        <m:rPr>
                          <m:nor/>
                        </m:rPr>
                        <a:rPr lang="en-US" i="1" dirty="0">
                          <a:latin typeface="Times New Roman" panose="02020603050405020304" pitchFamily="18" charset="0"/>
                        </a:rPr>
                        <m:t>    </m:t>
                      </m:r>
                      <m:r>
                        <m:rPr>
                          <m:nor/>
                        </m:rPr>
                        <a:rPr lang="en-US" b="0" i="1" dirty="0" smtClean="0">
                          <a:latin typeface="Times New Roman" panose="02020603050405020304" pitchFamily="18" charset="0"/>
                        </a:rPr>
                        <m:t>   </m:t>
                      </m:r>
                      <m:r>
                        <m:rPr>
                          <m:nor/>
                        </m:rPr>
                        <a:rPr lang="en-US" dirty="0">
                          <a:latin typeface="Times New Roman" panose="02020603050405020304" pitchFamily="18" charset="0"/>
                        </a:rPr>
                        <m:t>(8.</m:t>
                      </m:r>
                      <m:r>
                        <m:rPr>
                          <m:nor/>
                        </m:rPr>
                        <a:rPr lang="en-US" b="0" i="0" dirty="0" smtClean="0">
                          <a:latin typeface="Times New Roman" panose="02020603050405020304" pitchFamily="18" charset="0"/>
                        </a:rPr>
                        <m:t>6</m:t>
                      </m:r>
                      <m:r>
                        <m:rPr>
                          <m:nor/>
                        </m:rPr>
                        <a:rPr lang="en-US" dirty="0">
                          <a:latin typeface="Times New Roman" panose="02020603050405020304" pitchFamily="18" charset="0"/>
                        </a:rPr>
                        <m:t>)</m:t>
                      </m:r>
                    </m:oMath>
                  </m:oMathPara>
                </a14:m>
                <a:endParaRPr lang="en-US" dirty="0">
                  <a:latin typeface="Times New Roman" panose="020206030504050203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002677" y="2889998"/>
                <a:ext cx="4544321" cy="276999"/>
              </a:xfrm>
              <a:prstGeom prst="rect">
                <a:avLst/>
              </a:prstGeom>
              <a:blipFill>
                <a:blip r:embed="rId7"/>
                <a:stretch>
                  <a:fillRect r="-1611" b="-391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051198" y="3429000"/>
                <a:ext cx="4502002" cy="276999"/>
              </a:xfrm>
              <a:prstGeom prst="rect">
                <a:avLst/>
              </a:prstGeom>
              <a:noFill/>
            </p:spPr>
            <p:txBody>
              <a:bodyPr wrap="none" lIns="0" tIns="0" rIns="0" bIns="0" rtlCol="0">
                <a:spAutoFit/>
              </a:bodyPr>
              <a:lstStyle/>
              <a:p>
                <a14:m>
                  <m:oMath xmlns:m="http://schemas.openxmlformats.org/officeDocument/2006/math">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𝐴𝐵𝐶</m:t>
                            </m:r>
                          </m:sub>
                        </m:sSub>
                      </m:e>
                    </m:d>
                    <m:r>
                      <a:rPr lang="en-US"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𝑡</m:t>
                            </m:r>
                          </m:sub>
                        </m:sSub>
                      </m:e>
                    </m:d>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𝑉𝐿</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𝑎𝑏𝑐</m:t>
                        </m:r>
                      </m:sub>
                    </m:sSub>
                    <m:r>
                      <a:rPr lang="en-US" b="0" i="1" smtClean="0">
                        <a:latin typeface="Cambria Math" panose="02040503050406030204" pitchFamily="18" charset="0"/>
                      </a:rPr>
                      <m:t>]</m:t>
                    </m:r>
                  </m:oMath>
                </a14:m>
                <a:r>
                  <a:rPr lang="en-US" dirty="0">
                    <a:latin typeface="Times New Roman" panose="02020603050405020304" pitchFamily="18" charset="0"/>
                  </a:rPr>
                  <a:t>             (8.7)</a:t>
                </a:r>
              </a:p>
            </p:txBody>
          </p:sp>
        </mc:Choice>
        <mc:Fallback xmlns="">
          <p:sp>
            <p:nvSpPr>
              <p:cNvPr id="9" name="TextBox 8"/>
              <p:cNvSpPr txBox="1">
                <a:spLocks noRot="1" noChangeAspect="1" noMove="1" noResize="1" noEditPoints="1" noAdjustHandles="1" noChangeArrowheads="1" noChangeShapeType="1" noTextEdit="1"/>
              </p:cNvSpPr>
              <p:nvPr/>
            </p:nvSpPr>
            <p:spPr>
              <a:xfrm>
                <a:off x="2051198" y="3429000"/>
                <a:ext cx="4502002" cy="276999"/>
              </a:xfrm>
              <a:prstGeom prst="rect">
                <a:avLst/>
              </a:prstGeom>
              <a:blipFill>
                <a:blip r:embed="rId8"/>
                <a:stretch>
                  <a:fillRect t="-28889" r="-2571" b="-51111"/>
                </a:stretch>
              </a:blipFill>
            </p:spPr>
            <p:txBody>
              <a:bodyPr/>
              <a:lstStyle/>
              <a:p>
                <a:r>
                  <a:rPr lang="en-US">
                    <a:noFill/>
                  </a:rPr>
                  <a:t> </a:t>
                </a:r>
              </a:p>
            </p:txBody>
          </p:sp>
        </mc:Fallback>
      </mc:AlternateContent>
    </p:spTree>
    <p:extLst>
      <p:ext uri="{BB962C8B-B14F-4D97-AF65-F5344CB8AC3E}">
        <p14:creationId xmlns:p14="http://schemas.microsoft.com/office/powerpoint/2010/main" val="283789085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3934282" cy="584775"/>
          </a:xfrm>
          <a:prstGeom prst="rect">
            <a:avLst/>
          </a:prstGeom>
        </p:spPr>
        <p:txBody>
          <a:bodyPr wrap="none">
            <a:spAutoFit/>
          </a:bodyPr>
          <a:lstStyle/>
          <a:p>
            <a:r>
              <a:rPr lang="en-US" sz="3200" dirty="0">
                <a:solidFill>
                  <a:srgbClr val="C8102E"/>
                </a:solidFill>
                <a:latin typeface="+mj-lt"/>
                <a:ea typeface="+mj-ea"/>
                <a:cs typeface="+mj-cs"/>
              </a:rPr>
              <a:t>Open Wye-Open Delta</a:t>
            </a:r>
          </a:p>
        </p:txBody>
      </p:sp>
      <p:sp>
        <p:nvSpPr>
          <p:cNvPr id="5" name="Rectangle 4"/>
          <p:cNvSpPr/>
          <p:nvPr/>
        </p:nvSpPr>
        <p:spPr>
          <a:xfrm>
            <a:off x="152400" y="647700"/>
            <a:ext cx="8839200" cy="400110"/>
          </a:xfrm>
          <a:prstGeom prst="rect">
            <a:avLst/>
          </a:prstGeom>
        </p:spPr>
        <p:txBody>
          <a:bodyPr wrap="square">
            <a:spAutoFit/>
          </a:bodyPr>
          <a:lstStyle/>
          <a:p>
            <a:r>
              <a:rPr lang="en-US" sz="2000" dirty="0">
                <a:solidFill>
                  <a:srgbClr val="000000"/>
                </a:solidFill>
                <a:latin typeface="Times New Roman" panose="02020603050405020304" pitchFamily="18" charset="0"/>
              </a:rPr>
              <a:t>The currents as a function of the turn's ratio are given by</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Rectangle 10"/>
              <p:cNvSpPr/>
              <p:nvPr/>
            </p:nvSpPr>
            <p:spPr>
              <a:xfrm>
                <a:off x="3562914" y="1047810"/>
                <a:ext cx="188032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𝑏𝑎</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𝑇</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𝐼</m:t>
                          </m:r>
                        </m:e>
                        <m:sub>
                          <m:r>
                            <a:rPr lang="en-US" b="0" i="1" smtClean="0">
                              <a:latin typeface="Cambria Math" panose="02040503050406030204" pitchFamily="18" charset="0"/>
                            </a:rPr>
                            <m:t>𝐴</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sub>
                      </m:sSub>
                    </m:oMath>
                  </m:oMathPara>
                </a14:m>
                <a:endParaRPr lang="en-US" dirty="0">
                  <a:latin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3562914" y="1047810"/>
                <a:ext cx="1880323" cy="369332"/>
              </a:xfrm>
              <a:prstGeom prst="rect">
                <a:avLst/>
              </a:prstGeom>
              <a:blipFill>
                <a:blip r:embed="rId2"/>
                <a:stretch>
                  <a:fillRect b="-1667"/>
                </a:stretch>
              </a:blipFill>
            </p:spPr>
            <p:txBody>
              <a:bodyPr/>
              <a:lstStyle/>
              <a:p>
                <a:r>
                  <a:rPr lang="en-US">
                    <a:noFill/>
                  </a:rPr>
                  <a:t> </a:t>
                </a:r>
              </a:p>
            </p:txBody>
          </p:sp>
        </mc:Fallback>
      </mc:AlternateContent>
      <p:sp>
        <p:nvSpPr>
          <p:cNvPr id="12" name="TextBox 11"/>
          <p:cNvSpPr txBox="1"/>
          <p:nvPr/>
        </p:nvSpPr>
        <p:spPr>
          <a:xfrm>
            <a:off x="8275398" y="1455803"/>
            <a:ext cx="684803" cy="369332"/>
          </a:xfrm>
          <a:prstGeom prst="rect">
            <a:avLst/>
          </a:prstGeom>
          <a:noFill/>
        </p:spPr>
        <p:txBody>
          <a:bodyPr wrap="none" rtlCol="0">
            <a:spAutoFit/>
          </a:bodyPr>
          <a:lstStyle/>
          <a:p>
            <a:r>
              <a:rPr lang="en-US" dirty="0">
                <a:latin typeface="Times New Roman" panose="02020603050405020304" pitchFamily="18" charset="0"/>
              </a:rPr>
              <a:t>(104)</a:t>
            </a:r>
          </a:p>
        </p:txBody>
      </p:sp>
      <mc:AlternateContent xmlns:mc="http://schemas.openxmlformats.org/markup-compatibility/2006" xmlns:a14="http://schemas.microsoft.com/office/drawing/2010/main">
        <mc:Choice Requires="a14">
          <p:sp>
            <p:nvSpPr>
              <p:cNvPr id="13" name="Rectangle 12"/>
              <p:cNvSpPr/>
              <p:nvPr/>
            </p:nvSpPr>
            <p:spPr>
              <a:xfrm>
                <a:off x="3484796" y="1455803"/>
                <a:ext cx="210801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𝑐𝑏</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𝑇</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𝐼</m:t>
                          </m:r>
                        </m:e>
                        <m:sub>
                          <m:r>
                            <a:rPr lang="en-US" b="0" i="1" smtClean="0">
                              <a:latin typeface="Cambria Math" panose="02040503050406030204" pitchFamily="18" charset="0"/>
                            </a:rPr>
                            <m:t>𝐵</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𝑐</m:t>
                          </m:r>
                        </m:sub>
                      </m:sSub>
                    </m:oMath>
                  </m:oMathPara>
                </a14:m>
                <a:endParaRPr lang="en-US" dirty="0">
                  <a:latin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3484796" y="1455803"/>
                <a:ext cx="2108013" cy="369332"/>
              </a:xfrm>
              <a:prstGeom prst="rect">
                <a:avLst/>
              </a:prstGeom>
              <a:blipFill>
                <a:blip r:embed="rId3"/>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657600" y="1863796"/>
                <a:ext cx="17624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𝑏</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𝑐</m:t>
                          </m:r>
                        </m:sub>
                      </m:sSub>
                      <m:r>
                        <a:rPr lang="en-US" b="0" i="1" smtClean="0">
                          <a:latin typeface="Cambria Math" panose="02040503050406030204" pitchFamily="18" charset="0"/>
                        </a:rPr>
                        <m:t>)</m:t>
                      </m:r>
                    </m:oMath>
                  </m:oMathPara>
                </a14:m>
                <a:endParaRPr lang="en-US" dirty="0">
                  <a:latin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657600" y="1863796"/>
                <a:ext cx="1762406" cy="369332"/>
              </a:xfrm>
              <a:prstGeom prst="rect">
                <a:avLst/>
              </a:prstGeom>
              <a:blipFill>
                <a:blip r:embed="rId4"/>
                <a:stretch>
                  <a:fillRect b="-15000"/>
                </a:stretch>
              </a:blipFill>
            </p:spPr>
            <p:txBody>
              <a:bodyPr/>
              <a:lstStyle/>
              <a:p>
                <a:r>
                  <a:rPr lang="en-US">
                    <a:noFill/>
                  </a:rPr>
                  <a:t> </a:t>
                </a:r>
              </a:p>
            </p:txBody>
          </p:sp>
        </mc:Fallback>
      </mc:AlternateContent>
      <p:sp>
        <p:nvSpPr>
          <p:cNvPr id="14" name="Rectangle 13"/>
          <p:cNvSpPr/>
          <p:nvPr/>
        </p:nvSpPr>
        <p:spPr>
          <a:xfrm>
            <a:off x="152400" y="2362200"/>
            <a:ext cx="8915400" cy="400110"/>
          </a:xfrm>
          <a:prstGeom prst="rect">
            <a:avLst/>
          </a:prstGeom>
        </p:spPr>
        <p:txBody>
          <a:bodyPr wrap="square">
            <a:spAutoFit/>
          </a:bodyPr>
          <a:lstStyle/>
          <a:p>
            <a:r>
              <a:rPr lang="en-US" sz="2000" dirty="0">
                <a:solidFill>
                  <a:srgbClr val="000000"/>
                </a:solidFill>
                <a:latin typeface="Times New Roman" panose="02020603050405020304" pitchFamily="18" charset="0"/>
              </a:rPr>
              <a:t>Equation (104) can be expressed in matrix form by</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Rectangle 15"/>
              <p:cNvSpPr/>
              <p:nvPr/>
            </p:nvSpPr>
            <p:spPr>
              <a:xfrm>
                <a:off x="3043344" y="2813024"/>
                <a:ext cx="3057312" cy="97270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𝑏</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𝑐</m:t>
                                </m:r>
                              </m:sub>
                            </m:sSub>
                          </m:e>
                        </m:eqArr>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𝑡</m:t>
                                  </m:r>
                                </m:sub>
                              </m:sSub>
                            </m:e>
                            <m:e>
                              <m:r>
                                <a:rPr lang="en-US" b="0" i="1" smtClean="0">
                                  <a:latin typeface="Cambria Math" panose="02040503050406030204" pitchFamily="18" charset="0"/>
                                </a:rPr>
                                <m:t>0</m:t>
                              </m:r>
                            </m:e>
                            <m:e>
                              <m:r>
                                <a:rPr lang="en-US" i="1">
                                  <a:latin typeface="Cambria Math" panose="02040503050406030204" pitchFamily="18" charset="0"/>
                                </a:rPr>
                                <m:t>0</m:t>
                              </m:r>
                            </m:e>
                          </m:mr>
                          <m:mr>
                            <m:e>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e>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e>
                            <m:e>
                              <m:r>
                                <a:rPr lang="en-US" i="1">
                                  <a:latin typeface="Cambria Math" panose="02040503050406030204" pitchFamily="18" charset="0"/>
                                </a:rPr>
                                <m:t>0</m:t>
                              </m:r>
                            </m:e>
                          </m:mr>
                          <m:mr>
                            <m:e>
                              <m:r>
                                <a:rPr lang="en-US" i="1">
                                  <a:latin typeface="Cambria Math" panose="02040503050406030204" pitchFamily="18" charset="0"/>
                                </a:rPr>
                                <m:t>0</m:t>
                              </m:r>
                            </m:e>
                            <m:e>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e>
                            <m:e>
                              <m:r>
                                <a:rPr lang="en-US" b="0" i="1" smtClean="0">
                                  <a:latin typeface="Cambria Math" panose="02040503050406030204" pitchFamily="18" charset="0"/>
                                </a:rPr>
                                <m:t>0</m:t>
                              </m:r>
                            </m:e>
                          </m:mr>
                        </m:m>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𝐴</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𝐵</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𝐶</m:t>
                                </m:r>
                              </m:sub>
                            </m:sSub>
                          </m:e>
                        </m:eqArr>
                      </m:e>
                    </m:d>
                  </m:oMath>
                </a14:m>
                <a:endParaRPr lang="en-US" dirty="0">
                  <a:latin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3043344" y="2813024"/>
                <a:ext cx="3057312" cy="972702"/>
              </a:xfrm>
              <a:prstGeom prst="rect">
                <a:avLst/>
              </a:prstGeom>
              <a:blipFill>
                <a:blip r:embed="rId5"/>
                <a:stretch>
                  <a:fillRect/>
                </a:stretch>
              </a:blipFill>
            </p:spPr>
            <p:txBody>
              <a:bodyPr/>
              <a:lstStyle/>
              <a:p>
                <a:r>
                  <a:rPr lang="en-US">
                    <a:noFill/>
                  </a:rPr>
                  <a:t> </a:t>
                </a:r>
              </a:p>
            </p:txBody>
          </p:sp>
        </mc:Fallback>
      </mc:AlternateContent>
      <p:sp>
        <p:nvSpPr>
          <p:cNvPr id="17" name="TextBox 16"/>
          <p:cNvSpPr txBox="1"/>
          <p:nvPr/>
        </p:nvSpPr>
        <p:spPr>
          <a:xfrm>
            <a:off x="8275398" y="3299375"/>
            <a:ext cx="684803" cy="369332"/>
          </a:xfrm>
          <a:prstGeom prst="rect">
            <a:avLst/>
          </a:prstGeom>
          <a:noFill/>
        </p:spPr>
        <p:txBody>
          <a:bodyPr wrap="none" rtlCol="0">
            <a:spAutoFit/>
          </a:bodyPr>
          <a:lstStyle/>
          <a:p>
            <a:r>
              <a:rPr lang="en-US" dirty="0">
                <a:latin typeface="Times New Roman" panose="02020603050405020304" pitchFamily="18" charset="0"/>
              </a:rPr>
              <a:t>(105)</a:t>
            </a:r>
          </a:p>
        </p:txBody>
      </p:sp>
      <mc:AlternateContent xmlns:mc="http://schemas.openxmlformats.org/markup-compatibility/2006" xmlns:a14="http://schemas.microsoft.com/office/drawing/2010/main">
        <mc:Choice Requires="a14">
          <p:sp>
            <p:nvSpPr>
              <p:cNvPr id="18" name="Rectangle 17"/>
              <p:cNvSpPr/>
              <p:nvPr/>
            </p:nvSpPr>
            <p:spPr>
              <a:xfrm>
                <a:off x="3432762" y="3900394"/>
                <a:ext cx="2212080"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r>
                              <a:rPr lang="en-US" b="0" i="1" smtClean="0">
                                <a:latin typeface="Cambria Math" panose="02040503050406030204" pitchFamily="18" charset="0"/>
                              </a:rPr>
                              <m:t>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𝐴𝐼</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𝐴𝐵𝐶</m:t>
                            </m:r>
                          </m:sub>
                        </m:sSub>
                      </m:e>
                    </m:d>
                  </m:oMath>
                </a14:m>
                <a:endParaRPr lang="en-US" dirty="0">
                  <a:latin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3432762" y="3900394"/>
                <a:ext cx="2212080" cy="369332"/>
              </a:xfrm>
              <a:prstGeom prst="rect">
                <a:avLst/>
              </a:prstGeom>
              <a:blipFill>
                <a:blip r:embed="rId6"/>
                <a:stretch>
                  <a:fillRect b="-1667"/>
                </a:stretch>
              </a:blipFill>
            </p:spPr>
            <p:txBody>
              <a:bodyPr/>
              <a:lstStyle/>
              <a:p>
                <a:r>
                  <a:rPr lang="en-US">
                    <a:noFill/>
                  </a:rPr>
                  <a:t> </a:t>
                </a:r>
              </a:p>
            </p:txBody>
          </p:sp>
        </mc:Fallback>
      </mc:AlternateContent>
      <p:sp>
        <p:nvSpPr>
          <p:cNvPr id="15" name="Rectangle 14"/>
          <p:cNvSpPr/>
          <p:nvPr/>
        </p:nvSpPr>
        <p:spPr>
          <a:xfrm>
            <a:off x="120868" y="4364586"/>
            <a:ext cx="9023131" cy="400110"/>
          </a:xfrm>
          <a:prstGeom prst="rect">
            <a:avLst/>
          </a:prstGeom>
        </p:spPr>
        <p:txBody>
          <a:bodyPr wrap="square">
            <a:spAutoFit/>
          </a:bodyPr>
          <a:lstStyle/>
          <a:p>
            <a:r>
              <a:rPr lang="en-US" sz="2000" dirty="0">
                <a:solidFill>
                  <a:srgbClr val="000000"/>
                </a:solidFill>
                <a:latin typeface="Times New Roman" panose="02020603050405020304" pitchFamily="18" charset="0"/>
              </a:rPr>
              <a:t>The ideal voltages in the secondary can be determined by</a:t>
            </a:r>
            <a:endParaRPr lang="en-US" sz="2000" dirty="0">
              <a:solidFill>
                <a:srgbClr val="000000"/>
              </a:solidFill>
              <a:effectLst/>
              <a:latin typeface="Times New Roman" panose="02020603050405020304" pitchFamily="18" charset="0"/>
            </a:endParaRPr>
          </a:p>
        </p:txBody>
      </p:sp>
      <p:sp>
        <p:nvSpPr>
          <p:cNvPr id="21" name="TextBox 20"/>
          <p:cNvSpPr txBox="1"/>
          <p:nvPr/>
        </p:nvSpPr>
        <p:spPr>
          <a:xfrm>
            <a:off x="8275398" y="5091243"/>
            <a:ext cx="684803" cy="369332"/>
          </a:xfrm>
          <a:prstGeom prst="rect">
            <a:avLst/>
          </a:prstGeom>
          <a:noFill/>
        </p:spPr>
        <p:txBody>
          <a:bodyPr wrap="none" rtlCol="0">
            <a:spAutoFit/>
          </a:bodyPr>
          <a:lstStyle/>
          <a:p>
            <a:r>
              <a:rPr lang="en-US" dirty="0">
                <a:latin typeface="Times New Roman" panose="02020603050405020304" pitchFamily="18" charset="0"/>
              </a:rPr>
              <a:t>(106)</a:t>
            </a:r>
          </a:p>
        </p:txBody>
      </p:sp>
      <mc:AlternateContent xmlns:mc="http://schemas.openxmlformats.org/markup-compatibility/2006" xmlns:a14="http://schemas.microsoft.com/office/drawing/2010/main">
        <mc:Choice Requires="a14">
          <p:sp>
            <p:nvSpPr>
              <p:cNvPr id="19" name="Rectangle 18"/>
              <p:cNvSpPr/>
              <p:nvPr/>
            </p:nvSpPr>
            <p:spPr>
              <a:xfrm>
                <a:off x="3432762" y="4795759"/>
                <a:ext cx="240963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𝑉𝑡</m:t>
                          </m:r>
                        </m:e>
                        <m:sub>
                          <m:r>
                            <a:rPr lang="en-US" i="1">
                              <a:latin typeface="Cambria Math" panose="02040503050406030204" pitchFamily="18" charset="0"/>
                            </a:rPr>
                            <m:t>𝑎𝑏</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𝑉</m:t>
                          </m:r>
                        </m:e>
                        <m:sub>
                          <m:r>
                            <a:rPr lang="en-US" i="1">
                              <a:latin typeface="Cambria Math" panose="02040503050406030204" pitchFamily="18" charset="0"/>
                            </a:rPr>
                            <m:t>𝑎𝑏</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𝑍</m:t>
                          </m:r>
                          <m:r>
                            <a:rPr lang="en-US" i="1">
                              <a:latin typeface="Cambria Math" panose="02040503050406030204" pitchFamily="18" charset="0"/>
                              <a:ea typeface="Cambria Math" panose="02040503050406030204" pitchFamily="18" charset="0"/>
                            </a:rPr>
                            <m:t>𝑡</m:t>
                          </m:r>
                        </m:e>
                        <m:sub>
                          <m:r>
                            <a:rPr lang="en-US" i="1">
                              <a:latin typeface="Cambria Math" panose="02040503050406030204" pitchFamily="18" charset="0"/>
                            </a:rPr>
                            <m:t>𝑎𝑏</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𝐼</m:t>
                          </m:r>
                        </m:e>
                        <m:sub>
                          <m:r>
                            <a:rPr lang="en-US" i="1">
                              <a:latin typeface="Cambria Math" panose="02040503050406030204" pitchFamily="18" charset="0"/>
                            </a:rPr>
                            <m:t>𝑎</m:t>
                          </m:r>
                        </m:sub>
                      </m:sSub>
                    </m:oMath>
                  </m:oMathPara>
                </a14:m>
                <a:endParaRPr lang="en-US" dirty="0">
                  <a:latin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3432762" y="4795759"/>
                <a:ext cx="2409634" cy="369332"/>
              </a:xfrm>
              <a:prstGeom prst="rect">
                <a:avLst/>
              </a:prstGeom>
              <a:blipFill>
                <a:blip r:embed="rId7"/>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3427616" y="5343556"/>
                <a:ext cx="240873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𝑉𝑡</m:t>
                          </m:r>
                        </m:e>
                        <m:sub>
                          <m:r>
                            <a:rPr lang="en-US" b="0" i="1" smtClean="0">
                              <a:latin typeface="Cambria Math" panose="02040503050406030204" pitchFamily="18" charset="0"/>
                              <a:ea typeface="Cambria Math" panose="02040503050406030204" pitchFamily="18" charset="0"/>
                            </a:rPr>
                            <m:t>𝑏𝑐</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𝑏𝑐</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𝑍</m:t>
                          </m:r>
                          <m:r>
                            <a:rPr lang="en-US" i="1">
                              <a:latin typeface="Cambria Math" panose="02040503050406030204" pitchFamily="18" charset="0"/>
                              <a:ea typeface="Cambria Math" panose="02040503050406030204" pitchFamily="18" charset="0"/>
                            </a:rPr>
                            <m:t>𝑡</m:t>
                          </m:r>
                        </m:e>
                        <m:sub>
                          <m:r>
                            <a:rPr lang="en-US" i="1">
                              <a:latin typeface="Cambria Math" panose="02040503050406030204" pitchFamily="18" charset="0"/>
                            </a:rPr>
                            <m:t>𝑏</m:t>
                          </m:r>
                          <m:r>
                            <a:rPr lang="en-US" b="0" i="1" smtClean="0">
                              <a:latin typeface="Cambria Math" panose="02040503050406030204" pitchFamily="18" charset="0"/>
                            </a:rPr>
                            <m:t>𝑐</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𝑐</m:t>
                          </m:r>
                        </m:sub>
                      </m:sSub>
                    </m:oMath>
                  </m:oMathPara>
                </a14:m>
                <a:endParaRPr lang="en-US" dirty="0">
                  <a:latin typeface="Times New Roman" panose="02020603050405020304" pitchFamily="18"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3427616" y="5343556"/>
                <a:ext cx="2408736" cy="369332"/>
              </a:xfrm>
              <a:prstGeom prst="rect">
                <a:avLst/>
              </a:prstGeom>
              <a:blipFill>
                <a:blip r:embed="rId8"/>
                <a:stretch>
                  <a:fillRect b="-1667"/>
                </a:stretch>
              </a:blipFill>
            </p:spPr>
            <p:txBody>
              <a:bodyPr/>
              <a:lstStyle/>
              <a:p>
                <a:r>
                  <a:rPr lang="en-US">
                    <a:noFill/>
                  </a:rPr>
                  <a:t> </a:t>
                </a:r>
              </a:p>
            </p:txBody>
          </p:sp>
        </mc:Fallback>
      </mc:AlternateContent>
    </p:spTree>
    <p:extLst>
      <p:ext uri="{BB962C8B-B14F-4D97-AF65-F5344CB8AC3E}">
        <p14:creationId xmlns:p14="http://schemas.microsoft.com/office/powerpoint/2010/main" val="177497916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3934282" cy="584775"/>
          </a:xfrm>
          <a:prstGeom prst="rect">
            <a:avLst/>
          </a:prstGeom>
        </p:spPr>
        <p:txBody>
          <a:bodyPr wrap="none">
            <a:spAutoFit/>
          </a:bodyPr>
          <a:lstStyle/>
          <a:p>
            <a:r>
              <a:rPr lang="en-US" sz="3200" dirty="0">
                <a:solidFill>
                  <a:srgbClr val="C8102E"/>
                </a:solidFill>
                <a:latin typeface="+mj-lt"/>
                <a:ea typeface="+mj-ea"/>
                <a:cs typeface="+mj-cs"/>
              </a:rPr>
              <a:t>Open Wye-Open Delta</a:t>
            </a:r>
          </a:p>
        </p:txBody>
      </p:sp>
      <mc:AlternateContent xmlns:mc="http://schemas.openxmlformats.org/markup-compatibility/2006" xmlns:a14="http://schemas.microsoft.com/office/drawing/2010/main">
        <mc:Choice Requires="a14">
          <p:sp>
            <p:nvSpPr>
              <p:cNvPr id="20" name="Rectangle 19"/>
              <p:cNvSpPr/>
              <p:nvPr/>
            </p:nvSpPr>
            <p:spPr>
              <a:xfrm>
                <a:off x="2559446" y="2735161"/>
                <a:ext cx="413209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𝐴𝐺</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𝑉𝑡</m:t>
                          </m:r>
                        </m:e>
                        <m:sub>
                          <m:r>
                            <a:rPr lang="en-US" b="0" i="1" smtClean="0">
                              <a:latin typeface="Cambria Math" panose="02040503050406030204" pitchFamily="18" charset="0"/>
                            </a:rPr>
                            <m:t>𝑎𝑏</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b="0" i="1" smtClean="0">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𝑉</m:t>
                          </m:r>
                        </m:e>
                        <m:sub>
                          <m:r>
                            <a:rPr lang="en-US" i="1">
                              <a:latin typeface="Cambria Math" panose="02040503050406030204" pitchFamily="18" charset="0"/>
                            </a:rPr>
                            <m:t>𝑎𝑏</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b="0" i="1" smtClean="0">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𝑍</m:t>
                          </m:r>
                          <m:r>
                            <a:rPr lang="en-US" i="1">
                              <a:latin typeface="Cambria Math" panose="02040503050406030204" pitchFamily="18" charset="0"/>
                              <a:ea typeface="Cambria Math" panose="02040503050406030204" pitchFamily="18" charset="0"/>
                            </a:rPr>
                            <m:t>𝑡</m:t>
                          </m:r>
                        </m:e>
                        <m:sub>
                          <m:r>
                            <a:rPr lang="en-US" i="1">
                              <a:latin typeface="Cambria Math" panose="02040503050406030204" pitchFamily="18" charset="0"/>
                            </a:rPr>
                            <m:t>𝑎𝑏</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sub>
                      </m:sSub>
                    </m:oMath>
                  </m:oMathPara>
                </a14:m>
                <a:endParaRPr lang="en-US" dirty="0">
                  <a:latin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2559446" y="2735161"/>
                <a:ext cx="4132092" cy="369332"/>
              </a:xfrm>
              <a:prstGeom prst="rect">
                <a:avLst/>
              </a:prstGeom>
              <a:blipFill>
                <a:blip r:embed="rId2"/>
                <a:stretch>
                  <a:fillRect b="-1667"/>
                </a:stretch>
              </a:blipFill>
            </p:spPr>
            <p:txBody>
              <a:bodyPr/>
              <a:lstStyle/>
              <a:p>
                <a:r>
                  <a:rPr lang="en-US">
                    <a:noFill/>
                  </a:rPr>
                  <a:t> </a:t>
                </a:r>
              </a:p>
            </p:txBody>
          </p:sp>
        </mc:Fallback>
      </mc:AlternateContent>
      <p:sp>
        <p:nvSpPr>
          <p:cNvPr id="21" name="TextBox 20"/>
          <p:cNvSpPr txBox="1"/>
          <p:nvPr/>
        </p:nvSpPr>
        <p:spPr>
          <a:xfrm>
            <a:off x="8317052" y="2956613"/>
            <a:ext cx="684803" cy="369332"/>
          </a:xfrm>
          <a:prstGeom prst="rect">
            <a:avLst/>
          </a:prstGeom>
          <a:noFill/>
        </p:spPr>
        <p:txBody>
          <a:bodyPr wrap="none" rtlCol="0">
            <a:spAutoFit/>
          </a:bodyPr>
          <a:lstStyle/>
          <a:p>
            <a:r>
              <a:rPr lang="en-US" dirty="0">
                <a:latin typeface="Times New Roman" panose="02020603050405020304" pitchFamily="18" charset="0"/>
              </a:rPr>
              <a:t>(107)</a:t>
            </a:r>
          </a:p>
        </p:txBody>
      </p:sp>
      <mc:AlternateContent xmlns:mc="http://schemas.openxmlformats.org/markup-compatibility/2006" xmlns:a14="http://schemas.microsoft.com/office/drawing/2010/main">
        <mc:Choice Requires="a14">
          <p:sp>
            <p:nvSpPr>
              <p:cNvPr id="22" name="Rectangle 21"/>
              <p:cNvSpPr/>
              <p:nvPr/>
            </p:nvSpPr>
            <p:spPr>
              <a:xfrm>
                <a:off x="2590800" y="3212068"/>
                <a:ext cx="406938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𝐵𝐺</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𝑉𝑡</m:t>
                          </m:r>
                        </m:e>
                        <m:sub>
                          <m:r>
                            <a:rPr lang="en-US" b="0" i="1" smtClean="0">
                              <a:latin typeface="Cambria Math" panose="02040503050406030204" pitchFamily="18" charset="0"/>
                            </a:rPr>
                            <m:t>𝑏𝑐</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𝑇</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𝑏𝑐</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b="0" i="1" smtClean="0">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𝑍</m:t>
                          </m:r>
                          <m:r>
                            <a:rPr lang="en-US" i="1">
                              <a:latin typeface="Cambria Math" panose="02040503050406030204" pitchFamily="18" charset="0"/>
                              <a:ea typeface="Cambria Math" panose="02040503050406030204" pitchFamily="18" charset="0"/>
                            </a:rPr>
                            <m:t>𝑡</m:t>
                          </m:r>
                        </m:e>
                        <m:sub>
                          <m:r>
                            <a:rPr lang="en-US" b="0" i="1" smtClean="0">
                              <a:latin typeface="Cambria Math" panose="02040503050406030204" pitchFamily="18" charset="0"/>
                              <a:ea typeface="Cambria Math" panose="02040503050406030204" pitchFamily="18" charset="0"/>
                            </a:rPr>
                            <m:t>𝑏𝑐</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𝑐</m:t>
                          </m:r>
                        </m:sub>
                      </m:sSub>
                    </m:oMath>
                  </m:oMathPara>
                </a14:m>
                <a:endParaRPr lang="en-US" dirty="0">
                  <a:latin typeface="Times New Roman" panose="02020603050405020304" pitchFamily="18"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2590800" y="3212068"/>
                <a:ext cx="4069384" cy="369332"/>
              </a:xfrm>
              <a:prstGeom prst="rect">
                <a:avLst/>
              </a:prstGeom>
              <a:blipFill>
                <a:blip r:embed="rId3"/>
                <a:stretch>
                  <a:fillRect/>
                </a:stretch>
              </a:blipFill>
            </p:spPr>
            <p:txBody>
              <a:bodyPr/>
              <a:lstStyle/>
              <a:p>
                <a:r>
                  <a:rPr lang="en-US">
                    <a:noFill/>
                  </a:rPr>
                  <a:t> </a:t>
                </a:r>
              </a:p>
            </p:txBody>
          </p:sp>
        </mc:Fallback>
      </mc:AlternateContent>
      <p:sp>
        <p:nvSpPr>
          <p:cNvPr id="19" name="Rectangle 18"/>
          <p:cNvSpPr/>
          <p:nvPr/>
        </p:nvSpPr>
        <p:spPr>
          <a:xfrm>
            <a:off x="152400" y="2278639"/>
            <a:ext cx="8935835" cy="400110"/>
          </a:xfrm>
          <a:prstGeom prst="rect">
            <a:avLst/>
          </a:prstGeom>
        </p:spPr>
        <p:txBody>
          <a:bodyPr wrap="square">
            <a:spAutoFit/>
          </a:bodyPr>
          <a:lstStyle/>
          <a:p>
            <a:r>
              <a:rPr lang="en-US" sz="2000" dirty="0">
                <a:solidFill>
                  <a:srgbClr val="000000"/>
                </a:solidFill>
                <a:latin typeface="Times New Roman" panose="02020603050405020304" pitchFamily="18" charset="0"/>
              </a:rPr>
              <a:t>Substitute Equation (106) into Equation (103):</a:t>
            </a:r>
            <a:endParaRPr lang="en-US" sz="2000" dirty="0">
              <a:solidFill>
                <a:srgbClr val="000000"/>
              </a:solidFill>
              <a:effectLst/>
              <a:latin typeface="Times New Roman" panose="02020603050405020304" pitchFamily="18" charset="0"/>
            </a:endParaRPr>
          </a:p>
        </p:txBody>
      </p:sp>
      <p:sp>
        <p:nvSpPr>
          <p:cNvPr id="23" name="TextBox 22"/>
          <p:cNvSpPr txBox="1"/>
          <p:nvPr/>
        </p:nvSpPr>
        <p:spPr>
          <a:xfrm>
            <a:off x="8317052" y="1505211"/>
            <a:ext cx="684803" cy="369332"/>
          </a:xfrm>
          <a:prstGeom prst="rect">
            <a:avLst/>
          </a:prstGeom>
          <a:noFill/>
        </p:spPr>
        <p:txBody>
          <a:bodyPr wrap="none" rtlCol="0">
            <a:spAutoFit/>
          </a:bodyPr>
          <a:lstStyle/>
          <a:p>
            <a:r>
              <a:rPr lang="en-US" dirty="0">
                <a:latin typeface="Times New Roman" panose="02020603050405020304" pitchFamily="18" charset="0"/>
              </a:rPr>
              <a:t>(106)</a:t>
            </a:r>
          </a:p>
        </p:txBody>
      </p:sp>
      <mc:AlternateContent xmlns:mc="http://schemas.openxmlformats.org/markup-compatibility/2006" xmlns:a14="http://schemas.microsoft.com/office/drawing/2010/main">
        <mc:Choice Requires="a14">
          <p:sp>
            <p:nvSpPr>
              <p:cNvPr id="24" name="Rectangle 23"/>
              <p:cNvSpPr/>
              <p:nvPr/>
            </p:nvSpPr>
            <p:spPr>
              <a:xfrm>
                <a:off x="3352800" y="1222535"/>
                <a:ext cx="240963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𝑉𝑡</m:t>
                          </m:r>
                        </m:e>
                        <m:sub>
                          <m:r>
                            <a:rPr lang="en-US" i="1">
                              <a:latin typeface="Cambria Math" panose="02040503050406030204" pitchFamily="18" charset="0"/>
                            </a:rPr>
                            <m:t>𝑎𝑏</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𝑉</m:t>
                          </m:r>
                        </m:e>
                        <m:sub>
                          <m:r>
                            <a:rPr lang="en-US" i="1">
                              <a:latin typeface="Cambria Math" panose="02040503050406030204" pitchFamily="18" charset="0"/>
                            </a:rPr>
                            <m:t>𝑎𝑏</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𝑍</m:t>
                          </m:r>
                          <m:r>
                            <a:rPr lang="en-US" i="1">
                              <a:latin typeface="Cambria Math" panose="02040503050406030204" pitchFamily="18" charset="0"/>
                              <a:ea typeface="Cambria Math" panose="02040503050406030204" pitchFamily="18" charset="0"/>
                            </a:rPr>
                            <m:t>𝑡</m:t>
                          </m:r>
                        </m:e>
                        <m:sub>
                          <m:r>
                            <a:rPr lang="en-US" i="1">
                              <a:latin typeface="Cambria Math" panose="02040503050406030204" pitchFamily="18" charset="0"/>
                            </a:rPr>
                            <m:t>𝑎𝑏</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𝐼</m:t>
                          </m:r>
                        </m:e>
                        <m:sub>
                          <m:r>
                            <a:rPr lang="en-US" i="1">
                              <a:latin typeface="Cambria Math" panose="02040503050406030204" pitchFamily="18" charset="0"/>
                            </a:rPr>
                            <m:t>𝑎</m:t>
                          </m:r>
                        </m:sub>
                      </m:sSub>
                    </m:oMath>
                  </m:oMathPara>
                </a14:m>
                <a:endParaRPr lang="en-US" dirty="0">
                  <a:latin typeface="Times New Roman" panose="02020603050405020304" pitchFamily="18"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3352800" y="1222535"/>
                <a:ext cx="2409634" cy="369332"/>
              </a:xfrm>
              <a:prstGeom prst="rect">
                <a:avLst/>
              </a:prstGeom>
              <a:blipFill>
                <a:blip r:embed="rId4"/>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3347654" y="1770332"/>
                <a:ext cx="240873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𝑉𝑡</m:t>
                          </m:r>
                        </m:e>
                        <m:sub>
                          <m:r>
                            <a:rPr lang="en-US" b="0" i="1" smtClean="0">
                              <a:latin typeface="Cambria Math" panose="02040503050406030204" pitchFamily="18" charset="0"/>
                              <a:ea typeface="Cambria Math" panose="02040503050406030204" pitchFamily="18" charset="0"/>
                            </a:rPr>
                            <m:t>𝑏𝑐</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𝑏𝑐</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𝑍</m:t>
                          </m:r>
                          <m:r>
                            <a:rPr lang="en-US" i="1">
                              <a:latin typeface="Cambria Math" panose="02040503050406030204" pitchFamily="18" charset="0"/>
                              <a:ea typeface="Cambria Math" panose="02040503050406030204" pitchFamily="18" charset="0"/>
                            </a:rPr>
                            <m:t>𝑡</m:t>
                          </m:r>
                        </m:e>
                        <m:sub>
                          <m:r>
                            <a:rPr lang="en-US" i="1">
                              <a:latin typeface="Cambria Math" panose="02040503050406030204" pitchFamily="18" charset="0"/>
                            </a:rPr>
                            <m:t>𝑏</m:t>
                          </m:r>
                          <m:r>
                            <a:rPr lang="en-US" b="0" i="1" smtClean="0">
                              <a:latin typeface="Cambria Math" panose="02040503050406030204" pitchFamily="18" charset="0"/>
                            </a:rPr>
                            <m:t>𝑐</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𝑐</m:t>
                          </m:r>
                        </m:sub>
                      </m:sSub>
                    </m:oMath>
                  </m:oMathPara>
                </a14:m>
                <a:endParaRPr lang="en-US" dirty="0">
                  <a:latin typeface="Times New Roman" panose="02020603050405020304" pitchFamily="18"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3347654" y="1770332"/>
                <a:ext cx="2408736" cy="369332"/>
              </a:xfrm>
              <a:prstGeom prst="rect">
                <a:avLst/>
              </a:prstGeom>
              <a:blipFill>
                <a:blip r:embed="rId5"/>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3241317" y="658210"/>
                <a:ext cx="2757999"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𝐿𝐺</m:t>
                            </m:r>
                          </m:e>
                          <m:sub>
                            <m:r>
                              <a:rPr lang="en-US" i="1">
                                <a:latin typeface="Cambria Math" panose="02040503050406030204" pitchFamily="18" charset="0"/>
                              </a:rPr>
                              <m:t>𝐴</m:t>
                            </m:r>
                            <m:r>
                              <a:rPr lang="en-US" b="0" i="1" smtClean="0">
                                <a:latin typeface="Cambria Math" panose="02040503050406030204" pitchFamily="18" charset="0"/>
                              </a:rPr>
                              <m:t>𝐵𝐶</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smtClean="0">
                            <a:latin typeface="Cambria Math" panose="02040503050406030204" pitchFamily="18" charset="0"/>
                          </a:rPr>
                          <m:t>𝐴</m:t>
                        </m:r>
                        <m:r>
                          <a:rPr lang="en-US" b="0" i="1" smtClean="0">
                            <a:latin typeface="Cambria Math" panose="02040503050406030204" pitchFamily="18" charset="0"/>
                          </a:rPr>
                          <m:t>𝑉</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𝑡</m:t>
                            </m:r>
                          </m:e>
                          <m:sub>
                            <m:r>
                              <a:rPr lang="en-US" b="0" i="1" smtClean="0">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3241317" y="658210"/>
                <a:ext cx="2757999" cy="369332"/>
              </a:xfrm>
              <a:prstGeom prst="rect">
                <a:avLst/>
              </a:prstGeom>
              <a:blipFill>
                <a:blip r:embed="rId6"/>
                <a:stretch>
                  <a:fillRect/>
                </a:stretch>
              </a:blipFill>
            </p:spPr>
            <p:txBody>
              <a:bodyPr/>
              <a:lstStyle/>
              <a:p>
                <a:r>
                  <a:rPr lang="en-US">
                    <a:noFill/>
                  </a:rPr>
                  <a:t> </a:t>
                </a:r>
              </a:p>
            </p:txBody>
          </p:sp>
        </mc:Fallback>
      </mc:AlternateContent>
      <p:sp>
        <p:nvSpPr>
          <p:cNvPr id="27" name="TextBox 26"/>
          <p:cNvSpPr txBox="1"/>
          <p:nvPr/>
        </p:nvSpPr>
        <p:spPr>
          <a:xfrm>
            <a:off x="8317052" y="706498"/>
            <a:ext cx="684803" cy="369332"/>
          </a:xfrm>
          <a:prstGeom prst="rect">
            <a:avLst/>
          </a:prstGeom>
          <a:noFill/>
        </p:spPr>
        <p:txBody>
          <a:bodyPr wrap="none" rtlCol="0">
            <a:spAutoFit/>
          </a:bodyPr>
          <a:lstStyle/>
          <a:p>
            <a:r>
              <a:rPr lang="en-US" dirty="0">
                <a:latin typeface="Times New Roman" panose="02020603050405020304" pitchFamily="18" charset="0"/>
              </a:rPr>
              <a:t>(103)</a:t>
            </a:r>
          </a:p>
        </p:txBody>
      </p:sp>
      <p:sp>
        <p:nvSpPr>
          <p:cNvPr id="2" name="Rectangle 1"/>
          <p:cNvSpPr/>
          <p:nvPr/>
        </p:nvSpPr>
        <p:spPr>
          <a:xfrm>
            <a:off x="152400" y="3758698"/>
            <a:ext cx="8991600" cy="400110"/>
          </a:xfrm>
          <a:prstGeom prst="rect">
            <a:avLst/>
          </a:prstGeom>
        </p:spPr>
        <p:txBody>
          <a:bodyPr wrap="square">
            <a:spAutoFit/>
          </a:bodyPr>
          <a:lstStyle/>
          <a:p>
            <a:r>
              <a:rPr lang="en-US" sz="2000" dirty="0">
                <a:solidFill>
                  <a:srgbClr val="000000"/>
                </a:solidFill>
                <a:latin typeface="Times New Roman" panose="02020603050405020304" pitchFamily="18" charset="0"/>
              </a:rPr>
              <a:t>Equation (107) can be put into three-phase matrix form as</a:t>
            </a:r>
          </a:p>
        </p:txBody>
      </p:sp>
      <mc:AlternateContent xmlns:mc="http://schemas.openxmlformats.org/markup-compatibility/2006" xmlns:a14="http://schemas.microsoft.com/office/drawing/2010/main">
        <mc:Choice Requires="a14">
          <p:sp>
            <p:nvSpPr>
              <p:cNvPr id="28" name="Rectangle 27"/>
              <p:cNvSpPr/>
              <p:nvPr/>
            </p:nvSpPr>
            <p:spPr>
              <a:xfrm>
                <a:off x="1371600" y="4309688"/>
                <a:ext cx="6614118" cy="97270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𝐴𝐺</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𝐵</m:t>
                                </m:r>
                                <m:r>
                                  <a:rPr lang="en-US" i="1">
                                    <a:latin typeface="Cambria Math" panose="02040503050406030204" pitchFamily="18" charset="0"/>
                                  </a:rPr>
                                  <m:t>𝐺</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𝐶</m:t>
                                </m:r>
                                <m:r>
                                  <a:rPr lang="en-US" i="1">
                                    <a:latin typeface="Cambria Math" panose="02040503050406030204" pitchFamily="18" charset="0"/>
                                  </a:rPr>
                                  <m:t>𝐺</m:t>
                                </m:r>
                              </m:sub>
                            </m:sSub>
                          </m:e>
                        </m:eqArr>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𝑡</m:t>
                                  </m:r>
                                </m:sub>
                              </m:sSub>
                            </m:e>
                            <m:e>
                              <m:r>
                                <a:rPr lang="en-US" b="0" i="1" smtClean="0">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e>
                          </m:mr>
                        </m:m>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𝑎𝑏</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𝑏</m:t>
                                </m:r>
                                <m:r>
                                  <a:rPr lang="en-US" b="0" i="1" smtClean="0">
                                    <a:latin typeface="Cambria Math" panose="02040503050406030204" pitchFamily="18" charset="0"/>
                                  </a:rPr>
                                  <m:t>𝑐</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𝑐𝑎</m:t>
                                </m:r>
                              </m:sub>
                            </m:sSub>
                          </m:e>
                        </m:eqArr>
                      </m:e>
                    </m:d>
                    <m:r>
                      <a:rPr lang="en-US" b="0" i="0"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𝑍𝑡</m:t>
                                  </m:r>
                                </m:e>
                                <m:sub>
                                  <m:r>
                                    <a:rPr lang="en-US" i="1">
                                      <a:latin typeface="Cambria Math" panose="02040503050406030204" pitchFamily="18" charset="0"/>
                                    </a:rPr>
                                    <m:t>𝑎𝑏</m:t>
                                  </m:r>
                                </m:sub>
                              </m:sSub>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𝑍𝑡</m:t>
                                  </m:r>
                                </m:e>
                                <m:sub>
                                  <m:r>
                                    <a:rPr lang="en-US" i="1">
                                      <a:latin typeface="Cambria Math" panose="02040503050406030204" pitchFamily="18" charset="0"/>
                                    </a:rPr>
                                    <m:t>𝑏</m:t>
                                  </m:r>
                                  <m:r>
                                    <a:rPr lang="en-US" b="0" i="1" smtClean="0">
                                      <a:latin typeface="Cambria Math" panose="02040503050406030204" pitchFamily="18" charset="0"/>
                                    </a:rPr>
                                    <m:t>𝑐</m:t>
                                  </m:r>
                                </m:sub>
                              </m:sSub>
                            </m:e>
                          </m:mr>
                          <m:mr>
                            <m:e>
                              <m:r>
                                <a:rPr lang="en-US" i="1">
                                  <a:latin typeface="Cambria Math" panose="02040503050406030204" pitchFamily="18" charset="0"/>
                                </a:rPr>
                                <m:t>0</m:t>
                              </m:r>
                            </m:e>
                            <m:e>
                              <m:r>
                                <a:rPr lang="en-US" i="1">
                                  <a:latin typeface="Cambria Math" panose="02040503050406030204" pitchFamily="18" charset="0"/>
                                </a:rPr>
                                <m:t>0</m:t>
                              </m:r>
                            </m:e>
                            <m:e>
                              <m:r>
                                <a:rPr lang="en-US" b="0" i="1" smtClean="0">
                                  <a:latin typeface="Cambria Math" panose="02040503050406030204" pitchFamily="18" charset="0"/>
                                </a:rPr>
                                <m:t>0</m:t>
                              </m:r>
                            </m:e>
                          </m:mr>
                        </m:m>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𝑏</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𝑐</m:t>
                                </m:r>
                              </m:sub>
                            </m:sSub>
                          </m:e>
                        </m:eqArr>
                      </m:e>
                    </m:d>
                  </m:oMath>
                </a14:m>
                <a:endParaRPr lang="en-US" dirty="0">
                  <a:latin typeface="Times New Roman" panose="02020603050405020304" pitchFamily="18" charset="0"/>
                </a:endParaRPr>
              </a:p>
            </p:txBody>
          </p:sp>
        </mc:Choice>
        <mc:Fallback xmlns="">
          <p:sp>
            <p:nvSpPr>
              <p:cNvPr id="28" name="Rectangle 27"/>
              <p:cNvSpPr>
                <a:spLocks noRot="1" noChangeAspect="1" noMove="1" noResize="1" noEditPoints="1" noAdjustHandles="1" noChangeArrowheads="1" noChangeShapeType="1" noTextEdit="1"/>
              </p:cNvSpPr>
              <p:nvPr/>
            </p:nvSpPr>
            <p:spPr>
              <a:xfrm>
                <a:off x="1371600" y="4309688"/>
                <a:ext cx="6614118" cy="972702"/>
              </a:xfrm>
              <a:prstGeom prst="rect">
                <a:avLst/>
              </a:prstGeom>
              <a:blipFill>
                <a:blip r:embed="rId7"/>
                <a:stretch>
                  <a:fillRect/>
                </a:stretch>
              </a:blipFill>
            </p:spPr>
            <p:txBody>
              <a:bodyPr/>
              <a:lstStyle/>
              <a:p>
                <a:r>
                  <a:rPr lang="en-US">
                    <a:noFill/>
                  </a:rPr>
                  <a:t> </a:t>
                </a:r>
              </a:p>
            </p:txBody>
          </p:sp>
        </mc:Fallback>
      </mc:AlternateContent>
      <p:sp>
        <p:nvSpPr>
          <p:cNvPr id="29" name="TextBox 28"/>
          <p:cNvSpPr txBox="1"/>
          <p:nvPr/>
        </p:nvSpPr>
        <p:spPr>
          <a:xfrm>
            <a:off x="8317052" y="4691625"/>
            <a:ext cx="684803" cy="369332"/>
          </a:xfrm>
          <a:prstGeom prst="rect">
            <a:avLst/>
          </a:prstGeom>
          <a:noFill/>
        </p:spPr>
        <p:txBody>
          <a:bodyPr wrap="none" rtlCol="0">
            <a:spAutoFit/>
          </a:bodyPr>
          <a:lstStyle/>
          <a:p>
            <a:r>
              <a:rPr lang="en-US" dirty="0">
                <a:latin typeface="Times New Roman" panose="02020603050405020304" pitchFamily="18" charset="0"/>
              </a:rPr>
              <a:t>(108)</a:t>
            </a:r>
          </a:p>
        </p:txBody>
      </p:sp>
      <mc:AlternateContent xmlns:mc="http://schemas.openxmlformats.org/markup-compatibility/2006" xmlns:a14="http://schemas.microsoft.com/office/drawing/2010/main">
        <mc:Choice Requires="a14">
          <p:sp>
            <p:nvSpPr>
              <p:cNvPr id="30" name="Rectangle 29"/>
              <p:cNvSpPr/>
              <p:nvPr/>
            </p:nvSpPr>
            <p:spPr>
              <a:xfrm>
                <a:off x="2667000" y="5569816"/>
                <a:ext cx="4323748"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𝐿𝐺</m:t>
                            </m:r>
                          </m:e>
                          <m:sub>
                            <m:r>
                              <a:rPr lang="en-US" i="1">
                                <a:latin typeface="Cambria Math" panose="02040503050406030204" pitchFamily="18" charset="0"/>
                              </a:rPr>
                              <m:t>𝐴</m:t>
                            </m:r>
                            <m:r>
                              <a:rPr lang="en-US" b="0" i="1" smtClean="0">
                                <a:latin typeface="Cambria Math" panose="02040503050406030204" pitchFamily="18" charset="0"/>
                              </a:rPr>
                              <m:t>𝐵𝐶</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smtClean="0">
                            <a:latin typeface="Cambria Math" panose="02040503050406030204" pitchFamily="18" charset="0"/>
                          </a:rPr>
                          <m:t>𝐴</m:t>
                        </m:r>
                        <m:r>
                          <a:rPr lang="en-US" b="0" i="1" smtClean="0">
                            <a:latin typeface="Cambria Math" panose="02040503050406030204" pitchFamily="18" charset="0"/>
                          </a:rPr>
                          <m:t>𝑉</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𝑡</m:t>
                            </m:r>
                          </m:sub>
                        </m:sSub>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30" name="Rectangle 29"/>
              <p:cNvSpPr>
                <a:spLocks noRot="1" noChangeAspect="1" noMove="1" noResize="1" noEditPoints="1" noAdjustHandles="1" noChangeArrowheads="1" noChangeShapeType="1" noTextEdit="1"/>
              </p:cNvSpPr>
              <p:nvPr/>
            </p:nvSpPr>
            <p:spPr>
              <a:xfrm>
                <a:off x="2667000" y="5569816"/>
                <a:ext cx="4323748" cy="369332"/>
              </a:xfrm>
              <a:prstGeom prst="rect">
                <a:avLst/>
              </a:prstGeom>
              <a:blipFill>
                <a:blip r:embed="rId8"/>
                <a:stretch>
                  <a:fillRect b="-1667"/>
                </a:stretch>
              </a:blipFill>
            </p:spPr>
            <p:txBody>
              <a:bodyPr/>
              <a:lstStyle/>
              <a:p>
                <a:r>
                  <a:rPr lang="en-US">
                    <a:noFill/>
                  </a:rPr>
                  <a:t> </a:t>
                </a:r>
              </a:p>
            </p:txBody>
          </p:sp>
        </mc:Fallback>
      </mc:AlternateContent>
    </p:spTree>
    <p:extLst>
      <p:ext uri="{BB962C8B-B14F-4D97-AF65-F5344CB8AC3E}">
        <p14:creationId xmlns:p14="http://schemas.microsoft.com/office/powerpoint/2010/main" val="295438404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3934282" cy="584775"/>
          </a:xfrm>
          <a:prstGeom prst="rect">
            <a:avLst/>
          </a:prstGeom>
        </p:spPr>
        <p:txBody>
          <a:bodyPr wrap="none">
            <a:spAutoFit/>
          </a:bodyPr>
          <a:lstStyle/>
          <a:p>
            <a:r>
              <a:rPr lang="en-US" sz="3200" dirty="0">
                <a:solidFill>
                  <a:srgbClr val="C8102E"/>
                </a:solidFill>
                <a:latin typeface="+mj-lt"/>
                <a:ea typeface="+mj-ea"/>
                <a:cs typeface="+mj-cs"/>
              </a:rPr>
              <a:t>Open Wye-Open Delta</a:t>
            </a:r>
          </a:p>
        </p:txBody>
      </p:sp>
      <p:sp>
        <p:nvSpPr>
          <p:cNvPr id="29" name="TextBox 28"/>
          <p:cNvSpPr txBox="1"/>
          <p:nvPr/>
        </p:nvSpPr>
        <p:spPr>
          <a:xfrm>
            <a:off x="8348406" y="762000"/>
            <a:ext cx="684803" cy="369332"/>
          </a:xfrm>
          <a:prstGeom prst="rect">
            <a:avLst/>
          </a:prstGeom>
          <a:noFill/>
        </p:spPr>
        <p:txBody>
          <a:bodyPr wrap="none" rtlCol="0">
            <a:spAutoFit/>
          </a:bodyPr>
          <a:lstStyle/>
          <a:p>
            <a:r>
              <a:rPr lang="en-US" dirty="0">
                <a:latin typeface="Times New Roman" panose="02020603050405020304" pitchFamily="18" charset="0"/>
              </a:rPr>
              <a:t>(108)</a:t>
            </a:r>
          </a:p>
        </p:txBody>
      </p:sp>
      <mc:AlternateContent xmlns:mc="http://schemas.openxmlformats.org/markup-compatibility/2006" xmlns:a14="http://schemas.microsoft.com/office/drawing/2010/main">
        <mc:Choice Requires="a14">
          <p:sp>
            <p:nvSpPr>
              <p:cNvPr id="30" name="Rectangle 29"/>
              <p:cNvSpPr/>
              <p:nvPr/>
            </p:nvSpPr>
            <p:spPr>
              <a:xfrm>
                <a:off x="2819400" y="762000"/>
                <a:ext cx="4323748"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𝐿𝐺</m:t>
                            </m:r>
                          </m:e>
                          <m:sub>
                            <m:r>
                              <a:rPr lang="en-US" i="1">
                                <a:latin typeface="Cambria Math" panose="02040503050406030204" pitchFamily="18" charset="0"/>
                              </a:rPr>
                              <m:t>𝐴</m:t>
                            </m:r>
                            <m:r>
                              <a:rPr lang="en-US" b="0" i="1" smtClean="0">
                                <a:latin typeface="Cambria Math" panose="02040503050406030204" pitchFamily="18" charset="0"/>
                              </a:rPr>
                              <m:t>𝐵𝐶</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smtClean="0">
                            <a:latin typeface="Cambria Math" panose="02040503050406030204" pitchFamily="18" charset="0"/>
                          </a:rPr>
                          <m:t>𝐴</m:t>
                        </m:r>
                        <m:r>
                          <a:rPr lang="en-US" b="0" i="1" smtClean="0">
                            <a:latin typeface="Cambria Math" panose="02040503050406030204" pitchFamily="18" charset="0"/>
                          </a:rPr>
                          <m:t>𝑉</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𝑡</m:t>
                            </m:r>
                          </m:sub>
                        </m:sSub>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30" name="Rectangle 29"/>
              <p:cNvSpPr>
                <a:spLocks noRot="1" noChangeAspect="1" noMove="1" noResize="1" noEditPoints="1" noAdjustHandles="1" noChangeArrowheads="1" noChangeShapeType="1" noTextEdit="1"/>
              </p:cNvSpPr>
              <p:nvPr/>
            </p:nvSpPr>
            <p:spPr>
              <a:xfrm>
                <a:off x="2819400" y="762000"/>
                <a:ext cx="4323748" cy="369332"/>
              </a:xfrm>
              <a:prstGeom prst="rect">
                <a:avLst/>
              </a:prstGeom>
              <a:blipFill>
                <a:blip r:embed="rId2"/>
                <a:stretch>
                  <a:fillRect/>
                </a:stretch>
              </a:blipFill>
            </p:spPr>
            <p:txBody>
              <a:bodyPr/>
              <a:lstStyle/>
              <a:p>
                <a:r>
                  <a:rPr lang="en-US">
                    <a:noFill/>
                  </a:rPr>
                  <a:t> </a:t>
                </a:r>
              </a:p>
            </p:txBody>
          </p:sp>
        </mc:Fallback>
      </mc:AlternateContent>
      <p:sp>
        <p:nvSpPr>
          <p:cNvPr id="5" name="Rectangle 4"/>
          <p:cNvSpPr/>
          <p:nvPr/>
        </p:nvSpPr>
        <p:spPr>
          <a:xfrm>
            <a:off x="76200" y="1158517"/>
            <a:ext cx="9067800" cy="707886"/>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The secondary line-to-line voltages in Equation (108) can be replaced by the equivalent line-to-neutral secondary voltages:</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Rectangle 17"/>
              <p:cNvSpPr/>
              <p:nvPr/>
            </p:nvSpPr>
            <p:spPr>
              <a:xfrm>
                <a:off x="2480735" y="1840468"/>
                <a:ext cx="4899290"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𝐿𝐺</m:t>
                            </m:r>
                          </m:e>
                          <m:sub>
                            <m:r>
                              <a:rPr lang="en-US" i="1">
                                <a:latin typeface="Cambria Math" panose="02040503050406030204" pitchFamily="18" charset="0"/>
                              </a:rPr>
                              <m:t>𝐴</m:t>
                            </m:r>
                            <m:r>
                              <a:rPr lang="en-US" b="0" i="1" smtClean="0">
                                <a:latin typeface="Cambria Math" panose="02040503050406030204" pitchFamily="18" charset="0"/>
                              </a:rPr>
                              <m:t>𝐵𝐶</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smtClean="0">
                            <a:latin typeface="Cambria Math" panose="02040503050406030204" pitchFamily="18" charset="0"/>
                          </a:rPr>
                          <m:t>𝐴</m:t>
                        </m:r>
                        <m:r>
                          <a:rPr lang="en-US" b="0" i="1" smtClean="0">
                            <a:latin typeface="Cambria Math" panose="02040503050406030204" pitchFamily="18" charset="0"/>
                          </a:rPr>
                          <m:t>𝑉</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𝐷</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𝐿𝑁</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𝑡</m:t>
                            </m:r>
                          </m:sub>
                        </m:sSub>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2480735" y="1840468"/>
                <a:ext cx="4899290"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2819400" y="2294289"/>
                <a:ext cx="4351384"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𝐿𝐺</m:t>
                            </m:r>
                          </m:e>
                          <m:sub>
                            <m:r>
                              <a:rPr lang="en-US" i="1">
                                <a:latin typeface="Cambria Math" panose="02040503050406030204" pitchFamily="18" charset="0"/>
                              </a:rPr>
                              <m:t>𝐴</m:t>
                            </m:r>
                            <m:r>
                              <a:rPr lang="en-US" b="0" i="1" smtClean="0">
                                <a:latin typeface="Cambria Math" panose="02040503050406030204" pitchFamily="18" charset="0"/>
                              </a:rPr>
                              <m:t>𝐵𝐶</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𝑎</m:t>
                            </m:r>
                          </m:e>
                          <m:sub>
                            <m:r>
                              <a:rPr lang="en-US" i="1">
                                <a:latin typeface="Cambria Math" panose="02040503050406030204" pitchFamily="18" charset="0"/>
                              </a:rPr>
                              <m:t>𝑡</m:t>
                            </m:r>
                          </m:sub>
                        </m:sSub>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𝐿𝑁</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𝑡</m:t>
                            </m:r>
                          </m:sub>
                        </m:sSub>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2819400" y="2294289"/>
                <a:ext cx="4351384" cy="369332"/>
              </a:xfrm>
              <a:prstGeom prst="rect">
                <a:avLst/>
              </a:prstGeom>
              <a:blipFill>
                <a:blip r:embed="rId4"/>
                <a:stretch>
                  <a:fillRect b="-1639"/>
                </a:stretch>
              </a:blipFill>
            </p:spPr>
            <p:txBody>
              <a:bodyPr/>
              <a:lstStyle/>
              <a:p>
                <a:r>
                  <a:rPr lang="en-US">
                    <a:noFill/>
                  </a:rPr>
                  <a:t> </a:t>
                </a:r>
              </a:p>
            </p:txBody>
          </p:sp>
        </mc:Fallback>
      </mc:AlternateContent>
      <p:sp>
        <p:nvSpPr>
          <p:cNvPr id="6" name="Rectangle 5"/>
          <p:cNvSpPr/>
          <p:nvPr/>
        </p:nvSpPr>
        <p:spPr>
          <a:xfrm>
            <a:off x="105103" y="2642600"/>
            <a:ext cx="811441" cy="400110"/>
          </a:xfrm>
          <a:prstGeom prst="rect">
            <a:avLst/>
          </a:prstGeom>
        </p:spPr>
        <p:txBody>
          <a:bodyPr wrap="none">
            <a:spAutoFit/>
          </a:bodyPr>
          <a:lstStyle/>
          <a:p>
            <a:r>
              <a:rPr lang="en-US" sz="2000" dirty="0">
                <a:solidFill>
                  <a:srgbClr val="000000"/>
                </a:solidFill>
                <a:latin typeface="Times New Roman" panose="02020603050405020304" pitchFamily="18" charset="0"/>
              </a:rPr>
              <a:t>where</a:t>
            </a:r>
            <a:endParaRPr lang="en-US"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1752600" y="3129684"/>
                <a:ext cx="192539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𝑡</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𝐷</m:t>
                          </m:r>
                        </m:e>
                      </m:d>
                    </m:oMath>
                  </m:oMathPara>
                </a14:m>
                <a:endParaRPr lang="en-US" dirty="0">
                  <a:latin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752600" y="3129684"/>
                <a:ext cx="1925399"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4419600" y="2894403"/>
                <a:ext cx="3501600" cy="8393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𝑡</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𝑍𝑡</m:t>
                                    </m:r>
                                  </m:e>
                                  <m:sub>
                                    <m:r>
                                      <a:rPr lang="en-US" i="1">
                                        <a:latin typeface="Cambria Math" panose="02040503050406030204" pitchFamily="18" charset="0"/>
                                      </a:rPr>
                                      <m:t>𝑎𝑏</m:t>
                                    </m:r>
                                  </m:sub>
                                </m:sSub>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𝑍𝑡</m:t>
                                    </m:r>
                                  </m:e>
                                  <m:sub>
                                    <m:r>
                                      <a:rPr lang="en-US" i="1">
                                        <a:latin typeface="Cambria Math" panose="02040503050406030204" pitchFamily="18" charset="0"/>
                                      </a:rPr>
                                      <m:t>𝑏𝑐</m:t>
                                    </m:r>
                                  </m:sub>
                                </m:sSub>
                              </m:e>
                            </m:mr>
                            <m:mr>
                              <m:e>
                                <m: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0</m:t>
                                </m:r>
                              </m:e>
                            </m:mr>
                          </m:m>
                        </m:e>
                      </m:d>
                    </m:oMath>
                  </m:oMathPara>
                </a14:m>
                <a:endParaRPr lang="en-US" dirty="0">
                  <a:latin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4419600" y="2894403"/>
                <a:ext cx="3501600" cy="839397"/>
              </a:xfrm>
              <a:prstGeom prst="rect">
                <a:avLst/>
              </a:prstGeom>
              <a:blipFill>
                <a:blip r:embed="rId6"/>
                <a:stretch>
                  <a:fillRect/>
                </a:stretch>
              </a:blipFill>
            </p:spPr>
            <p:txBody>
              <a:bodyPr/>
              <a:lstStyle/>
              <a:p>
                <a:r>
                  <a:rPr lang="en-US">
                    <a:noFill/>
                  </a:rPr>
                  <a:t> </a:t>
                </a:r>
              </a:p>
            </p:txBody>
          </p:sp>
        </mc:Fallback>
      </mc:AlternateContent>
      <p:sp>
        <p:nvSpPr>
          <p:cNvPr id="9" name="Rectangle 8"/>
          <p:cNvSpPr/>
          <p:nvPr/>
        </p:nvSpPr>
        <p:spPr>
          <a:xfrm>
            <a:off x="79121" y="3711266"/>
            <a:ext cx="8946073" cy="400110"/>
          </a:xfrm>
          <a:prstGeom prst="rect">
            <a:avLst/>
          </a:prstGeom>
        </p:spPr>
        <p:txBody>
          <a:bodyPr wrap="square">
            <a:spAutoFit/>
          </a:bodyPr>
          <a:lstStyle/>
          <a:p>
            <a:r>
              <a:rPr lang="en-US" sz="2000" dirty="0">
                <a:solidFill>
                  <a:srgbClr val="000000"/>
                </a:solidFill>
                <a:latin typeface="Times New Roman" panose="02020603050405020304" pitchFamily="18" charset="0"/>
              </a:rPr>
              <a:t>The source-side line currents as a function of the load-side line currents are given by</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angle 9"/>
              <p:cNvSpPr/>
              <p:nvPr/>
            </p:nvSpPr>
            <p:spPr>
              <a:xfrm>
                <a:off x="1146094" y="4179412"/>
                <a:ext cx="2968248" cy="14976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𝐴</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𝐵</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𝐶</m:t>
                                  </m:r>
                                </m:sub>
                              </m:sSub>
                            </m:e>
                          </m:eqArr>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e>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e>
                            </m:mr>
                            <m:mr>
                              <m:e>
                                <m: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0</m:t>
                                </m:r>
                              </m:e>
                            </m:mr>
                          </m:m>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𝑏</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𝑐</m:t>
                                  </m:r>
                                </m:sub>
                              </m:sSub>
                            </m:e>
                          </m:eqArr>
                        </m:e>
                      </m:d>
                    </m:oMath>
                  </m:oMathPara>
                </a14:m>
                <a:endParaRPr lang="en-US" dirty="0">
                  <a:latin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146094" y="4179412"/>
                <a:ext cx="2968248" cy="149765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1155753" y="5712940"/>
                <a:ext cx="225568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𝐴</m:t>
                              </m:r>
                              <m:r>
                                <a:rPr lang="en-US" b="0" i="1" smtClean="0">
                                  <a:latin typeface="Cambria Math" panose="02040503050406030204" pitchFamily="18" charset="0"/>
                                </a:rPr>
                                <m:t>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i="1">
                                  <a:latin typeface="Cambria Math" panose="02040503050406030204" pitchFamily="18" charset="0"/>
                                </a:rPr>
                                <m:t>𝑡</m:t>
                              </m:r>
                            </m:sub>
                          </m:sSub>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𝑎𝑏𝑐</m:t>
                              </m:r>
                            </m:sub>
                          </m:sSub>
                        </m:e>
                      </m:d>
                    </m:oMath>
                  </m:oMathPara>
                </a14:m>
                <a:endParaRPr lang="en-US" dirty="0">
                  <a:latin typeface="Times New Roman" panose="02020603050405020304" pitchFamily="18" charset="0"/>
                </a:endParaRPr>
              </a:p>
            </p:txBody>
          </p:sp>
        </mc:Choice>
        <mc:Fallback xmlns="">
          <p:sp>
            <p:nvSpPr>
              <p:cNvPr id="32" name="Rectangle 31"/>
              <p:cNvSpPr>
                <a:spLocks noRot="1" noChangeAspect="1" noMove="1" noResize="1" noEditPoints="1" noAdjustHandles="1" noChangeArrowheads="1" noChangeShapeType="1" noTextEdit="1"/>
              </p:cNvSpPr>
              <p:nvPr/>
            </p:nvSpPr>
            <p:spPr>
              <a:xfrm>
                <a:off x="1155753" y="5712940"/>
                <a:ext cx="2255682" cy="369332"/>
              </a:xfrm>
              <a:prstGeom prst="rect">
                <a:avLst/>
              </a:prstGeom>
              <a:blipFill>
                <a:blip r:embed="rId8"/>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5410200" y="4139619"/>
                <a:ext cx="2326086" cy="14976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𝑡</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e>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e>
                            </m:mr>
                            <m:mr>
                              <m:e>
                                <m: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0</m:t>
                                </m:r>
                              </m:e>
                            </m:mr>
                          </m:m>
                        </m:e>
                      </m:d>
                    </m:oMath>
                  </m:oMathPara>
                </a14:m>
                <a:endParaRPr lang="en-US" dirty="0">
                  <a:latin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5410200" y="4139619"/>
                <a:ext cx="2326086" cy="1497654"/>
              </a:xfrm>
              <a:prstGeom prst="rect">
                <a:avLst/>
              </a:prstGeom>
              <a:blipFill>
                <a:blip r:embed="rId9"/>
                <a:stretch>
                  <a:fillRect/>
                </a:stretch>
              </a:blipFill>
            </p:spPr>
            <p:txBody>
              <a:bodyPr/>
              <a:lstStyle/>
              <a:p>
                <a:r>
                  <a:rPr lang="en-US">
                    <a:noFill/>
                  </a:rPr>
                  <a:t> </a:t>
                </a:r>
              </a:p>
            </p:txBody>
          </p:sp>
        </mc:Fallback>
      </mc:AlternateContent>
      <p:sp>
        <p:nvSpPr>
          <p:cNvPr id="16" name="TextBox 15"/>
          <p:cNvSpPr txBox="1"/>
          <p:nvPr/>
        </p:nvSpPr>
        <p:spPr>
          <a:xfrm>
            <a:off x="8348406" y="2222013"/>
            <a:ext cx="684803" cy="369332"/>
          </a:xfrm>
          <a:prstGeom prst="rect">
            <a:avLst/>
          </a:prstGeom>
          <a:noFill/>
        </p:spPr>
        <p:txBody>
          <a:bodyPr wrap="none" rtlCol="0">
            <a:spAutoFit/>
          </a:bodyPr>
          <a:lstStyle/>
          <a:p>
            <a:r>
              <a:rPr lang="en-US" dirty="0">
                <a:latin typeface="Times New Roman" panose="02020603050405020304" pitchFamily="18" charset="0"/>
              </a:rPr>
              <a:t>(109)</a:t>
            </a:r>
          </a:p>
        </p:txBody>
      </p:sp>
      <p:sp>
        <p:nvSpPr>
          <p:cNvPr id="17" name="TextBox 16"/>
          <p:cNvSpPr txBox="1"/>
          <p:nvPr/>
        </p:nvSpPr>
        <p:spPr>
          <a:xfrm>
            <a:off x="8229600" y="5665517"/>
            <a:ext cx="676788" cy="369332"/>
          </a:xfrm>
          <a:prstGeom prst="rect">
            <a:avLst/>
          </a:prstGeom>
          <a:noFill/>
        </p:spPr>
        <p:txBody>
          <a:bodyPr wrap="none" rtlCol="0">
            <a:spAutoFit/>
          </a:bodyPr>
          <a:lstStyle/>
          <a:p>
            <a:r>
              <a:rPr lang="en-US" dirty="0">
                <a:latin typeface="Times New Roman" panose="02020603050405020304" pitchFamily="18" charset="0"/>
              </a:rPr>
              <a:t>(110)</a:t>
            </a:r>
          </a:p>
        </p:txBody>
      </p:sp>
    </p:spTree>
    <p:extLst>
      <p:ext uri="{BB962C8B-B14F-4D97-AF65-F5344CB8AC3E}">
        <p14:creationId xmlns:p14="http://schemas.microsoft.com/office/powerpoint/2010/main" val="188489120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3934282" cy="584775"/>
          </a:xfrm>
          <a:prstGeom prst="rect">
            <a:avLst/>
          </a:prstGeom>
        </p:spPr>
        <p:txBody>
          <a:bodyPr wrap="none">
            <a:spAutoFit/>
          </a:bodyPr>
          <a:lstStyle/>
          <a:p>
            <a:r>
              <a:rPr lang="en-US" sz="3200" dirty="0">
                <a:solidFill>
                  <a:srgbClr val="C8102E"/>
                </a:solidFill>
                <a:latin typeface="+mj-lt"/>
                <a:ea typeface="+mj-ea"/>
                <a:cs typeface="+mj-cs"/>
              </a:rPr>
              <a:t>Open Wye-Open Delta</a:t>
            </a:r>
          </a:p>
        </p:txBody>
      </p:sp>
      <mc:AlternateContent xmlns:mc="http://schemas.openxmlformats.org/markup-compatibility/2006" xmlns:a14="http://schemas.microsoft.com/office/drawing/2010/main">
        <mc:Choice Requires="a14">
          <p:sp>
            <p:nvSpPr>
              <p:cNvPr id="31" name="Rectangle 30"/>
              <p:cNvSpPr/>
              <p:nvPr/>
            </p:nvSpPr>
            <p:spPr>
              <a:xfrm>
                <a:off x="2582302" y="557359"/>
                <a:ext cx="4351384"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𝐿𝐺</m:t>
                            </m:r>
                          </m:e>
                          <m:sub>
                            <m:r>
                              <a:rPr lang="en-US" i="1">
                                <a:latin typeface="Cambria Math" panose="02040503050406030204" pitchFamily="18" charset="0"/>
                              </a:rPr>
                              <m:t>𝐴</m:t>
                            </m:r>
                            <m:r>
                              <a:rPr lang="en-US" b="0" i="1" smtClean="0">
                                <a:latin typeface="Cambria Math" panose="02040503050406030204" pitchFamily="18" charset="0"/>
                              </a:rPr>
                              <m:t>𝐵𝐶</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𝑎</m:t>
                            </m:r>
                          </m:e>
                          <m:sub>
                            <m:r>
                              <a:rPr lang="en-US" i="1">
                                <a:latin typeface="Cambria Math" panose="02040503050406030204" pitchFamily="18" charset="0"/>
                              </a:rPr>
                              <m:t>𝑡</m:t>
                            </m:r>
                          </m:sub>
                        </m:sSub>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𝐿𝑁</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𝑡</m:t>
                            </m:r>
                          </m:sub>
                        </m:sSub>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2582302" y="557359"/>
                <a:ext cx="4351384" cy="369332"/>
              </a:xfrm>
              <a:prstGeom prst="rect">
                <a:avLst/>
              </a:prstGeom>
              <a:blipFill>
                <a:blip r:embed="rId2"/>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3630153" y="922086"/>
                <a:ext cx="225568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𝐴</m:t>
                              </m:r>
                              <m:r>
                                <a:rPr lang="en-US" b="0" i="1" smtClean="0">
                                  <a:latin typeface="Cambria Math" panose="02040503050406030204" pitchFamily="18" charset="0"/>
                                </a:rPr>
                                <m:t>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i="1">
                                  <a:latin typeface="Cambria Math" panose="02040503050406030204" pitchFamily="18" charset="0"/>
                                </a:rPr>
                                <m:t>𝑡</m:t>
                              </m:r>
                            </m:sub>
                          </m:sSub>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𝑎𝑏𝑐</m:t>
                              </m:r>
                            </m:sub>
                          </m:sSub>
                        </m:e>
                      </m:d>
                    </m:oMath>
                  </m:oMathPara>
                </a14:m>
                <a:endParaRPr lang="en-US" dirty="0">
                  <a:latin typeface="Times New Roman" panose="02020603050405020304" pitchFamily="18" charset="0"/>
                </a:endParaRPr>
              </a:p>
            </p:txBody>
          </p:sp>
        </mc:Choice>
        <mc:Fallback xmlns="">
          <p:sp>
            <p:nvSpPr>
              <p:cNvPr id="32" name="Rectangle 31"/>
              <p:cNvSpPr>
                <a:spLocks noRot="1" noChangeAspect="1" noMove="1" noResize="1" noEditPoints="1" noAdjustHandles="1" noChangeArrowheads="1" noChangeShapeType="1" noTextEdit="1"/>
              </p:cNvSpPr>
              <p:nvPr/>
            </p:nvSpPr>
            <p:spPr>
              <a:xfrm>
                <a:off x="3630153" y="922086"/>
                <a:ext cx="2255682" cy="369332"/>
              </a:xfrm>
              <a:prstGeom prst="rect">
                <a:avLst/>
              </a:prstGeom>
              <a:blipFill>
                <a:blip r:embed="rId3"/>
                <a:stretch>
                  <a:fillRect b="-1639"/>
                </a:stretch>
              </a:blipFill>
            </p:spPr>
            <p:txBody>
              <a:bodyPr/>
              <a:lstStyle/>
              <a:p>
                <a:r>
                  <a:rPr lang="en-US">
                    <a:noFill/>
                  </a:rPr>
                  <a:t> </a:t>
                </a:r>
              </a:p>
            </p:txBody>
          </p:sp>
        </mc:Fallback>
      </mc:AlternateContent>
      <p:sp>
        <p:nvSpPr>
          <p:cNvPr id="16" name="TextBox 15"/>
          <p:cNvSpPr txBox="1"/>
          <p:nvPr/>
        </p:nvSpPr>
        <p:spPr>
          <a:xfrm>
            <a:off x="8467212" y="506936"/>
            <a:ext cx="684803" cy="369332"/>
          </a:xfrm>
          <a:prstGeom prst="rect">
            <a:avLst/>
          </a:prstGeom>
          <a:noFill/>
        </p:spPr>
        <p:txBody>
          <a:bodyPr wrap="none" rtlCol="0">
            <a:spAutoFit/>
          </a:bodyPr>
          <a:lstStyle/>
          <a:p>
            <a:r>
              <a:rPr lang="en-US" dirty="0">
                <a:latin typeface="Times New Roman" panose="02020603050405020304" pitchFamily="18" charset="0"/>
              </a:rPr>
              <a:t>(109)</a:t>
            </a:r>
          </a:p>
        </p:txBody>
      </p:sp>
      <p:sp>
        <p:nvSpPr>
          <p:cNvPr id="17" name="TextBox 16"/>
          <p:cNvSpPr txBox="1"/>
          <p:nvPr/>
        </p:nvSpPr>
        <p:spPr>
          <a:xfrm>
            <a:off x="8467212" y="922086"/>
            <a:ext cx="676788" cy="369332"/>
          </a:xfrm>
          <a:prstGeom prst="rect">
            <a:avLst/>
          </a:prstGeom>
          <a:noFill/>
        </p:spPr>
        <p:txBody>
          <a:bodyPr wrap="none" rtlCol="0">
            <a:spAutoFit/>
          </a:bodyPr>
          <a:lstStyle/>
          <a:p>
            <a:r>
              <a:rPr lang="en-US" dirty="0">
                <a:latin typeface="Times New Roman" panose="02020603050405020304" pitchFamily="18" charset="0"/>
              </a:rPr>
              <a:t>(110)</a:t>
            </a:r>
          </a:p>
        </p:txBody>
      </p:sp>
      <p:sp>
        <p:nvSpPr>
          <p:cNvPr id="2" name="Rectangle 1"/>
          <p:cNvSpPr/>
          <p:nvPr/>
        </p:nvSpPr>
        <p:spPr>
          <a:xfrm>
            <a:off x="0" y="2070242"/>
            <a:ext cx="9067800" cy="923330"/>
          </a:xfrm>
          <a:prstGeom prst="rect">
            <a:avLst/>
          </a:prstGeom>
        </p:spPr>
        <p:txBody>
          <a:bodyPr wrap="square">
            <a:spAutoFit/>
          </a:bodyPr>
          <a:lstStyle/>
          <a:p>
            <a:pPr algn="just"/>
            <a:r>
              <a:rPr lang="en-US" dirty="0">
                <a:solidFill>
                  <a:srgbClr val="000000"/>
                </a:solidFill>
                <a:latin typeface="Times New Roman" panose="02020603050405020304" pitchFamily="18" charset="0"/>
              </a:rPr>
              <a:t>Equations (109) and (110) give the matrix equations for the backward sweep. The forward sweep equation can be determined by solving Equation (107) for the two line-to-line secondary voltages:</a:t>
            </a:r>
            <a:endParaRPr lang="en-US"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Rectangle 18"/>
              <p:cNvSpPr/>
              <p:nvPr/>
            </p:nvSpPr>
            <p:spPr>
              <a:xfrm>
                <a:off x="2579851" y="1324605"/>
                <a:ext cx="413209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𝐴𝐺</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𝑉𝑡</m:t>
                          </m:r>
                        </m:e>
                        <m:sub>
                          <m:r>
                            <a:rPr lang="en-US" b="0" i="1" smtClean="0">
                              <a:latin typeface="Cambria Math" panose="02040503050406030204" pitchFamily="18" charset="0"/>
                            </a:rPr>
                            <m:t>𝑎𝑏</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b="0" i="1" smtClean="0">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𝑉</m:t>
                          </m:r>
                        </m:e>
                        <m:sub>
                          <m:r>
                            <a:rPr lang="en-US" i="1">
                              <a:latin typeface="Cambria Math" panose="02040503050406030204" pitchFamily="18" charset="0"/>
                            </a:rPr>
                            <m:t>𝑎𝑏</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b="0" i="1" smtClean="0">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𝑍</m:t>
                          </m:r>
                          <m:r>
                            <a:rPr lang="en-US" i="1">
                              <a:latin typeface="Cambria Math" panose="02040503050406030204" pitchFamily="18" charset="0"/>
                              <a:ea typeface="Cambria Math" panose="02040503050406030204" pitchFamily="18" charset="0"/>
                            </a:rPr>
                            <m:t>𝑡</m:t>
                          </m:r>
                        </m:e>
                        <m:sub>
                          <m:r>
                            <a:rPr lang="en-US" i="1">
                              <a:latin typeface="Cambria Math" panose="02040503050406030204" pitchFamily="18" charset="0"/>
                            </a:rPr>
                            <m:t>𝑎𝑏</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sub>
                      </m:sSub>
                    </m:oMath>
                  </m:oMathPara>
                </a14:m>
                <a:endParaRPr lang="en-US" dirty="0">
                  <a:latin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2579851" y="1324605"/>
                <a:ext cx="4132092" cy="369332"/>
              </a:xfrm>
              <a:prstGeom prst="rect">
                <a:avLst/>
              </a:prstGeom>
              <a:blipFill>
                <a:blip r:embed="rId4"/>
                <a:stretch>
                  <a:fillRect b="-1639"/>
                </a:stretch>
              </a:blipFill>
            </p:spPr>
            <p:txBody>
              <a:bodyPr/>
              <a:lstStyle/>
              <a:p>
                <a:r>
                  <a:rPr lang="en-US">
                    <a:noFill/>
                  </a:rPr>
                  <a:t> </a:t>
                </a:r>
              </a:p>
            </p:txBody>
          </p:sp>
        </mc:Fallback>
      </mc:AlternateContent>
      <p:sp>
        <p:nvSpPr>
          <p:cNvPr id="20" name="TextBox 19"/>
          <p:cNvSpPr txBox="1"/>
          <p:nvPr/>
        </p:nvSpPr>
        <p:spPr>
          <a:xfrm>
            <a:off x="8467212" y="1520372"/>
            <a:ext cx="684803" cy="369332"/>
          </a:xfrm>
          <a:prstGeom prst="rect">
            <a:avLst/>
          </a:prstGeom>
          <a:noFill/>
        </p:spPr>
        <p:txBody>
          <a:bodyPr wrap="none" rtlCol="0">
            <a:spAutoFit/>
          </a:bodyPr>
          <a:lstStyle/>
          <a:p>
            <a:r>
              <a:rPr lang="en-US" dirty="0">
                <a:latin typeface="Times New Roman" panose="02020603050405020304" pitchFamily="18" charset="0"/>
              </a:rPr>
              <a:t>(107)</a:t>
            </a:r>
          </a:p>
        </p:txBody>
      </p:sp>
      <mc:AlternateContent xmlns:mc="http://schemas.openxmlformats.org/markup-compatibility/2006" xmlns:a14="http://schemas.microsoft.com/office/drawing/2010/main">
        <mc:Choice Requires="a14">
          <p:sp>
            <p:nvSpPr>
              <p:cNvPr id="21" name="Rectangle 20"/>
              <p:cNvSpPr/>
              <p:nvPr/>
            </p:nvSpPr>
            <p:spPr>
              <a:xfrm>
                <a:off x="2613656" y="1689272"/>
                <a:ext cx="406938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𝐵𝐺</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𝑉𝑡</m:t>
                          </m:r>
                        </m:e>
                        <m:sub>
                          <m:r>
                            <a:rPr lang="en-US" b="0" i="1" smtClean="0">
                              <a:latin typeface="Cambria Math" panose="02040503050406030204" pitchFamily="18" charset="0"/>
                            </a:rPr>
                            <m:t>𝑏𝑐</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𝑇</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𝑏𝑐</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b="0" i="1" smtClean="0">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𝑍</m:t>
                          </m:r>
                          <m:r>
                            <a:rPr lang="en-US" i="1">
                              <a:latin typeface="Cambria Math" panose="02040503050406030204" pitchFamily="18" charset="0"/>
                              <a:ea typeface="Cambria Math" panose="02040503050406030204" pitchFamily="18" charset="0"/>
                            </a:rPr>
                            <m:t>𝑡</m:t>
                          </m:r>
                        </m:e>
                        <m:sub>
                          <m:r>
                            <a:rPr lang="en-US" b="0" i="1" smtClean="0">
                              <a:latin typeface="Cambria Math" panose="02040503050406030204" pitchFamily="18" charset="0"/>
                              <a:ea typeface="Cambria Math" panose="02040503050406030204" pitchFamily="18" charset="0"/>
                            </a:rPr>
                            <m:t>𝑏𝑐</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𝑐</m:t>
                          </m:r>
                        </m:sub>
                      </m:sSub>
                    </m:oMath>
                  </m:oMathPara>
                </a14:m>
                <a:endParaRPr lang="en-US" dirty="0">
                  <a:latin typeface="Times New Roman" panose="020206030504050203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2613656" y="1689272"/>
                <a:ext cx="4069384" cy="369332"/>
              </a:xfrm>
              <a:prstGeom prst="rect">
                <a:avLst/>
              </a:prstGeom>
              <a:blipFill>
                <a:blip r:embed="rId5"/>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3443563" y="2645791"/>
                <a:ext cx="2636299" cy="659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𝑉</m:t>
                          </m:r>
                        </m:e>
                        <m:sub>
                          <m:r>
                            <a:rPr lang="en-US" i="1">
                              <a:latin typeface="Cambria Math" panose="02040503050406030204" pitchFamily="18" charset="0"/>
                            </a:rPr>
                            <m:t>𝑎𝑏</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𝑡</m:t>
                              </m:r>
                            </m:sub>
                          </m:sSub>
                        </m:den>
                      </m:f>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rPr>
                            <m:t>𝐴𝐺</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𝑍𝑡</m:t>
                          </m:r>
                        </m:e>
                        <m:sub>
                          <m:r>
                            <a:rPr lang="en-US" i="1">
                              <a:latin typeface="Cambria Math" panose="02040503050406030204" pitchFamily="18" charset="0"/>
                            </a:rPr>
                            <m:t>𝑎𝑏</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sub>
                      </m:sSub>
                    </m:oMath>
                  </m:oMathPara>
                </a14:m>
                <a:endParaRPr lang="en-US" dirty="0">
                  <a:latin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3443563" y="2645791"/>
                <a:ext cx="2636299" cy="659540"/>
              </a:xfrm>
              <a:prstGeom prst="rect">
                <a:avLst/>
              </a:prstGeom>
              <a:blipFill>
                <a:blip r:embed="rId6"/>
                <a:stretch>
                  <a:fillRect/>
                </a:stretch>
              </a:blipFill>
            </p:spPr>
            <p:txBody>
              <a:bodyPr/>
              <a:lstStyle/>
              <a:p>
                <a:r>
                  <a:rPr lang="en-US">
                    <a:noFill/>
                  </a:rPr>
                  <a:t> </a:t>
                </a:r>
              </a:p>
            </p:txBody>
          </p:sp>
        </mc:Fallback>
      </mc:AlternateContent>
      <p:sp>
        <p:nvSpPr>
          <p:cNvPr id="23" name="TextBox 22"/>
          <p:cNvSpPr txBox="1"/>
          <p:nvPr/>
        </p:nvSpPr>
        <p:spPr>
          <a:xfrm>
            <a:off x="8467212" y="3307986"/>
            <a:ext cx="676788" cy="369332"/>
          </a:xfrm>
          <a:prstGeom prst="rect">
            <a:avLst/>
          </a:prstGeom>
          <a:noFill/>
        </p:spPr>
        <p:txBody>
          <a:bodyPr wrap="none" rtlCol="0">
            <a:spAutoFit/>
          </a:bodyPr>
          <a:lstStyle/>
          <a:p>
            <a:r>
              <a:rPr lang="en-US" dirty="0">
                <a:latin typeface="Times New Roman" panose="02020603050405020304" pitchFamily="18" charset="0"/>
              </a:rPr>
              <a:t>(111)</a:t>
            </a:r>
          </a:p>
        </p:txBody>
      </p:sp>
      <mc:AlternateContent xmlns:mc="http://schemas.openxmlformats.org/markup-compatibility/2006" xmlns:a14="http://schemas.microsoft.com/office/drawing/2010/main">
        <mc:Choice Requires="a14">
          <p:sp>
            <p:nvSpPr>
              <p:cNvPr id="24" name="Rectangle 23"/>
              <p:cNvSpPr/>
              <p:nvPr/>
            </p:nvSpPr>
            <p:spPr>
              <a:xfrm>
                <a:off x="3443563" y="3255305"/>
                <a:ext cx="2668487" cy="659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𝑉</m:t>
                          </m:r>
                        </m:e>
                        <m:sub>
                          <m:r>
                            <a:rPr lang="en-US" i="1">
                              <a:latin typeface="Cambria Math" panose="02040503050406030204" pitchFamily="18" charset="0"/>
                            </a:rPr>
                            <m:t>𝑏</m:t>
                          </m:r>
                          <m:r>
                            <a:rPr lang="en-US" b="0" i="1" smtClean="0">
                              <a:latin typeface="Cambria Math" panose="02040503050406030204" pitchFamily="18" charset="0"/>
                            </a:rPr>
                            <m:t>𝑐</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𝑡</m:t>
                              </m:r>
                            </m:sub>
                          </m:sSub>
                        </m:den>
                      </m:f>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𝐵</m:t>
                          </m:r>
                          <m:r>
                            <a:rPr lang="en-US" b="0" i="1" smtClean="0">
                              <a:latin typeface="Cambria Math" panose="02040503050406030204" pitchFamily="18" charset="0"/>
                            </a:rPr>
                            <m:t>𝐺</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𝑍𝑡</m:t>
                          </m:r>
                        </m:e>
                        <m:sub>
                          <m:r>
                            <a:rPr lang="en-US" i="1">
                              <a:latin typeface="Cambria Math" panose="02040503050406030204" pitchFamily="18" charset="0"/>
                            </a:rPr>
                            <m:t>𝑏</m:t>
                          </m:r>
                          <m:r>
                            <a:rPr lang="en-US" b="0" i="1" smtClean="0">
                              <a:latin typeface="Cambria Math" panose="02040503050406030204" pitchFamily="18" charset="0"/>
                            </a:rPr>
                            <m:t>𝑐</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𝑐</m:t>
                          </m:r>
                        </m:sub>
                      </m:sSub>
                    </m:oMath>
                  </m:oMathPara>
                </a14:m>
                <a:endParaRPr lang="en-US" dirty="0">
                  <a:latin typeface="Times New Roman" panose="02020603050405020304" pitchFamily="18"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3443563" y="3255305"/>
                <a:ext cx="2668487" cy="659540"/>
              </a:xfrm>
              <a:prstGeom prst="rect">
                <a:avLst/>
              </a:prstGeom>
              <a:blipFill>
                <a:blip r:embed="rId7"/>
                <a:stretch>
                  <a:fillRect/>
                </a:stretch>
              </a:blipFill>
            </p:spPr>
            <p:txBody>
              <a:bodyPr/>
              <a:lstStyle/>
              <a:p>
                <a:r>
                  <a:rPr lang="en-US">
                    <a:noFill/>
                  </a:rPr>
                  <a:t> </a:t>
                </a:r>
              </a:p>
            </p:txBody>
          </p:sp>
        </mc:Fallback>
      </mc:AlternateContent>
      <p:sp>
        <p:nvSpPr>
          <p:cNvPr id="13" name="Rectangle 12"/>
          <p:cNvSpPr/>
          <p:nvPr/>
        </p:nvSpPr>
        <p:spPr>
          <a:xfrm>
            <a:off x="-19185" y="3841496"/>
            <a:ext cx="9086985" cy="646331"/>
          </a:xfrm>
          <a:prstGeom prst="rect">
            <a:avLst/>
          </a:prstGeom>
        </p:spPr>
        <p:txBody>
          <a:bodyPr wrap="square">
            <a:spAutoFit/>
          </a:bodyPr>
          <a:lstStyle/>
          <a:p>
            <a:pPr algn="just"/>
            <a:r>
              <a:rPr lang="en-US" dirty="0">
                <a:solidFill>
                  <a:srgbClr val="000000"/>
                </a:solidFill>
                <a:latin typeface="Times New Roman" panose="02020603050405020304" pitchFamily="18" charset="0"/>
              </a:rPr>
              <a:t>The third line-to-line voltage </a:t>
            </a:r>
            <a:r>
              <a:rPr lang="en-US" i="1" dirty="0" err="1">
                <a:solidFill>
                  <a:srgbClr val="000000"/>
                </a:solidFill>
                <a:latin typeface="Times New Roman" panose="02020603050405020304" pitchFamily="18" charset="0"/>
              </a:rPr>
              <a:t>V</a:t>
            </a:r>
            <a:r>
              <a:rPr lang="en-US" i="1" baseline="-25000" dirty="0" err="1">
                <a:solidFill>
                  <a:srgbClr val="000000"/>
                </a:solidFill>
                <a:latin typeface="Times New Roman" panose="02020603050405020304" pitchFamily="18" charset="0"/>
              </a:rPr>
              <a:t>ca</a:t>
            </a:r>
            <a:r>
              <a:rPr lang="en-US" dirty="0">
                <a:solidFill>
                  <a:srgbClr val="000000"/>
                </a:solidFill>
                <a:latin typeface="Times New Roman" panose="02020603050405020304" pitchFamily="18" charset="0"/>
              </a:rPr>
              <a:t> must be equal to the negative sum of the other two line-to-line voltages (KVL). In matrix form, the desired equation is</a:t>
            </a:r>
            <a:endParaRPr lang="en-US"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Rectangle 13"/>
              <p:cNvSpPr/>
              <p:nvPr/>
            </p:nvSpPr>
            <p:spPr>
              <a:xfrm>
                <a:off x="1622935" y="4451010"/>
                <a:ext cx="6309741" cy="127958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smtClean="0">
                              <a:latin typeface="Cambria Math" panose="02040503050406030204" pitchFamily="18" charset="0"/>
                            </a:rPr>
                          </m:ctrlPr>
                        </m:dPr>
                        <m:e>
                          <m:eqArr>
                            <m:eqArrPr>
                              <m:ctrlPr>
                                <a:rPr lang="en-US" sz="1200" i="1">
                                  <a:latin typeface="Cambria Math" panose="02040503050406030204" pitchFamily="18" charset="0"/>
                                </a:rPr>
                              </m:ctrlPr>
                            </m:eqArrPr>
                            <m:e>
                              <m:sSub>
                                <m:sSubPr>
                                  <m:ctrlPr>
                                    <a:rPr lang="en-US" sz="1200" i="1">
                                      <a:latin typeface="Cambria Math" panose="02040503050406030204" pitchFamily="18" charset="0"/>
                                    </a:rPr>
                                  </m:ctrlPr>
                                </m:sSubPr>
                                <m:e>
                                  <m:r>
                                    <a:rPr lang="en-US" sz="1200" b="0" i="1" smtClean="0">
                                      <a:latin typeface="Cambria Math" panose="02040503050406030204" pitchFamily="18" charset="0"/>
                                    </a:rPr>
                                    <m:t>𝑉</m:t>
                                  </m:r>
                                </m:e>
                                <m:sub>
                                  <m:r>
                                    <a:rPr lang="en-US" sz="1200" b="0" i="1" smtClean="0">
                                      <a:latin typeface="Cambria Math" panose="02040503050406030204" pitchFamily="18" charset="0"/>
                                    </a:rPr>
                                    <m:t>𝑎𝑏</m:t>
                                  </m:r>
                                </m:sub>
                              </m:sSub>
                            </m:e>
                            <m:e>
                              <m:sSub>
                                <m:sSubPr>
                                  <m:ctrlPr>
                                    <a:rPr lang="en-US" sz="1200" i="1">
                                      <a:latin typeface="Cambria Math" panose="02040503050406030204" pitchFamily="18" charset="0"/>
                                    </a:rPr>
                                  </m:ctrlPr>
                                </m:sSubPr>
                                <m:e>
                                  <m:r>
                                    <a:rPr lang="en-US" sz="1200" i="1">
                                      <a:latin typeface="Cambria Math" panose="02040503050406030204" pitchFamily="18" charset="0"/>
                                    </a:rPr>
                                    <m:t>𝑉</m:t>
                                  </m:r>
                                </m:e>
                                <m:sub>
                                  <m:r>
                                    <a:rPr lang="en-US" sz="1200" b="0" i="1" smtClean="0">
                                      <a:latin typeface="Cambria Math" panose="02040503050406030204" pitchFamily="18" charset="0"/>
                                    </a:rPr>
                                    <m:t>𝑏𝑐</m:t>
                                  </m:r>
                                </m:sub>
                              </m:sSub>
                            </m:e>
                            <m:e>
                              <m:sSub>
                                <m:sSubPr>
                                  <m:ctrlPr>
                                    <a:rPr lang="en-US" sz="1200" i="1">
                                      <a:latin typeface="Cambria Math" panose="02040503050406030204" pitchFamily="18" charset="0"/>
                                    </a:rPr>
                                  </m:ctrlPr>
                                </m:sSubPr>
                                <m:e>
                                  <m:r>
                                    <a:rPr lang="en-US" sz="1200" i="1">
                                      <a:latin typeface="Cambria Math" panose="02040503050406030204" pitchFamily="18" charset="0"/>
                                    </a:rPr>
                                    <m:t>𝑉</m:t>
                                  </m:r>
                                </m:e>
                                <m:sub>
                                  <m:r>
                                    <a:rPr lang="en-US" sz="1200" b="0" i="1" smtClean="0">
                                      <a:latin typeface="Cambria Math" panose="02040503050406030204" pitchFamily="18" charset="0"/>
                                    </a:rPr>
                                    <m:t>𝑐𝑎</m:t>
                                  </m:r>
                                </m:sub>
                              </m:sSub>
                            </m:e>
                          </m:eqArr>
                        </m:e>
                      </m:d>
                      <m:r>
                        <a:rPr lang="en-US" sz="1200" i="1">
                          <a:latin typeface="Cambria Math" panose="02040503050406030204" pitchFamily="18" charset="0"/>
                        </a:rPr>
                        <m:t>=</m:t>
                      </m:r>
                      <m:d>
                        <m:dPr>
                          <m:begChr m:val="["/>
                          <m:endChr m:val="]"/>
                          <m:ctrlPr>
                            <a:rPr lang="en-US" sz="1200" i="1">
                              <a:latin typeface="Cambria Math" panose="02040503050406030204" pitchFamily="18" charset="0"/>
                            </a:rPr>
                          </m:ctrlPr>
                        </m:dPr>
                        <m:e>
                          <m:m>
                            <m:mPr>
                              <m:plcHide m:val="on"/>
                              <m:mcs>
                                <m:mc>
                                  <m:mcPr>
                                    <m:count m:val="3"/>
                                    <m:mcJc m:val="center"/>
                                  </m:mcPr>
                                </m:mc>
                              </m:mcs>
                              <m:ctrlPr>
                                <a:rPr lang="en-US" sz="1200" i="1">
                                  <a:latin typeface="Cambria Math" panose="02040503050406030204" pitchFamily="18" charset="0"/>
                                </a:rPr>
                              </m:ctrlPr>
                            </m:mPr>
                            <m:mr>
                              <m:e>
                                <m:f>
                                  <m:fPr>
                                    <m:ctrlPr>
                                      <a:rPr lang="en-US" sz="1200" i="1">
                                        <a:latin typeface="Cambria Math" panose="02040503050406030204" pitchFamily="18" charset="0"/>
                                      </a:rPr>
                                    </m:ctrlPr>
                                  </m:fPr>
                                  <m:num>
                                    <m:r>
                                      <a:rPr lang="en-US" sz="1200" i="1">
                                        <a:latin typeface="Cambria Math" panose="02040503050406030204" pitchFamily="18" charset="0"/>
                                      </a:rPr>
                                      <m:t>1</m:t>
                                    </m:r>
                                  </m:num>
                                  <m:den>
                                    <m:sSub>
                                      <m:sSubPr>
                                        <m:ctrlPr>
                                          <a:rPr lang="en-US" sz="1200" i="1">
                                            <a:latin typeface="Cambria Math" panose="02040503050406030204" pitchFamily="18" charset="0"/>
                                          </a:rPr>
                                        </m:ctrlPr>
                                      </m:sSubPr>
                                      <m:e>
                                        <m:r>
                                          <a:rPr lang="en-US" sz="1200" i="1">
                                            <a:latin typeface="Cambria Math" panose="02040503050406030204" pitchFamily="18" charset="0"/>
                                          </a:rPr>
                                          <m:t>𝑛</m:t>
                                        </m:r>
                                      </m:e>
                                      <m:sub>
                                        <m:r>
                                          <a:rPr lang="en-US" sz="1200" i="1">
                                            <a:latin typeface="Cambria Math" panose="02040503050406030204" pitchFamily="18" charset="0"/>
                                          </a:rPr>
                                          <m:t>𝑡</m:t>
                                        </m:r>
                                      </m:sub>
                                    </m:sSub>
                                  </m:den>
                                </m:f>
                              </m:e>
                              <m:e>
                                <m: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f>
                                  <m:fPr>
                                    <m:ctrlPr>
                                      <a:rPr lang="en-US" sz="1200" i="1">
                                        <a:latin typeface="Cambria Math" panose="02040503050406030204" pitchFamily="18" charset="0"/>
                                      </a:rPr>
                                    </m:ctrlPr>
                                  </m:fPr>
                                  <m:num>
                                    <m:r>
                                      <a:rPr lang="en-US" sz="1200" i="1">
                                        <a:latin typeface="Cambria Math" panose="02040503050406030204" pitchFamily="18" charset="0"/>
                                      </a:rPr>
                                      <m:t>1</m:t>
                                    </m:r>
                                  </m:num>
                                  <m:den>
                                    <m:sSub>
                                      <m:sSubPr>
                                        <m:ctrlPr>
                                          <a:rPr lang="en-US" sz="1200" i="1">
                                            <a:latin typeface="Cambria Math" panose="02040503050406030204" pitchFamily="18" charset="0"/>
                                          </a:rPr>
                                        </m:ctrlPr>
                                      </m:sSubPr>
                                      <m:e>
                                        <m:r>
                                          <a:rPr lang="en-US" sz="1200" i="1">
                                            <a:latin typeface="Cambria Math" panose="02040503050406030204" pitchFamily="18" charset="0"/>
                                          </a:rPr>
                                          <m:t>𝑛</m:t>
                                        </m:r>
                                      </m:e>
                                      <m:sub>
                                        <m:r>
                                          <a:rPr lang="en-US" sz="1200" i="1">
                                            <a:latin typeface="Cambria Math" panose="02040503050406030204" pitchFamily="18" charset="0"/>
                                          </a:rPr>
                                          <m:t>𝑡</m:t>
                                        </m:r>
                                      </m:sub>
                                    </m:sSub>
                                  </m:den>
                                </m:f>
                              </m:e>
                              <m:e>
                                <m:r>
                                  <a:rPr lang="en-US" sz="1200" b="0" i="1" smtClean="0">
                                    <a:latin typeface="Cambria Math" panose="02040503050406030204" pitchFamily="18" charset="0"/>
                                  </a:rPr>
                                  <m:t>0</m:t>
                                </m:r>
                              </m:e>
                            </m:mr>
                            <m:mr>
                              <m:e>
                                <m:r>
                                  <a:rPr lang="en-US" sz="1200" b="0" i="1" smtClean="0">
                                    <a:latin typeface="Cambria Math" panose="02040503050406030204" pitchFamily="18" charset="0"/>
                                  </a:rPr>
                                  <m:t>−</m:t>
                                </m:r>
                                <m:f>
                                  <m:fPr>
                                    <m:ctrlPr>
                                      <a:rPr lang="en-US" sz="1200" i="1">
                                        <a:latin typeface="Cambria Math" panose="02040503050406030204" pitchFamily="18" charset="0"/>
                                      </a:rPr>
                                    </m:ctrlPr>
                                  </m:fPr>
                                  <m:num>
                                    <m:r>
                                      <a:rPr lang="en-US" sz="1200" i="1">
                                        <a:latin typeface="Cambria Math" panose="02040503050406030204" pitchFamily="18" charset="0"/>
                                      </a:rPr>
                                      <m:t>1</m:t>
                                    </m:r>
                                  </m:num>
                                  <m:den>
                                    <m:sSub>
                                      <m:sSubPr>
                                        <m:ctrlPr>
                                          <a:rPr lang="en-US" sz="1200" i="1">
                                            <a:latin typeface="Cambria Math" panose="02040503050406030204" pitchFamily="18" charset="0"/>
                                          </a:rPr>
                                        </m:ctrlPr>
                                      </m:sSubPr>
                                      <m:e>
                                        <m:r>
                                          <a:rPr lang="en-US" sz="1200" i="1">
                                            <a:latin typeface="Cambria Math" panose="02040503050406030204" pitchFamily="18" charset="0"/>
                                          </a:rPr>
                                          <m:t>𝑛</m:t>
                                        </m:r>
                                      </m:e>
                                      <m:sub>
                                        <m:r>
                                          <a:rPr lang="en-US" sz="1200" i="1">
                                            <a:latin typeface="Cambria Math" panose="02040503050406030204" pitchFamily="18" charset="0"/>
                                          </a:rPr>
                                          <m:t>𝑡</m:t>
                                        </m:r>
                                      </m:sub>
                                    </m:sSub>
                                  </m:den>
                                </m:f>
                              </m:e>
                              <m:e>
                                <m:r>
                                  <a:rPr lang="en-US" sz="1200" b="0" i="1" smtClean="0">
                                    <a:latin typeface="Cambria Math" panose="02040503050406030204" pitchFamily="18" charset="0"/>
                                  </a:rPr>
                                  <m:t>−</m:t>
                                </m:r>
                                <m:f>
                                  <m:fPr>
                                    <m:ctrlPr>
                                      <a:rPr lang="en-US" sz="1200" i="1">
                                        <a:latin typeface="Cambria Math" panose="02040503050406030204" pitchFamily="18" charset="0"/>
                                      </a:rPr>
                                    </m:ctrlPr>
                                  </m:fPr>
                                  <m:num>
                                    <m:r>
                                      <a:rPr lang="en-US" sz="1200" i="1">
                                        <a:latin typeface="Cambria Math" panose="02040503050406030204" pitchFamily="18" charset="0"/>
                                      </a:rPr>
                                      <m:t>1</m:t>
                                    </m:r>
                                  </m:num>
                                  <m:den>
                                    <m:sSub>
                                      <m:sSubPr>
                                        <m:ctrlPr>
                                          <a:rPr lang="en-US" sz="1200" i="1">
                                            <a:latin typeface="Cambria Math" panose="02040503050406030204" pitchFamily="18" charset="0"/>
                                          </a:rPr>
                                        </m:ctrlPr>
                                      </m:sSubPr>
                                      <m:e>
                                        <m:r>
                                          <a:rPr lang="en-US" sz="1200" i="1">
                                            <a:latin typeface="Cambria Math" panose="02040503050406030204" pitchFamily="18" charset="0"/>
                                          </a:rPr>
                                          <m:t>𝑛</m:t>
                                        </m:r>
                                      </m:e>
                                      <m:sub>
                                        <m:r>
                                          <a:rPr lang="en-US" sz="1200" i="1">
                                            <a:latin typeface="Cambria Math" panose="02040503050406030204" pitchFamily="18" charset="0"/>
                                          </a:rPr>
                                          <m:t>𝑡</m:t>
                                        </m:r>
                                      </m:sub>
                                    </m:sSub>
                                  </m:den>
                                </m:f>
                              </m:e>
                              <m:e>
                                <m:r>
                                  <a:rPr lang="en-US" sz="1200" i="1">
                                    <a:latin typeface="Cambria Math" panose="02040503050406030204" pitchFamily="18" charset="0"/>
                                  </a:rPr>
                                  <m:t>0</m:t>
                                </m:r>
                              </m:e>
                            </m:mr>
                          </m:m>
                        </m:e>
                      </m:d>
                      <m:r>
                        <a:rPr lang="en-US" sz="1200" i="1">
                          <a:latin typeface="Cambria Math" panose="02040503050406030204" pitchFamily="18" charset="0"/>
                          <a:ea typeface="Cambria Math" panose="02040503050406030204" pitchFamily="18" charset="0"/>
                        </a:rPr>
                        <m:t>∙</m:t>
                      </m:r>
                      <m:d>
                        <m:dPr>
                          <m:begChr m:val="["/>
                          <m:endChr m:val="]"/>
                          <m:ctrlPr>
                            <a:rPr lang="en-US" sz="1200" i="1">
                              <a:latin typeface="Cambria Math" panose="02040503050406030204" pitchFamily="18" charset="0"/>
                            </a:rPr>
                          </m:ctrlPr>
                        </m:dPr>
                        <m:e>
                          <m:eqArr>
                            <m:eqArrPr>
                              <m:ctrlPr>
                                <a:rPr lang="en-US" sz="1200" i="1">
                                  <a:latin typeface="Cambria Math" panose="02040503050406030204" pitchFamily="18" charset="0"/>
                                </a:rPr>
                              </m:ctrlPr>
                            </m:eqArrPr>
                            <m:e>
                              <m:sSub>
                                <m:sSubPr>
                                  <m:ctrlPr>
                                    <a:rPr lang="en-US" sz="1200" i="1">
                                      <a:latin typeface="Cambria Math" panose="02040503050406030204" pitchFamily="18" charset="0"/>
                                    </a:rPr>
                                  </m:ctrlPr>
                                </m:sSubPr>
                                <m:e>
                                  <m:r>
                                    <a:rPr lang="en-US" sz="1200" i="1">
                                      <a:latin typeface="Cambria Math" panose="02040503050406030204" pitchFamily="18" charset="0"/>
                                    </a:rPr>
                                    <m:t>𝑉</m:t>
                                  </m:r>
                                </m:e>
                                <m:sub>
                                  <m:r>
                                    <a:rPr lang="en-US" sz="1200" i="1">
                                      <a:latin typeface="Cambria Math" panose="02040503050406030204" pitchFamily="18" charset="0"/>
                                    </a:rPr>
                                    <m:t>𝐴𝐺</m:t>
                                  </m:r>
                                </m:sub>
                              </m:sSub>
                            </m:e>
                            <m:e>
                              <m:sSub>
                                <m:sSubPr>
                                  <m:ctrlPr>
                                    <a:rPr lang="en-US" sz="1200" i="1">
                                      <a:latin typeface="Cambria Math" panose="02040503050406030204" pitchFamily="18" charset="0"/>
                                    </a:rPr>
                                  </m:ctrlPr>
                                </m:sSubPr>
                                <m:e>
                                  <m:r>
                                    <a:rPr lang="en-US" sz="1200" i="1">
                                      <a:latin typeface="Cambria Math" panose="02040503050406030204" pitchFamily="18" charset="0"/>
                                    </a:rPr>
                                    <m:t>𝑉</m:t>
                                  </m:r>
                                </m:e>
                                <m:sub>
                                  <m:r>
                                    <a:rPr lang="en-US" sz="1200" i="1">
                                      <a:latin typeface="Cambria Math" panose="02040503050406030204" pitchFamily="18" charset="0"/>
                                    </a:rPr>
                                    <m:t>𝐵𝐺</m:t>
                                  </m:r>
                                </m:sub>
                              </m:sSub>
                            </m:e>
                            <m:e>
                              <m:sSub>
                                <m:sSubPr>
                                  <m:ctrlPr>
                                    <a:rPr lang="en-US" sz="1200" i="1">
                                      <a:latin typeface="Cambria Math" panose="02040503050406030204" pitchFamily="18" charset="0"/>
                                    </a:rPr>
                                  </m:ctrlPr>
                                </m:sSubPr>
                                <m:e>
                                  <m:r>
                                    <a:rPr lang="en-US" sz="1200" i="1">
                                      <a:latin typeface="Cambria Math" panose="02040503050406030204" pitchFamily="18" charset="0"/>
                                    </a:rPr>
                                    <m:t>𝑉</m:t>
                                  </m:r>
                                </m:e>
                                <m:sub>
                                  <m:r>
                                    <a:rPr lang="en-US" sz="1200" i="1">
                                      <a:latin typeface="Cambria Math" panose="02040503050406030204" pitchFamily="18" charset="0"/>
                                    </a:rPr>
                                    <m:t>𝐶𝐺</m:t>
                                  </m:r>
                                </m:sub>
                              </m:sSub>
                            </m:e>
                          </m:eqArr>
                        </m:e>
                      </m:d>
                      <m:r>
                        <a:rPr lang="en-US" sz="1200" b="0" i="1" smtClean="0">
                          <a:latin typeface="Cambria Math" panose="02040503050406030204" pitchFamily="18" charset="0"/>
                        </a:rPr>
                        <m:t>−</m:t>
                      </m:r>
                      <m:d>
                        <m:dPr>
                          <m:begChr m:val="["/>
                          <m:endChr m:val="]"/>
                          <m:ctrlPr>
                            <a:rPr lang="en-US" sz="1200" i="1">
                              <a:latin typeface="Cambria Math" panose="02040503050406030204" pitchFamily="18" charset="0"/>
                            </a:rPr>
                          </m:ctrlPr>
                        </m:dPr>
                        <m:e>
                          <m:m>
                            <m:mPr>
                              <m:plcHide m:val="on"/>
                              <m:mcs>
                                <m:mc>
                                  <m:mcPr>
                                    <m:count m:val="3"/>
                                    <m:mcJc m:val="center"/>
                                  </m:mcPr>
                                </m:mc>
                              </m:mcs>
                              <m:ctrlPr>
                                <a:rPr lang="en-US" sz="1200" i="1">
                                  <a:latin typeface="Cambria Math" panose="02040503050406030204" pitchFamily="18" charset="0"/>
                                </a:rPr>
                              </m:ctrlPr>
                            </m:mPr>
                            <m:mr>
                              <m:e>
                                <m:sSub>
                                  <m:sSubPr>
                                    <m:ctrlPr>
                                      <a:rPr lang="en-US" sz="1200" i="1">
                                        <a:latin typeface="Cambria Math" panose="02040503050406030204" pitchFamily="18" charset="0"/>
                                      </a:rPr>
                                    </m:ctrlPr>
                                  </m:sSubPr>
                                  <m:e>
                                    <m:r>
                                      <a:rPr lang="en-US" sz="1200" i="1">
                                        <a:latin typeface="Cambria Math" panose="02040503050406030204" pitchFamily="18" charset="0"/>
                                        <a:ea typeface="Cambria Math" panose="02040503050406030204" pitchFamily="18" charset="0"/>
                                      </a:rPr>
                                      <m:t>𝑍𝑡</m:t>
                                    </m:r>
                                  </m:e>
                                  <m:sub>
                                    <m:r>
                                      <a:rPr lang="en-US" sz="1200" i="1">
                                        <a:latin typeface="Cambria Math" panose="02040503050406030204" pitchFamily="18" charset="0"/>
                                      </a:rPr>
                                      <m:t>𝑎𝑏</m:t>
                                    </m:r>
                                  </m:sub>
                                </m:sSub>
                              </m:e>
                              <m:e>
                                <m: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i="1">
                                    <a:latin typeface="Cambria Math" panose="02040503050406030204" pitchFamily="18" charset="0"/>
                                  </a:rPr>
                                  <m:t>0</m:t>
                                </m:r>
                              </m:e>
                              <m:e>
                                <m:r>
                                  <a:rPr lang="en-US" sz="1200" i="1">
                                    <a:latin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ea typeface="Cambria Math" panose="02040503050406030204" pitchFamily="18" charset="0"/>
                                      </a:rPr>
                                      <m:t>𝑍𝑡</m:t>
                                    </m:r>
                                  </m:e>
                                  <m:sub>
                                    <m:r>
                                      <a:rPr lang="en-US" sz="1200" i="1">
                                        <a:latin typeface="Cambria Math" panose="02040503050406030204" pitchFamily="18" charset="0"/>
                                      </a:rPr>
                                      <m:t>𝑏</m:t>
                                    </m:r>
                                    <m:r>
                                      <a:rPr lang="en-US" sz="1200" b="0" i="1" smtClean="0">
                                        <a:latin typeface="Cambria Math" panose="02040503050406030204" pitchFamily="18" charset="0"/>
                                      </a:rPr>
                                      <m:t>𝑐</m:t>
                                    </m:r>
                                  </m:sub>
                                </m:sSub>
                              </m:e>
                            </m:mr>
                            <m:mr>
                              <m:e>
                                <m:sSub>
                                  <m:sSubPr>
                                    <m:ctrlPr>
                                      <a:rPr lang="en-US" sz="1200" i="1">
                                        <a:latin typeface="Cambria Math" panose="02040503050406030204" pitchFamily="18" charset="0"/>
                                      </a:rPr>
                                    </m:ctrlPr>
                                  </m:sSubPr>
                                  <m:e>
                                    <m:r>
                                      <a:rPr lang="en-US" sz="1200" b="0" i="1" smtClean="0">
                                        <a:latin typeface="Cambria Math" panose="02040503050406030204" pitchFamily="18" charset="0"/>
                                      </a:rPr>
                                      <m:t>−</m:t>
                                    </m:r>
                                    <m:r>
                                      <a:rPr lang="en-US" sz="1200" i="1">
                                        <a:latin typeface="Cambria Math" panose="02040503050406030204" pitchFamily="18" charset="0"/>
                                        <a:ea typeface="Cambria Math" panose="02040503050406030204" pitchFamily="18" charset="0"/>
                                      </a:rPr>
                                      <m:t>𝑍𝑡</m:t>
                                    </m:r>
                                  </m:e>
                                  <m:sub>
                                    <m:r>
                                      <a:rPr lang="en-US" sz="1200" i="1">
                                        <a:latin typeface="Cambria Math" panose="02040503050406030204" pitchFamily="18" charset="0"/>
                                      </a:rPr>
                                      <m:t>𝑎𝑏</m:t>
                                    </m:r>
                                  </m:sub>
                                </m:sSub>
                              </m:e>
                              <m:e>
                                <m:r>
                                  <a:rPr lang="en-US" sz="1200" i="1">
                                    <a:latin typeface="Cambria Math" panose="02040503050406030204" pitchFamily="18" charset="0"/>
                                  </a:rPr>
                                  <m:t>0</m:t>
                                </m:r>
                              </m:e>
                              <m:e>
                                <m:sSub>
                                  <m:sSubPr>
                                    <m:ctrlPr>
                                      <a:rPr lang="en-US" sz="1200" i="1">
                                        <a:latin typeface="Cambria Math" panose="02040503050406030204" pitchFamily="18" charset="0"/>
                                      </a:rPr>
                                    </m:ctrlPr>
                                  </m:sSubPr>
                                  <m:e>
                                    <m:r>
                                      <a:rPr lang="en-US" sz="1200" i="1">
                                        <a:latin typeface="Cambria Math" panose="02040503050406030204" pitchFamily="18" charset="0"/>
                                        <a:ea typeface="Cambria Math" panose="02040503050406030204" pitchFamily="18" charset="0"/>
                                      </a:rPr>
                                      <m:t>𝑍𝑡</m:t>
                                    </m:r>
                                  </m:e>
                                  <m:sub>
                                    <m:r>
                                      <a:rPr lang="en-US" sz="1200" i="1">
                                        <a:latin typeface="Cambria Math" panose="02040503050406030204" pitchFamily="18" charset="0"/>
                                      </a:rPr>
                                      <m:t>𝑏</m:t>
                                    </m:r>
                                    <m:r>
                                      <a:rPr lang="en-US" sz="1200" b="0" i="1" smtClean="0">
                                        <a:latin typeface="Cambria Math" panose="02040503050406030204" pitchFamily="18" charset="0"/>
                                      </a:rPr>
                                      <m:t>𝑐</m:t>
                                    </m:r>
                                  </m:sub>
                                </m:sSub>
                              </m:e>
                            </m:mr>
                          </m:m>
                        </m:e>
                      </m:d>
                      <m:r>
                        <m:rPr>
                          <m:nor/>
                        </m:rPr>
                        <a:rPr lang="en-US" sz="1200" dirty="0">
                          <a:latin typeface="Times New Roman" panose="02020603050405020304" pitchFamily="18" charset="0"/>
                          <a:ea typeface="Cambria Math" panose="02040503050406030204" pitchFamily="18" charset="0"/>
                        </a:rPr>
                        <m:t> </m:t>
                      </m:r>
                      <m:r>
                        <a:rPr lang="en-US" sz="1200" i="1">
                          <a:latin typeface="Cambria Math" panose="02040503050406030204" pitchFamily="18" charset="0"/>
                          <a:ea typeface="Cambria Math" panose="02040503050406030204" pitchFamily="18" charset="0"/>
                        </a:rPr>
                        <m:t>∙</m:t>
                      </m:r>
                      <m:d>
                        <m:dPr>
                          <m:begChr m:val="["/>
                          <m:endChr m:val="]"/>
                          <m:ctrlPr>
                            <a:rPr lang="en-US" sz="1200" i="1">
                              <a:latin typeface="Cambria Math" panose="02040503050406030204" pitchFamily="18" charset="0"/>
                            </a:rPr>
                          </m:ctrlPr>
                        </m:dPr>
                        <m:e>
                          <m:eqArr>
                            <m:eqArrPr>
                              <m:ctrlPr>
                                <a:rPr lang="en-US" sz="1200" i="1">
                                  <a:latin typeface="Cambria Math" panose="02040503050406030204" pitchFamily="18" charset="0"/>
                                </a:rPr>
                              </m:ctrlPr>
                            </m:eqArrPr>
                            <m:e>
                              <m:sSub>
                                <m:sSubPr>
                                  <m:ctrlPr>
                                    <a:rPr lang="en-US" sz="1200" i="1">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𝑎</m:t>
                                  </m:r>
                                </m:sub>
                              </m:sSub>
                            </m:e>
                            <m:e>
                              <m:sSub>
                                <m:sSubPr>
                                  <m:ctrlPr>
                                    <a:rPr lang="en-US" sz="1200" i="1">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𝑏</m:t>
                                  </m:r>
                                </m:sub>
                              </m:sSub>
                            </m:e>
                            <m:e>
                              <m:sSub>
                                <m:sSubPr>
                                  <m:ctrlPr>
                                    <a:rPr lang="en-US" sz="1200" i="1">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𝑐</m:t>
                                  </m:r>
                                </m:sub>
                              </m:sSub>
                            </m:e>
                          </m:eqArr>
                        </m:e>
                      </m:d>
                    </m:oMath>
                  </m:oMathPara>
                </a14:m>
                <a:endParaRPr lang="en-US" sz="1200" dirty="0">
                  <a:latin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622935" y="4451010"/>
                <a:ext cx="6309741" cy="1279581"/>
              </a:xfrm>
              <a:prstGeom prst="rect">
                <a:avLst/>
              </a:prstGeom>
              <a:blipFill>
                <a:blip r:embed="rId8"/>
                <a:stretch>
                  <a:fillRect/>
                </a:stretch>
              </a:blipFill>
            </p:spPr>
            <p:txBody>
              <a:bodyPr/>
              <a:lstStyle/>
              <a:p>
                <a:r>
                  <a:rPr lang="en-US">
                    <a:noFill/>
                  </a:rPr>
                  <a:t> </a:t>
                </a:r>
              </a:p>
            </p:txBody>
          </p:sp>
        </mc:Fallback>
      </mc:AlternateContent>
      <p:sp>
        <p:nvSpPr>
          <p:cNvPr id="27" name="TextBox 26"/>
          <p:cNvSpPr txBox="1"/>
          <p:nvPr/>
        </p:nvSpPr>
        <p:spPr>
          <a:xfrm>
            <a:off x="8438235" y="4839326"/>
            <a:ext cx="676788" cy="369332"/>
          </a:xfrm>
          <a:prstGeom prst="rect">
            <a:avLst/>
          </a:prstGeom>
          <a:noFill/>
        </p:spPr>
        <p:txBody>
          <a:bodyPr wrap="none" rtlCol="0">
            <a:spAutoFit/>
          </a:bodyPr>
          <a:lstStyle/>
          <a:p>
            <a:r>
              <a:rPr lang="en-US" dirty="0">
                <a:latin typeface="Times New Roman" panose="02020603050405020304" pitchFamily="18" charset="0"/>
              </a:rPr>
              <a:t>(112)</a:t>
            </a:r>
          </a:p>
        </p:txBody>
      </p:sp>
      <mc:AlternateContent xmlns:mc="http://schemas.openxmlformats.org/markup-compatibility/2006" xmlns:a14="http://schemas.microsoft.com/office/drawing/2010/main">
        <mc:Choice Requires="a14">
          <p:sp>
            <p:nvSpPr>
              <p:cNvPr id="28" name="Rectangle 27"/>
              <p:cNvSpPr/>
              <p:nvPr/>
            </p:nvSpPr>
            <p:spPr>
              <a:xfrm>
                <a:off x="2467527" y="5730591"/>
                <a:ext cx="458093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𝐿𝐿</m:t>
                              </m:r>
                            </m:e>
                            <m:sub>
                              <m:r>
                                <a:rPr lang="en-US" i="1">
                                  <a:latin typeface="Cambria Math" panose="02040503050406030204" pitchFamily="18" charset="0"/>
                                </a:rPr>
                                <m:t>𝑎𝑏</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smtClean="0">
                              <a:latin typeface="Cambria Math" panose="02040503050406030204" pitchFamily="18" charset="0"/>
                            </a:rPr>
                            <m:t>𝐵</m:t>
                          </m:r>
                          <m:r>
                            <a:rPr lang="en-US" b="0" i="1" smtClean="0">
                              <a:latin typeface="Cambria Math" panose="02040503050406030204" pitchFamily="18" charset="0"/>
                            </a:rPr>
                            <m:t>𝑉</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𝐺</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𝑍𝑡</m:t>
                              </m:r>
                            </m:e>
                            <m:sub>
                              <m:r>
                                <a:rPr lang="en-US" i="1">
                                  <a:latin typeface="Cambria Math" panose="02040503050406030204" pitchFamily="18" charset="0"/>
                                </a:rPr>
                                <m:t>𝑎𝑏</m:t>
                              </m:r>
                              <m:r>
                                <a:rPr lang="en-US" b="0" i="1" smtClean="0">
                                  <a:latin typeface="Cambria Math" panose="02040503050406030204" pitchFamily="18" charset="0"/>
                                </a:rPr>
                                <m:t>𝑐</m:t>
                              </m:r>
                            </m:sub>
                          </m:sSub>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𝑎𝑏</m:t>
                              </m:r>
                              <m:r>
                                <a:rPr lang="en-US" b="0" i="1" smtClean="0">
                                  <a:latin typeface="Cambria Math" panose="02040503050406030204" pitchFamily="18" charset="0"/>
                                </a:rPr>
                                <m:t>𝑐</m:t>
                              </m:r>
                            </m:sub>
                          </m:sSub>
                        </m:e>
                      </m:d>
                    </m:oMath>
                  </m:oMathPara>
                </a14:m>
                <a:endParaRPr lang="en-US" dirty="0">
                  <a:latin typeface="Times New Roman" panose="02020603050405020304" pitchFamily="18" charset="0"/>
                </a:endParaRPr>
              </a:p>
            </p:txBody>
          </p:sp>
        </mc:Choice>
        <mc:Fallback xmlns="">
          <p:sp>
            <p:nvSpPr>
              <p:cNvPr id="28" name="Rectangle 27"/>
              <p:cNvSpPr>
                <a:spLocks noRot="1" noChangeAspect="1" noMove="1" noResize="1" noEditPoints="1" noAdjustHandles="1" noChangeArrowheads="1" noChangeShapeType="1" noTextEdit="1"/>
              </p:cNvSpPr>
              <p:nvPr/>
            </p:nvSpPr>
            <p:spPr>
              <a:xfrm>
                <a:off x="2467527" y="5730591"/>
                <a:ext cx="4580933" cy="369332"/>
              </a:xfrm>
              <a:prstGeom prst="rect">
                <a:avLst/>
              </a:prstGeom>
              <a:blipFill>
                <a:blip r:embed="rId9"/>
                <a:stretch>
                  <a:fillRect b="-1639"/>
                </a:stretch>
              </a:blipFill>
            </p:spPr>
            <p:txBody>
              <a:bodyPr/>
              <a:lstStyle/>
              <a:p>
                <a:r>
                  <a:rPr lang="en-US">
                    <a:noFill/>
                  </a:rPr>
                  <a:t> </a:t>
                </a:r>
              </a:p>
            </p:txBody>
          </p:sp>
        </mc:Fallback>
      </mc:AlternateContent>
    </p:spTree>
    <p:extLst>
      <p:ext uri="{BB962C8B-B14F-4D97-AF65-F5344CB8AC3E}">
        <p14:creationId xmlns:p14="http://schemas.microsoft.com/office/powerpoint/2010/main" val="173565292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3934282" cy="584775"/>
          </a:xfrm>
          <a:prstGeom prst="rect">
            <a:avLst/>
          </a:prstGeom>
        </p:spPr>
        <p:txBody>
          <a:bodyPr wrap="none">
            <a:spAutoFit/>
          </a:bodyPr>
          <a:lstStyle/>
          <a:p>
            <a:r>
              <a:rPr lang="en-US" sz="3200" dirty="0">
                <a:solidFill>
                  <a:srgbClr val="C8102E"/>
                </a:solidFill>
                <a:latin typeface="+mj-lt"/>
                <a:ea typeface="+mj-ea"/>
                <a:cs typeface="+mj-cs"/>
              </a:rPr>
              <a:t>Open Wye-Open Delta</a:t>
            </a:r>
          </a:p>
        </p:txBody>
      </p:sp>
      <p:sp>
        <p:nvSpPr>
          <p:cNvPr id="27" name="TextBox 26"/>
          <p:cNvSpPr txBox="1"/>
          <p:nvPr/>
        </p:nvSpPr>
        <p:spPr>
          <a:xfrm>
            <a:off x="8469840" y="1082328"/>
            <a:ext cx="676788" cy="369332"/>
          </a:xfrm>
          <a:prstGeom prst="rect">
            <a:avLst/>
          </a:prstGeom>
          <a:noFill/>
        </p:spPr>
        <p:txBody>
          <a:bodyPr wrap="none" rtlCol="0">
            <a:spAutoFit/>
          </a:bodyPr>
          <a:lstStyle/>
          <a:p>
            <a:r>
              <a:rPr lang="en-US" dirty="0">
                <a:latin typeface="Times New Roman" panose="02020603050405020304" pitchFamily="18" charset="0"/>
              </a:rPr>
              <a:t>(113)</a:t>
            </a:r>
          </a:p>
        </p:txBody>
      </p:sp>
      <mc:AlternateContent xmlns:mc="http://schemas.openxmlformats.org/markup-compatibility/2006" xmlns:a14="http://schemas.microsoft.com/office/drawing/2010/main">
        <mc:Choice Requires="a14">
          <p:sp>
            <p:nvSpPr>
              <p:cNvPr id="28" name="Rectangle 27"/>
              <p:cNvSpPr/>
              <p:nvPr/>
            </p:nvSpPr>
            <p:spPr>
              <a:xfrm>
                <a:off x="762000" y="1082782"/>
                <a:ext cx="738792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𝐿𝑁</m:t>
                              </m:r>
                            </m:e>
                            <m:sub>
                              <m:r>
                                <a:rPr lang="en-US" i="1">
                                  <a:latin typeface="Cambria Math" panose="02040503050406030204" pitchFamily="18" charset="0"/>
                                </a:rPr>
                                <m:t>𝑎𝑏</m:t>
                              </m:r>
                              <m:r>
                                <a:rPr lang="en-US" b="0" i="1" smtClean="0">
                                  <a:latin typeface="Cambria Math" panose="02040503050406030204" pitchFamily="18" charset="0"/>
                                </a:rPr>
                                <m:t>𝑐</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𝑊</m:t>
                          </m:r>
                        </m:e>
                      </m:d>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𝑉𝐿𝐿</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smtClean="0">
                              <a:latin typeface="Cambria Math" panose="02040503050406030204" pitchFamily="18" charset="0"/>
                            </a:rPr>
                            <m:t>𝑊</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𝐵𝑉</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𝐺</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𝑊</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𝑍𝑡</m:t>
                              </m:r>
                            </m:e>
                            <m:sub>
                              <m:r>
                                <a:rPr lang="en-US" i="1">
                                  <a:latin typeface="Cambria Math" panose="02040503050406030204" pitchFamily="18" charset="0"/>
                                </a:rPr>
                                <m:t>𝑎𝑏</m:t>
                              </m:r>
                              <m:r>
                                <a:rPr lang="en-US" b="0" i="1" smtClean="0">
                                  <a:latin typeface="Cambria Math" panose="02040503050406030204" pitchFamily="18" charset="0"/>
                                </a:rPr>
                                <m:t>𝑐</m:t>
                              </m:r>
                            </m:sub>
                          </m:sSub>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𝑎𝑏</m:t>
                              </m:r>
                              <m:r>
                                <a:rPr lang="en-US" b="0" i="1" smtClean="0">
                                  <a:latin typeface="Cambria Math" panose="02040503050406030204" pitchFamily="18" charset="0"/>
                                </a:rPr>
                                <m:t>𝑐</m:t>
                              </m:r>
                            </m:sub>
                          </m:sSub>
                        </m:e>
                      </m:d>
                    </m:oMath>
                  </m:oMathPara>
                </a14:m>
                <a:endParaRPr lang="en-US" dirty="0">
                  <a:latin typeface="Times New Roman" panose="02020603050405020304" pitchFamily="18" charset="0"/>
                </a:endParaRPr>
              </a:p>
            </p:txBody>
          </p:sp>
        </mc:Choice>
        <mc:Fallback xmlns="">
          <p:sp>
            <p:nvSpPr>
              <p:cNvPr id="28" name="Rectangle 27"/>
              <p:cNvSpPr>
                <a:spLocks noRot="1" noChangeAspect="1" noMove="1" noResize="1" noEditPoints="1" noAdjustHandles="1" noChangeArrowheads="1" noChangeShapeType="1" noTextEdit="1"/>
              </p:cNvSpPr>
              <p:nvPr/>
            </p:nvSpPr>
            <p:spPr>
              <a:xfrm>
                <a:off x="762000" y="1082782"/>
                <a:ext cx="7387920" cy="369332"/>
              </a:xfrm>
              <a:prstGeom prst="rect">
                <a:avLst/>
              </a:prstGeom>
              <a:blipFill>
                <a:blip r:embed="rId2"/>
                <a:stretch>
                  <a:fillRect b="-1667"/>
                </a:stretch>
              </a:blipFill>
            </p:spPr>
            <p:txBody>
              <a:bodyPr/>
              <a:lstStyle/>
              <a:p>
                <a:r>
                  <a:rPr lang="en-US">
                    <a:noFill/>
                  </a:rPr>
                  <a:t> </a:t>
                </a:r>
              </a:p>
            </p:txBody>
          </p:sp>
        </mc:Fallback>
      </mc:AlternateContent>
      <p:sp>
        <p:nvSpPr>
          <p:cNvPr id="5" name="Rectangle 4"/>
          <p:cNvSpPr/>
          <p:nvPr/>
        </p:nvSpPr>
        <p:spPr>
          <a:xfrm>
            <a:off x="134006" y="603404"/>
            <a:ext cx="8933793" cy="369332"/>
          </a:xfrm>
          <a:prstGeom prst="rect">
            <a:avLst/>
          </a:prstGeom>
        </p:spPr>
        <p:txBody>
          <a:bodyPr wrap="square">
            <a:spAutoFit/>
          </a:bodyPr>
          <a:lstStyle/>
          <a:p>
            <a:r>
              <a:rPr lang="en-US" dirty="0">
                <a:solidFill>
                  <a:srgbClr val="000000"/>
                </a:solidFill>
                <a:latin typeface="Times New Roman" panose="02020603050405020304" pitchFamily="18" charset="0"/>
              </a:rPr>
              <a:t>The equivalent secondary line-to-neutral voltages are then given by</a:t>
            </a:r>
            <a:endParaRPr lang="en-US" dirty="0">
              <a:solidFill>
                <a:srgbClr val="000000"/>
              </a:solidFill>
              <a:effectLst/>
              <a:latin typeface="Times New Roman" panose="02020603050405020304" pitchFamily="18" charset="0"/>
            </a:endParaRPr>
          </a:p>
        </p:txBody>
      </p:sp>
      <p:sp>
        <p:nvSpPr>
          <p:cNvPr id="6" name="Rectangle 5"/>
          <p:cNvSpPr/>
          <p:nvPr/>
        </p:nvSpPr>
        <p:spPr>
          <a:xfrm>
            <a:off x="160282" y="1595908"/>
            <a:ext cx="8983717" cy="369332"/>
          </a:xfrm>
          <a:prstGeom prst="rect">
            <a:avLst/>
          </a:prstGeom>
        </p:spPr>
        <p:txBody>
          <a:bodyPr wrap="square">
            <a:spAutoFit/>
          </a:bodyPr>
          <a:lstStyle/>
          <a:p>
            <a:r>
              <a:rPr lang="en-US" dirty="0">
                <a:solidFill>
                  <a:srgbClr val="000000"/>
                </a:solidFill>
                <a:latin typeface="Times New Roman" panose="02020603050405020304" pitchFamily="18" charset="0"/>
              </a:rPr>
              <a:t>The forward sweep equation is given by</a:t>
            </a:r>
            <a:endParaRPr lang="en-US"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Rectangle 21"/>
              <p:cNvSpPr/>
              <p:nvPr/>
            </p:nvSpPr>
            <p:spPr>
              <a:xfrm>
                <a:off x="2483213" y="1983633"/>
                <a:ext cx="433785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𝐿𝑁</m:t>
                              </m:r>
                            </m:e>
                            <m:sub>
                              <m:r>
                                <a:rPr lang="en-US" i="1">
                                  <a:latin typeface="Cambria Math" panose="02040503050406030204" pitchFamily="18" charset="0"/>
                                </a:rPr>
                                <m:t>𝑎𝑏</m:t>
                              </m:r>
                              <m:r>
                                <a:rPr lang="en-US" b="0" i="1" smtClean="0">
                                  <a:latin typeface="Cambria Math" panose="02040503050406030204" pitchFamily="18" charset="0"/>
                                </a:rPr>
                                <m:t>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m:t>
                              </m:r>
                              <m:r>
                                <a:rPr lang="en-US" b="0" i="1" smtClean="0">
                                  <a:latin typeface="Cambria Math" panose="02040503050406030204" pitchFamily="18" charset="0"/>
                                </a:rPr>
                                <m:t>𝐺</m:t>
                              </m:r>
                            </m:e>
                            <m:sub>
                              <m:r>
                                <a:rPr lang="en-US" b="0" i="1" smtClean="0">
                                  <a:latin typeface="Cambria Math" panose="02040503050406030204" pitchFamily="18" charset="0"/>
                                </a:rPr>
                                <m:t>𝐴𝐵𝐶</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𝐵</m:t>
                              </m:r>
                            </m:e>
                            <m:sub>
                              <m:r>
                                <a:rPr lang="en-US" i="1">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𝑎𝑏</m:t>
                              </m:r>
                              <m:r>
                                <a:rPr lang="en-US" b="0" i="1" smtClean="0">
                                  <a:latin typeface="Cambria Math" panose="02040503050406030204" pitchFamily="18" charset="0"/>
                                </a:rPr>
                                <m:t>𝑐</m:t>
                              </m:r>
                            </m:sub>
                          </m:sSub>
                        </m:e>
                      </m:d>
                    </m:oMath>
                  </m:oMathPara>
                </a14:m>
                <a:endParaRPr lang="en-US" dirty="0">
                  <a:latin typeface="Times New Roman" panose="02020603050405020304" pitchFamily="18"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2483213" y="1983633"/>
                <a:ext cx="4337854" cy="369332"/>
              </a:xfrm>
              <a:prstGeom prst="rect">
                <a:avLst/>
              </a:prstGeom>
              <a:blipFill>
                <a:blip r:embed="rId3"/>
                <a:stretch>
                  <a:fillRect b="-1639"/>
                </a:stretch>
              </a:blipFill>
            </p:spPr>
            <p:txBody>
              <a:bodyPr/>
              <a:lstStyle/>
              <a:p>
                <a:r>
                  <a:rPr lang="en-US">
                    <a:noFill/>
                  </a:rPr>
                  <a:t> </a:t>
                </a:r>
              </a:p>
            </p:txBody>
          </p:sp>
        </mc:Fallback>
      </mc:AlternateContent>
      <p:sp>
        <p:nvSpPr>
          <p:cNvPr id="7" name="Rectangle 6"/>
          <p:cNvSpPr/>
          <p:nvPr/>
        </p:nvSpPr>
        <p:spPr>
          <a:xfrm>
            <a:off x="162910" y="2318160"/>
            <a:ext cx="748923" cy="369332"/>
          </a:xfrm>
          <a:prstGeom prst="rect">
            <a:avLst/>
          </a:prstGeom>
        </p:spPr>
        <p:txBody>
          <a:bodyPr wrap="none">
            <a:spAutoFit/>
          </a:bodyPr>
          <a:lstStyle/>
          <a:p>
            <a:r>
              <a:rPr lang="en-US" dirty="0">
                <a:solidFill>
                  <a:srgbClr val="000000"/>
                </a:solidFill>
                <a:latin typeface="Times New Roman" panose="02020603050405020304" pitchFamily="18" charset="0"/>
              </a:rPr>
              <a:t>where</a:t>
            </a:r>
            <a:endParaRPr lang="en-US"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2438400" y="2674967"/>
                <a:ext cx="4322017"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𝑊</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𝐵𝑉</m:t>
                          </m:r>
                        </m:e>
                      </m:d>
                      <m:r>
                        <a:rPr lang="en-US" b="0" i="0" smtClean="0">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1</m:t>
                          </m:r>
                        </m:num>
                        <m:den>
                          <m:r>
                            <a:rPr lang="en-US" i="1">
                              <a:latin typeface="Cambria Math" panose="02040503050406030204" pitchFamily="18" charset="0"/>
                            </a:rPr>
                            <m:t>3</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𝑛</m:t>
                              </m:r>
                            </m:e>
                            <m:sub>
                              <m:r>
                                <a:rPr lang="en-US" i="1">
                                  <a:latin typeface="Cambria Math" panose="02040503050406030204" pitchFamily="18" charset="0"/>
                                </a:rPr>
                                <m:t>𝑡</m:t>
                              </m:r>
                            </m:sub>
                          </m:sSub>
                        </m:den>
                      </m:f>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2</m:t>
                                </m:r>
                              </m:e>
                              <m:e>
                                <m:r>
                                  <a:rPr lang="en-US" b="0" i="1" smtClean="0">
                                    <a:latin typeface="Cambria Math" panose="02040503050406030204" pitchFamily="18" charset="0"/>
                                  </a:rPr>
                                  <m:t>1</m:t>
                                </m:r>
                              </m:e>
                              <m:e>
                                <m:r>
                                  <a:rPr lang="en-US" i="1">
                                    <a:latin typeface="Cambria Math" panose="02040503050406030204" pitchFamily="18" charset="0"/>
                                  </a:rPr>
                                  <m:t>0</m:t>
                                </m:r>
                              </m:e>
                            </m:mr>
                            <m:mr>
                              <m:e>
                                <m:r>
                                  <a:rPr lang="en-US" b="0" i="1" smtClean="0">
                                    <a:latin typeface="Cambria Math" panose="02040503050406030204" pitchFamily="18" charset="0"/>
                                  </a:rPr>
                                  <m:t>−1</m:t>
                                </m:r>
                              </m:e>
                              <m:e>
                                <m:r>
                                  <a:rPr lang="en-US" b="0" i="1" smtClean="0">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m:t>
                                </m:r>
                                <m:r>
                                  <a:rPr lang="en-US" b="0" i="1" smtClean="0">
                                    <a:latin typeface="Cambria Math" panose="02040503050406030204" pitchFamily="18" charset="0"/>
                                  </a:rPr>
                                  <m:t>1</m:t>
                                </m:r>
                              </m:e>
                              <m:e>
                                <m:r>
                                  <a:rPr lang="en-US" i="1">
                                    <a:latin typeface="Cambria Math" panose="02040503050406030204" pitchFamily="18" charset="0"/>
                                  </a:rPr>
                                  <m:t>−</m:t>
                                </m:r>
                                <m:r>
                                  <a:rPr lang="en-US" b="0" i="1" smtClean="0">
                                    <a:latin typeface="Cambria Math" panose="02040503050406030204" pitchFamily="18" charset="0"/>
                                  </a:rPr>
                                  <m:t>2</m:t>
                                </m:r>
                              </m:e>
                              <m:e>
                                <m:r>
                                  <a:rPr lang="en-US" i="1">
                                    <a:latin typeface="Cambria Math" panose="02040503050406030204" pitchFamily="18" charset="0"/>
                                  </a:rPr>
                                  <m:t>0</m:t>
                                </m:r>
                              </m:e>
                            </m:mr>
                          </m:m>
                        </m:e>
                      </m:d>
                    </m:oMath>
                  </m:oMathPara>
                </a14:m>
                <a:endParaRPr lang="en-US" dirty="0">
                  <a:latin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438400" y="2674967"/>
                <a:ext cx="4322017" cy="82490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2045849" y="3819247"/>
                <a:ext cx="5212581" cy="972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𝐵</m:t>
                              </m:r>
                            </m:e>
                            <m:sub>
                              <m:r>
                                <a:rPr lang="en-US" i="1">
                                  <a:latin typeface="Cambria Math" panose="02040503050406030204" pitchFamily="18" charset="0"/>
                                </a:rPr>
                                <m:t>𝑡</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𝑊</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𝑍𝑡</m:t>
                              </m:r>
                            </m:e>
                            <m:sub>
                              <m:r>
                                <a:rPr lang="en-US" b="0" i="1" smtClean="0">
                                  <a:latin typeface="Cambria Math" panose="02040503050406030204" pitchFamily="18" charset="0"/>
                                </a:rPr>
                                <m:t>𝑎𝑏𝑐</m:t>
                              </m:r>
                            </m:sub>
                          </m:sSub>
                        </m:e>
                      </m:d>
                      <m:r>
                        <a:rPr lang="en-US" b="0" i="0" smtClean="0">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1</m:t>
                          </m:r>
                        </m:num>
                        <m:den>
                          <m:r>
                            <a:rPr lang="en-US" i="1">
                              <a:latin typeface="Cambria Math" panose="02040503050406030204" pitchFamily="18" charset="0"/>
                            </a:rPr>
                            <m:t>3</m:t>
                          </m:r>
                        </m:den>
                      </m:f>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b="0" i="1" smtClean="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i="1">
                                        <a:latin typeface="Cambria Math" panose="02040503050406030204" pitchFamily="18" charset="0"/>
                                      </a:rPr>
                                      <m:t>𝑎𝑏</m:t>
                                    </m:r>
                                  </m:sub>
                                </m:sSub>
                              </m:e>
                              <m:e>
                                <m:r>
                                  <a:rPr lang="en-US" b="0" i="1" smtClean="0">
                                    <a:latin typeface="Cambria Math" panose="02040503050406030204" pitchFamily="18" charset="0"/>
                                  </a:rPr>
                                  <m:t>0</m:t>
                                </m:r>
                              </m:e>
                              <m:e>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𝑏𝑐</m:t>
                                    </m:r>
                                  </m:sub>
                                </m:sSub>
                              </m:e>
                            </m:mr>
                            <m:mr>
                              <m:e>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𝑎𝑏</m:t>
                                    </m:r>
                                  </m:sub>
                                </m:sSub>
                              </m:e>
                              <m:e>
                                <m:r>
                                  <a:rPr lang="en-US" b="0" i="1" smtClean="0">
                                    <a:latin typeface="Cambria Math" panose="02040503050406030204" pitchFamily="18" charset="0"/>
                                  </a:rPr>
                                  <m:t>0</m:t>
                                </m:r>
                              </m:e>
                              <m:e>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𝑏𝑐</m:t>
                                    </m:r>
                                  </m:sub>
                                </m:sSub>
                              </m:e>
                            </m:mr>
                            <m:mr>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𝑍𝑡</m:t>
                                    </m:r>
                                  </m:e>
                                  <m:sub>
                                    <m:r>
                                      <a:rPr lang="en-US" i="1">
                                        <a:latin typeface="Cambria Math" panose="02040503050406030204" pitchFamily="18" charset="0"/>
                                      </a:rPr>
                                      <m:t>𝑎𝑏</m:t>
                                    </m:r>
                                  </m:sub>
                                </m:sSub>
                              </m:e>
                              <m:e>
                                <m:r>
                                  <a:rPr lang="en-US" i="1" smtClean="0">
                                    <a:latin typeface="Cambria Math" panose="02040503050406030204" pitchFamily="18" charset="0"/>
                                  </a:rPr>
                                  <m:t>0</m:t>
                                </m:r>
                              </m:e>
                              <m:e>
                                <m:r>
                                  <a:rPr lang="en-US" b="0" i="1" smtClean="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𝑍𝑡</m:t>
                                    </m:r>
                                  </m:e>
                                  <m:sub>
                                    <m:r>
                                      <a:rPr lang="en-US" i="1">
                                        <a:latin typeface="Cambria Math" panose="02040503050406030204" pitchFamily="18" charset="0"/>
                                      </a:rPr>
                                      <m:t>𝑏𝑐</m:t>
                                    </m:r>
                                  </m:sub>
                                </m:sSub>
                              </m:e>
                            </m:mr>
                          </m:m>
                        </m:e>
                      </m:d>
                    </m:oMath>
                  </m:oMathPara>
                </a14:m>
                <a:endParaRPr lang="en-US" dirty="0">
                  <a:latin typeface="Times New Roman" panose="02020603050405020304" pitchFamily="18"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2045849" y="3819247"/>
                <a:ext cx="5212581" cy="972702"/>
              </a:xfrm>
              <a:prstGeom prst="rect">
                <a:avLst/>
              </a:prstGeom>
              <a:blipFill>
                <a:blip r:embed="rId5"/>
                <a:stretch>
                  <a:fillRect/>
                </a:stretch>
              </a:blipFill>
            </p:spPr>
            <p:txBody>
              <a:bodyPr/>
              <a:lstStyle/>
              <a:p>
                <a:r>
                  <a:rPr lang="en-US">
                    <a:noFill/>
                  </a:rPr>
                  <a:t> </a:t>
                </a:r>
              </a:p>
            </p:txBody>
          </p:sp>
        </mc:Fallback>
      </mc:AlternateContent>
      <p:sp>
        <p:nvSpPr>
          <p:cNvPr id="26" name="TextBox 25"/>
          <p:cNvSpPr txBox="1"/>
          <p:nvPr/>
        </p:nvSpPr>
        <p:spPr>
          <a:xfrm>
            <a:off x="8467211" y="3976129"/>
            <a:ext cx="676788" cy="369332"/>
          </a:xfrm>
          <a:prstGeom prst="rect">
            <a:avLst/>
          </a:prstGeom>
          <a:noFill/>
        </p:spPr>
        <p:txBody>
          <a:bodyPr wrap="none" rtlCol="0">
            <a:spAutoFit/>
          </a:bodyPr>
          <a:lstStyle/>
          <a:p>
            <a:r>
              <a:rPr lang="en-US" dirty="0">
                <a:latin typeface="Times New Roman" panose="02020603050405020304" pitchFamily="18" charset="0"/>
              </a:rPr>
              <a:t>(114)</a:t>
            </a:r>
          </a:p>
        </p:txBody>
      </p:sp>
    </p:spTree>
    <p:extLst>
      <p:ext uri="{BB962C8B-B14F-4D97-AF65-F5344CB8AC3E}">
        <p14:creationId xmlns:p14="http://schemas.microsoft.com/office/powerpoint/2010/main" val="322974424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3934282" cy="584775"/>
          </a:xfrm>
          <a:prstGeom prst="rect">
            <a:avLst/>
          </a:prstGeom>
        </p:spPr>
        <p:txBody>
          <a:bodyPr wrap="none">
            <a:spAutoFit/>
          </a:bodyPr>
          <a:lstStyle/>
          <a:p>
            <a:r>
              <a:rPr lang="en-US" sz="3200" dirty="0">
                <a:solidFill>
                  <a:srgbClr val="C8102E"/>
                </a:solidFill>
                <a:latin typeface="+mj-lt"/>
                <a:ea typeface="+mj-ea"/>
                <a:cs typeface="+mj-cs"/>
              </a:rPr>
              <a:t>Open Wye-Open Delta</a:t>
            </a:r>
          </a:p>
        </p:txBody>
      </p:sp>
      <p:sp>
        <p:nvSpPr>
          <p:cNvPr id="2" name="Rectangle 1"/>
          <p:cNvSpPr/>
          <p:nvPr/>
        </p:nvSpPr>
        <p:spPr>
          <a:xfrm>
            <a:off x="134007" y="685800"/>
            <a:ext cx="8686800" cy="5324535"/>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The open wye–open delta connection derived in this section utilized phases </a:t>
            </a:r>
            <a:r>
              <a:rPr lang="en-US" sz="2000" i="1" dirty="0">
                <a:solidFill>
                  <a:srgbClr val="000000"/>
                </a:solidFill>
                <a:latin typeface="Times New Roman" panose="02020603050405020304" pitchFamily="18" charset="0"/>
              </a:rPr>
              <a:t>A</a:t>
            </a:r>
            <a:r>
              <a:rPr lang="en-US" sz="2000" dirty="0">
                <a:solidFill>
                  <a:srgbClr val="000000"/>
                </a:solidFill>
                <a:latin typeface="Times New Roman" panose="02020603050405020304" pitchFamily="18" charset="0"/>
              </a:rPr>
              <a:t> and </a:t>
            </a:r>
            <a:r>
              <a:rPr lang="en-US" sz="2000" i="1" dirty="0">
                <a:solidFill>
                  <a:srgbClr val="000000"/>
                </a:solidFill>
                <a:latin typeface="Times New Roman" panose="02020603050405020304" pitchFamily="18" charset="0"/>
              </a:rPr>
              <a:t>B</a:t>
            </a:r>
            <a:r>
              <a:rPr lang="en-US" sz="2000" dirty="0">
                <a:solidFill>
                  <a:srgbClr val="000000"/>
                </a:solidFill>
                <a:latin typeface="Times New Roman" panose="02020603050405020304" pitchFamily="18" charset="0"/>
              </a:rPr>
              <a:t> on the primary. This is just one of three possible connections. The other two possible connections would use phases </a:t>
            </a:r>
            <a:r>
              <a:rPr lang="en-US" sz="2000" i="1" dirty="0">
                <a:solidFill>
                  <a:srgbClr val="000000"/>
                </a:solidFill>
                <a:latin typeface="Times New Roman" panose="02020603050405020304" pitchFamily="18" charset="0"/>
              </a:rPr>
              <a:t>B</a:t>
            </a:r>
            <a:r>
              <a:rPr lang="en-US" sz="2000" dirty="0">
                <a:solidFill>
                  <a:srgbClr val="000000"/>
                </a:solidFill>
                <a:latin typeface="Times New Roman" panose="02020603050405020304" pitchFamily="18" charset="0"/>
              </a:rPr>
              <a:t> and </a:t>
            </a:r>
            <a:r>
              <a:rPr lang="en-US" sz="2000" i="1" dirty="0">
                <a:solidFill>
                  <a:srgbClr val="000000"/>
                </a:solidFill>
                <a:latin typeface="Times New Roman" panose="02020603050405020304" pitchFamily="18" charset="0"/>
              </a:rPr>
              <a:t>C</a:t>
            </a:r>
            <a:r>
              <a:rPr lang="en-US" sz="2000" dirty="0">
                <a:solidFill>
                  <a:srgbClr val="000000"/>
                </a:solidFill>
                <a:latin typeface="Times New Roman" panose="02020603050405020304" pitchFamily="18" charset="0"/>
              </a:rPr>
              <a:t> and then phases </a:t>
            </a:r>
            <a:r>
              <a:rPr lang="en-US" sz="2000" i="1" dirty="0">
                <a:solidFill>
                  <a:srgbClr val="000000"/>
                </a:solidFill>
                <a:latin typeface="Times New Roman" panose="02020603050405020304" pitchFamily="18" charset="0"/>
              </a:rPr>
              <a:t>C</a:t>
            </a:r>
            <a:r>
              <a:rPr lang="en-US" sz="2000" dirty="0">
                <a:solidFill>
                  <a:srgbClr val="000000"/>
                </a:solidFill>
                <a:latin typeface="Times New Roman" panose="02020603050405020304" pitchFamily="18" charset="0"/>
              </a:rPr>
              <a:t> and </a:t>
            </a:r>
            <a:r>
              <a:rPr lang="en-US" sz="2000" i="1" dirty="0">
                <a:solidFill>
                  <a:srgbClr val="000000"/>
                </a:solidFill>
                <a:latin typeface="Times New Roman" panose="02020603050405020304" pitchFamily="18" charset="0"/>
              </a:rPr>
              <a:t>A</a:t>
            </a:r>
            <a:r>
              <a:rPr lang="en-US" sz="2000" dirty="0">
                <a:solidFill>
                  <a:srgbClr val="000000"/>
                </a:solidFill>
                <a:latin typeface="Times New Roman" panose="02020603050405020304" pitchFamily="18" charset="0"/>
              </a:rPr>
              <a:t>. The generalized matrices will be different from those just derived. The same procedure can be used to derive the matrices for the other two connections.</a:t>
            </a:r>
          </a:p>
          <a:p>
            <a:pPr algn="just"/>
            <a:endParaRPr lang="en-US" sz="2000" dirty="0">
              <a:solidFill>
                <a:srgbClr val="000000"/>
              </a:solidFill>
              <a:latin typeface="Times New Roman" panose="02020603050405020304" pitchFamily="18" charset="0"/>
            </a:endParaRPr>
          </a:p>
          <a:p>
            <a:pPr algn="just"/>
            <a:r>
              <a:rPr lang="en-US" sz="2000" dirty="0">
                <a:solidFill>
                  <a:srgbClr val="000000"/>
                </a:solidFill>
                <a:latin typeface="Times New Roman" panose="02020603050405020304" pitchFamily="18" charset="0"/>
              </a:rPr>
              <a:t>The terms “leading” and “lagging” connection are also associated with the open wye–open delta connection. When the lighting transformer is connected across the leading of the two phases, the connection is referred to as the “leading” connection. Similarly, when the lighting transformer is connected across the lagging of the two phases, the connection is referred to as the “lagging” connection. For example, if the bank is connected to phases </a:t>
            </a:r>
            <a:r>
              <a:rPr lang="en-US" sz="2000" i="1" dirty="0">
                <a:solidFill>
                  <a:srgbClr val="000000"/>
                </a:solidFill>
                <a:latin typeface="Times New Roman" panose="02020603050405020304" pitchFamily="18" charset="0"/>
              </a:rPr>
              <a:t>A</a:t>
            </a:r>
            <a:r>
              <a:rPr lang="en-US" sz="2000" dirty="0">
                <a:solidFill>
                  <a:srgbClr val="000000"/>
                </a:solidFill>
                <a:latin typeface="Times New Roman" panose="02020603050405020304" pitchFamily="18" charset="0"/>
              </a:rPr>
              <a:t> and </a:t>
            </a:r>
            <a:r>
              <a:rPr lang="en-US" sz="2000" i="1" dirty="0">
                <a:solidFill>
                  <a:srgbClr val="000000"/>
                </a:solidFill>
                <a:latin typeface="Times New Roman" panose="02020603050405020304" pitchFamily="18" charset="0"/>
              </a:rPr>
              <a:t>B</a:t>
            </a:r>
            <a:r>
              <a:rPr lang="en-US" sz="2000" dirty="0">
                <a:solidFill>
                  <a:srgbClr val="000000"/>
                </a:solidFill>
                <a:latin typeface="Times New Roman" panose="02020603050405020304" pitchFamily="18" charset="0"/>
              </a:rPr>
              <a:t> and the lighting transformer is connected from phase </a:t>
            </a:r>
            <a:r>
              <a:rPr lang="en-US" sz="2000" i="1" dirty="0">
                <a:solidFill>
                  <a:srgbClr val="000000"/>
                </a:solidFill>
                <a:latin typeface="Times New Roman" panose="02020603050405020304" pitchFamily="18" charset="0"/>
              </a:rPr>
              <a:t>A</a:t>
            </a:r>
            <a:r>
              <a:rPr lang="en-US" sz="2000" dirty="0">
                <a:solidFill>
                  <a:srgbClr val="000000"/>
                </a:solidFill>
                <a:latin typeface="Times New Roman" panose="02020603050405020304" pitchFamily="18" charset="0"/>
              </a:rPr>
              <a:t> to ground, this would be referred to as the “leading” connection because the voltage </a:t>
            </a:r>
            <a:r>
              <a:rPr lang="en-US" sz="2000" i="1" dirty="0">
                <a:solidFill>
                  <a:srgbClr val="000000"/>
                </a:solidFill>
                <a:latin typeface="Times New Roman" panose="02020603050405020304" pitchFamily="18" charset="0"/>
              </a:rPr>
              <a:t>A-G</a:t>
            </a:r>
            <a:r>
              <a:rPr lang="en-US" sz="2000" dirty="0">
                <a:solidFill>
                  <a:srgbClr val="000000"/>
                </a:solidFill>
                <a:latin typeface="Times New Roman" panose="02020603050405020304" pitchFamily="18" charset="0"/>
              </a:rPr>
              <a:t> leads the voltage </a:t>
            </a:r>
            <a:r>
              <a:rPr lang="en-US" sz="2000" i="1" dirty="0">
                <a:solidFill>
                  <a:srgbClr val="000000"/>
                </a:solidFill>
                <a:latin typeface="Times New Roman" panose="02020603050405020304" pitchFamily="18" charset="0"/>
              </a:rPr>
              <a:t>B-G</a:t>
            </a:r>
            <a:r>
              <a:rPr lang="en-US" sz="2000" dirty="0">
                <a:solidFill>
                  <a:srgbClr val="000000"/>
                </a:solidFill>
                <a:latin typeface="Times New Roman" panose="02020603050405020304" pitchFamily="18" charset="0"/>
              </a:rPr>
              <a:t> by 120°. Reverse the connection and it would now be called the “lagging” connection. Obviously, there is a leading and lagging connection for each of the three possible open wye–open delta connections.</a:t>
            </a:r>
          </a:p>
        </p:txBody>
      </p:sp>
    </p:spTree>
    <p:extLst>
      <p:ext uri="{BB962C8B-B14F-4D97-AF65-F5344CB8AC3E}">
        <p14:creationId xmlns:p14="http://schemas.microsoft.com/office/powerpoint/2010/main" val="314522068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7433830" cy="584775"/>
          </a:xfrm>
          <a:prstGeom prst="rect">
            <a:avLst/>
          </a:prstGeom>
        </p:spPr>
        <p:txBody>
          <a:bodyPr wrap="none">
            <a:spAutoFit/>
          </a:bodyPr>
          <a:lstStyle/>
          <a:p>
            <a:r>
              <a:rPr lang="en-US" sz="3200" dirty="0">
                <a:solidFill>
                  <a:srgbClr val="C8102E"/>
                </a:solidFill>
                <a:latin typeface="+mj-lt"/>
                <a:ea typeface="+mj-ea"/>
                <a:cs typeface="+mj-cs"/>
              </a:rPr>
              <a:t>Grounded Wye- Grounded Wye Connection</a:t>
            </a:r>
          </a:p>
        </p:txBody>
      </p:sp>
      <p:sp>
        <p:nvSpPr>
          <p:cNvPr id="5" name="Rectangle 4"/>
          <p:cNvSpPr/>
          <p:nvPr/>
        </p:nvSpPr>
        <p:spPr>
          <a:xfrm>
            <a:off x="76200" y="608997"/>
            <a:ext cx="8991599" cy="1015663"/>
          </a:xfrm>
          <a:prstGeom prst="rect">
            <a:avLst/>
          </a:prstGeom>
        </p:spPr>
        <p:txBody>
          <a:bodyPr wrap="square">
            <a:spAutoFit/>
          </a:bodyPr>
          <a:lstStyle/>
          <a:p>
            <a:pPr algn="just"/>
            <a:r>
              <a:rPr lang="en-US" sz="2000" dirty="0">
                <a:latin typeface="Times New Roman" panose="02020603050405020304" pitchFamily="18" charset="0"/>
              </a:rPr>
              <a:t>The grounded wye–grounded wye connection is primarily used to supply single-phase and three-phase loads on four-wire </a:t>
            </a:r>
            <a:r>
              <a:rPr lang="en-US" sz="2000" dirty="0" err="1">
                <a:latin typeface="Times New Roman" panose="02020603050405020304" pitchFamily="18" charset="0"/>
              </a:rPr>
              <a:t>multigrounded</a:t>
            </a:r>
            <a:r>
              <a:rPr lang="en-US" sz="2000" dirty="0">
                <a:latin typeface="Times New Roman" panose="02020603050405020304" pitchFamily="18" charset="0"/>
              </a:rPr>
              <a:t> systems. The grounded wye–grounded wye connection is shown in Fig.14.</a:t>
            </a:r>
          </a:p>
        </p:txBody>
      </p:sp>
      <p:sp>
        <p:nvSpPr>
          <p:cNvPr id="24" name="TextBox 23"/>
          <p:cNvSpPr txBox="1"/>
          <p:nvPr/>
        </p:nvSpPr>
        <p:spPr>
          <a:xfrm>
            <a:off x="1524000" y="5759376"/>
            <a:ext cx="6396503" cy="369332"/>
          </a:xfrm>
          <a:prstGeom prst="rect">
            <a:avLst/>
          </a:prstGeom>
          <a:noFill/>
        </p:spPr>
        <p:txBody>
          <a:bodyPr wrap="square" rtlCol="0">
            <a:spAutoFit/>
          </a:bodyPr>
          <a:lstStyle/>
          <a:p>
            <a:pPr algn="ctr"/>
            <a:r>
              <a:rPr lang="en-US" dirty="0">
                <a:latin typeface="Times New Roman" panose="02020603050405020304" pitchFamily="18" charset="0"/>
              </a:rPr>
              <a:t>Fig.14 </a:t>
            </a:r>
            <a:r>
              <a:rPr lang="en-US" dirty="0">
                <a:solidFill>
                  <a:srgbClr val="000000"/>
                </a:solidFill>
                <a:latin typeface="Times New Roman" panose="02020603050405020304" pitchFamily="18" charset="0"/>
              </a:rPr>
              <a:t>Grounded wye-grounded wye connection  </a:t>
            </a:r>
            <a:endParaRPr lang="en-US" dirty="0">
              <a:latin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2133600" y="1524000"/>
            <a:ext cx="5181600" cy="4116773"/>
          </a:xfrm>
          <a:prstGeom prst="rect">
            <a:avLst/>
          </a:prstGeom>
        </p:spPr>
      </p:pic>
    </p:spTree>
    <p:extLst>
      <p:ext uri="{BB962C8B-B14F-4D97-AF65-F5344CB8AC3E}">
        <p14:creationId xmlns:p14="http://schemas.microsoft.com/office/powerpoint/2010/main" val="359997923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7433830" cy="584775"/>
          </a:xfrm>
          <a:prstGeom prst="rect">
            <a:avLst/>
          </a:prstGeom>
        </p:spPr>
        <p:txBody>
          <a:bodyPr wrap="none">
            <a:spAutoFit/>
          </a:bodyPr>
          <a:lstStyle/>
          <a:p>
            <a:r>
              <a:rPr lang="en-US" sz="3200" dirty="0">
                <a:solidFill>
                  <a:srgbClr val="C8102E"/>
                </a:solidFill>
                <a:latin typeface="+mj-lt"/>
                <a:ea typeface="+mj-ea"/>
                <a:cs typeface="+mj-cs"/>
              </a:rPr>
              <a:t>Grounded Wye- Grounded Wye Connection</a:t>
            </a:r>
          </a:p>
        </p:txBody>
      </p:sp>
      <p:sp>
        <p:nvSpPr>
          <p:cNvPr id="2" name="Rectangle 1"/>
          <p:cNvSpPr/>
          <p:nvPr/>
        </p:nvSpPr>
        <p:spPr>
          <a:xfrm>
            <a:off x="23648" y="685800"/>
            <a:ext cx="8991600" cy="1015663"/>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Unlike the delta–wye and wye–delta connections, there is no phase shift between the voltages and the currents on the two sides of the bank. This makes the derivation of the generalized constant matrices much easier. The ideal transformer equations are</a:t>
            </a:r>
            <a:endParaRPr lang="en-US" sz="200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3352800" y="1763671"/>
                <a:ext cx="2380973" cy="567335"/>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oMath>
                </a14:m>
                <a:r>
                  <a:rPr lang="en-US" dirty="0">
                    <a:latin typeface="Times New Roman" panose="02020603050405020304" pitchFamily="18" charset="0"/>
                  </a:rPr>
                  <a:t> </a:t>
                </a:r>
                <a14:m>
                  <m:oMath xmlns:m="http://schemas.openxmlformats.org/officeDocument/2006/math">
                    <m:r>
                      <a:rPr lang="en-US" i="1">
                        <a:latin typeface="Cambria Math" panose="02040503050406030204" pitchFamily="18" charset="0"/>
                      </a:rPr>
                      <m:t>=</m:t>
                    </m:r>
                    <m:f>
                      <m:fPr>
                        <m:ctrlPr>
                          <a:rPr lang="en-US" i="1" smtClean="0">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panose="02040503050406030204" pitchFamily="18" charset="0"/>
                              </a:rPr>
                              <m:t>𝐾𝑉𝐿𝑁</m:t>
                            </m:r>
                          </m:e>
                          <m:sub>
                            <m:r>
                              <a:rPr lang="en-US" b="0" i="1" smtClean="0">
                                <a:latin typeface="Cambria Math" panose="02040503050406030204" pitchFamily="18" charset="0"/>
                              </a:rPr>
                              <m:t>𝑟𝑎𝑡𝑒𝑑</m:t>
                            </m:r>
                            <m:r>
                              <a:rPr lang="en-US" b="0" i="1" smtClean="0">
                                <a:latin typeface="Cambria Math" panose="02040503050406030204" pitchFamily="18" charset="0"/>
                              </a:rPr>
                              <m:t> </m:t>
                            </m:r>
                            <m:r>
                              <a:rPr lang="en-US" b="0" i="1" smtClean="0">
                                <a:latin typeface="Cambria Math" panose="02040503050406030204" pitchFamily="18" charset="0"/>
                              </a:rPr>
                              <m:t>𝑃𝑟𝑖𝑚𝑎𝑟𝑦</m:t>
                            </m:r>
                          </m:sub>
                        </m:sSub>
                      </m:num>
                      <m:den>
                        <m:sSub>
                          <m:sSubPr>
                            <m:ctrlPr>
                              <a:rPr lang="en-US" i="1">
                                <a:latin typeface="Cambria Math" panose="02040503050406030204" pitchFamily="18" charset="0"/>
                              </a:rPr>
                            </m:ctrlPr>
                          </m:sSubPr>
                          <m:e>
                            <m:r>
                              <a:rPr lang="en-US" i="1">
                                <a:latin typeface="Cambria Math" panose="02040503050406030204" pitchFamily="18" charset="0"/>
                              </a:rPr>
                              <m:t>𝐾𝑉𝐿</m:t>
                            </m:r>
                            <m:r>
                              <a:rPr lang="en-US" b="0" i="1" smtClean="0">
                                <a:latin typeface="Cambria Math" panose="02040503050406030204" pitchFamily="18" charset="0"/>
                              </a:rPr>
                              <m:t>𝐿</m:t>
                            </m:r>
                          </m:e>
                          <m:sub>
                            <m:r>
                              <a:rPr lang="en-US" i="1">
                                <a:latin typeface="Cambria Math" panose="02040503050406030204" pitchFamily="18" charset="0"/>
                              </a:rPr>
                              <m:t>𝑟𝑎𝑡𝑒𝑑</m:t>
                            </m:r>
                            <m:r>
                              <a:rPr lang="en-US" i="1">
                                <a:latin typeface="Cambria Math" panose="02040503050406030204" pitchFamily="18" charset="0"/>
                              </a:rPr>
                              <m:t> </m:t>
                            </m:r>
                            <m:r>
                              <a:rPr lang="en-US" b="0" i="1" smtClean="0">
                                <a:latin typeface="Cambria Math" panose="02040503050406030204" pitchFamily="18" charset="0"/>
                              </a:rPr>
                              <m:t>𝑆𝑒𝑐𝑜𝑛𝑑𝑎𝑟𝑦</m:t>
                            </m:r>
                          </m:sub>
                        </m:sSub>
                      </m:den>
                    </m:f>
                  </m:oMath>
                </a14:m>
                <a:endParaRPr lang="en-US" dirty="0">
                  <a:latin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3352800" y="1763671"/>
                <a:ext cx="2380973" cy="567335"/>
              </a:xfrm>
              <a:prstGeom prst="rect">
                <a:avLst/>
              </a:prstGeom>
              <a:blipFill>
                <a:blip r:embed="rId2"/>
                <a:stretch>
                  <a:fillRect b="-4301"/>
                </a:stretch>
              </a:blipFill>
            </p:spPr>
            <p:txBody>
              <a:bodyPr/>
              <a:lstStyle/>
              <a:p>
                <a:r>
                  <a:rPr lang="en-US">
                    <a:noFill/>
                  </a:rPr>
                  <a:t> </a:t>
                </a:r>
              </a:p>
            </p:txBody>
          </p:sp>
        </mc:Fallback>
      </mc:AlternateContent>
      <p:sp>
        <p:nvSpPr>
          <p:cNvPr id="9" name="TextBox 8"/>
          <p:cNvSpPr txBox="1"/>
          <p:nvPr/>
        </p:nvSpPr>
        <p:spPr>
          <a:xfrm>
            <a:off x="8386137" y="1824573"/>
            <a:ext cx="676788" cy="369332"/>
          </a:xfrm>
          <a:prstGeom prst="rect">
            <a:avLst/>
          </a:prstGeom>
          <a:noFill/>
        </p:spPr>
        <p:txBody>
          <a:bodyPr wrap="none" rtlCol="0">
            <a:spAutoFit/>
          </a:bodyPr>
          <a:lstStyle/>
          <a:p>
            <a:r>
              <a:rPr lang="en-US" dirty="0">
                <a:latin typeface="Times New Roman" panose="02020603050405020304" pitchFamily="18" charset="0"/>
              </a:rPr>
              <a:t>(115)</a:t>
            </a:r>
          </a:p>
        </p:txBody>
      </p:sp>
      <mc:AlternateContent xmlns:mc="http://schemas.openxmlformats.org/markup-compatibility/2006" xmlns:a14="http://schemas.microsoft.com/office/drawing/2010/main">
        <mc:Choice Requires="a14">
          <p:sp>
            <p:nvSpPr>
              <p:cNvPr id="10" name="Rectangle 9"/>
              <p:cNvSpPr/>
              <p:nvPr/>
            </p:nvSpPr>
            <p:spPr>
              <a:xfrm>
                <a:off x="3001310" y="2467550"/>
                <a:ext cx="3188630" cy="97270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𝐴𝐺</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𝐵𝐺</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𝐶𝐺</m:t>
                                </m:r>
                              </m:sub>
                            </m:sSub>
                          </m:e>
                        </m:eqArr>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𝑡</m:t>
                        </m:r>
                      </m:sub>
                    </m:sSub>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1</m:t>
                              </m:r>
                            </m:e>
                          </m:mr>
                        </m:m>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𝑎𝑔</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𝑏</m:t>
                                </m:r>
                                <m:r>
                                  <a:rPr lang="en-US" i="1">
                                    <a:latin typeface="Cambria Math" panose="02040503050406030204" pitchFamily="18" charset="0"/>
                                  </a:rPr>
                                  <m:t>𝑔</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𝑐</m:t>
                                </m:r>
                                <m:r>
                                  <a:rPr lang="en-US" i="1">
                                    <a:latin typeface="Cambria Math" panose="02040503050406030204" pitchFamily="18" charset="0"/>
                                  </a:rPr>
                                  <m:t>𝑔</m:t>
                                </m:r>
                              </m:sub>
                            </m:sSub>
                          </m:e>
                        </m:eqArr>
                      </m:e>
                    </m:d>
                  </m:oMath>
                </a14:m>
                <a:endParaRPr lang="en-US" dirty="0">
                  <a:latin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001310" y="2467550"/>
                <a:ext cx="3188630" cy="972702"/>
              </a:xfrm>
              <a:prstGeom prst="rect">
                <a:avLst/>
              </a:prstGeom>
              <a:blipFill>
                <a:blip r:embed="rId3"/>
                <a:stretch>
                  <a:fillRect/>
                </a:stretch>
              </a:blipFill>
            </p:spPr>
            <p:txBody>
              <a:bodyPr/>
              <a:lstStyle/>
              <a:p>
                <a:r>
                  <a:rPr lang="en-US">
                    <a:noFill/>
                  </a:rPr>
                  <a:t> </a:t>
                </a:r>
              </a:p>
            </p:txBody>
          </p:sp>
        </mc:Fallback>
      </mc:AlternateContent>
      <p:sp>
        <p:nvSpPr>
          <p:cNvPr id="11" name="TextBox 10"/>
          <p:cNvSpPr txBox="1"/>
          <p:nvPr/>
        </p:nvSpPr>
        <p:spPr>
          <a:xfrm>
            <a:off x="8378254" y="2783898"/>
            <a:ext cx="676788" cy="369332"/>
          </a:xfrm>
          <a:prstGeom prst="rect">
            <a:avLst/>
          </a:prstGeom>
          <a:noFill/>
        </p:spPr>
        <p:txBody>
          <a:bodyPr wrap="none" rtlCol="0">
            <a:spAutoFit/>
          </a:bodyPr>
          <a:lstStyle/>
          <a:p>
            <a:r>
              <a:rPr lang="en-US" dirty="0">
                <a:latin typeface="Times New Roman" panose="02020603050405020304" pitchFamily="18" charset="0"/>
              </a:rPr>
              <a:t>(116)</a:t>
            </a:r>
          </a:p>
        </p:txBody>
      </p:sp>
      <mc:AlternateContent xmlns:mc="http://schemas.openxmlformats.org/markup-compatibility/2006" xmlns:a14="http://schemas.microsoft.com/office/drawing/2010/main">
        <mc:Choice Requires="a14">
          <p:sp>
            <p:nvSpPr>
              <p:cNvPr id="12" name="Rectangle 11"/>
              <p:cNvSpPr/>
              <p:nvPr/>
            </p:nvSpPr>
            <p:spPr>
              <a:xfrm>
                <a:off x="1277405" y="3722991"/>
                <a:ext cx="2715102"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𝐿𝐺</m:t>
                            </m:r>
                          </m:e>
                          <m:sub>
                            <m:r>
                              <a:rPr lang="en-US" b="0" i="1" smtClean="0">
                                <a:latin typeface="Cambria Math" panose="02040503050406030204" pitchFamily="18" charset="0"/>
                              </a:rPr>
                              <m:t>𝐴𝐵𝐶</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𝐴𝑉</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𝑡</m:t>
                            </m:r>
                          </m:e>
                          <m:sub>
                            <m:r>
                              <a:rPr lang="en-US" b="0" i="1" smtClean="0">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1277405" y="3722991"/>
                <a:ext cx="2715102" cy="369332"/>
              </a:xfrm>
              <a:prstGeom prst="rect">
                <a:avLst/>
              </a:prstGeom>
              <a:blipFill>
                <a:blip r:embed="rId4"/>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5046037" y="3495204"/>
                <a:ext cx="2287806"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1</m:t>
                                </m:r>
                              </m:e>
                            </m:mr>
                          </m:m>
                        </m:e>
                      </m:d>
                    </m:oMath>
                  </m:oMathPara>
                </a14:m>
                <a:endParaRPr lang="en-US" dirty="0">
                  <a:latin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5046037" y="3495204"/>
                <a:ext cx="2287806" cy="82490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3119114" y="4398203"/>
                <a:ext cx="2848344" cy="879151"/>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𝑎</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𝑏</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𝑐</m:t>
                                </m:r>
                              </m:sub>
                            </m:sSub>
                          </m:e>
                        </m:eqArr>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𝑡</m:t>
                        </m:r>
                      </m:sub>
                    </m:sSub>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1</m:t>
                              </m:r>
                            </m:e>
                          </m:mr>
                        </m:m>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smtClean="0">
                                    <a:latin typeface="Cambria Math" panose="02040503050406030204" pitchFamily="18" charset="0"/>
                                  </a:rPr>
                                  <m:t>𝐼</m:t>
                                </m:r>
                              </m:e>
                              <m:sub>
                                <m:r>
                                  <a:rPr lang="en-US" b="0" i="1" smtClean="0">
                                    <a:latin typeface="Cambria Math" panose="02040503050406030204" pitchFamily="18" charset="0"/>
                                  </a:rPr>
                                  <m:t>𝐴</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𝐵</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𝐶</m:t>
                                </m:r>
                              </m:sub>
                            </m:sSub>
                          </m:e>
                        </m:eqArr>
                      </m:e>
                    </m:d>
                  </m:oMath>
                </a14:m>
                <a:endParaRPr lang="en-US" dirty="0">
                  <a:latin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3119114" y="4398203"/>
                <a:ext cx="2848344" cy="879151"/>
              </a:xfrm>
              <a:prstGeom prst="rect">
                <a:avLst/>
              </a:prstGeom>
              <a:blipFill>
                <a:blip r:embed="rId6"/>
                <a:stretch>
                  <a:fillRect/>
                </a:stretch>
              </a:blipFill>
            </p:spPr>
            <p:txBody>
              <a:bodyPr/>
              <a:lstStyle/>
              <a:p>
                <a:r>
                  <a:rPr lang="en-US">
                    <a:noFill/>
                  </a:rPr>
                  <a:t> </a:t>
                </a:r>
              </a:p>
            </p:txBody>
          </p:sp>
        </mc:Fallback>
      </mc:AlternateContent>
      <p:sp>
        <p:nvSpPr>
          <p:cNvPr id="15" name="TextBox 14"/>
          <p:cNvSpPr txBox="1"/>
          <p:nvPr/>
        </p:nvSpPr>
        <p:spPr>
          <a:xfrm>
            <a:off x="8406915" y="4968898"/>
            <a:ext cx="676788" cy="369332"/>
          </a:xfrm>
          <a:prstGeom prst="rect">
            <a:avLst/>
          </a:prstGeom>
          <a:noFill/>
        </p:spPr>
        <p:txBody>
          <a:bodyPr wrap="none" rtlCol="0">
            <a:spAutoFit/>
          </a:bodyPr>
          <a:lstStyle/>
          <a:p>
            <a:r>
              <a:rPr lang="en-US" dirty="0">
                <a:latin typeface="Times New Roman" panose="02020603050405020304" pitchFamily="18" charset="0"/>
              </a:rPr>
              <a:t>(117)</a:t>
            </a:r>
          </a:p>
        </p:txBody>
      </p:sp>
      <mc:AlternateContent xmlns:mc="http://schemas.openxmlformats.org/markup-compatibility/2006" xmlns:a14="http://schemas.microsoft.com/office/drawing/2010/main">
        <mc:Choice Requires="a14">
          <p:sp>
            <p:nvSpPr>
              <p:cNvPr id="16" name="Rectangle 15"/>
              <p:cNvSpPr/>
              <p:nvPr/>
            </p:nvSpPr>
            <p:spPr>
              <a:xfrm>
                <a:off x="1587055" y="5621409"/>
                <a:ext cx="2159181"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smtClean="0">
                                <a:latin typeface="Cambria Math" panose="02040503050406030204" pitchFamily="18" charset="0"/>
                              </a:rPr>
                              <m:t>𝐼</m:t>
                            </m:r>
                          </m:e>
                          <m:sub>
                            <m:r>
                              <a:rPr lang="en-US" b="0" i="1" smtClean="0">
                                <a:latin typeface="Cambria Math" panose="02040503050406030204" pitchFamily="18" charset="0"/>
                              </a:rPr>
                              <m:t>𝑎𝑏𝑐</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𝐴𝐼</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smtClean="0">
                                <a:latin typeface="Cambria Math" panose="02040503050406030204" pitchFamily="18" charset="0"/>
                              </a:rPr>
                              <m:t>𝐼</m:t>
                            </m:r>
                          </m:e>
                          <m:sub>
                            <m:r>
                              <a:rPr lang="en-US" b="0" i="1" smtClean="0">
                                <a:latin typeface="Cambria Math" panose="02040503050406030204" pitchFamily="18" charset="0"/>
                              </a:rPr>
                              <m:t>𝐴𝐵𝐶</m:t>
                            </m:r>
                          </m:sub>
                        </m:sSub>
                      </m:e>
                    </m:d>
                  </m:oMath>
                </a14:m>
                <a:endParaRPr lang="en-US" dirty="0">
                  <a:latin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1587055" y="5621409"/>
                <a:ext cx="2159181" cy="369332"/>
              </a:xfrm>
              <a:prstGeom prst="rect">
                <a:avLst/>
              </a:prstGeom>
              <a:blipFill>
                <a:blip r:embed="rId7"/>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5046037" y="5257800"/>
                <a:ext cx="2287806"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i="1">
                              <a:latin typeface="Cambria Math" panose="02040503050406030204" pitchFamily="18" charset="0"/>
                            </a:rPr>
                            <m:t>𝐴</m:t>
                          </m:r>
                          <m:r>
                            <a:rPr lang="en-US" b="0" i="1" smtClean="0">
                              <a:latin typeface="Cambria Math" panose="02040503050406030204" pitchFamily="18" charset="0"/>
                            </a:rPr>
                            <m:t>𝐼</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1</m:t>
                                </m:r>
                              </m:e>
                            </m:mr>
                          </m:m>
                        </m:e>
                      </m:d>
                    </m:oMath>
                  </m:oMathPara>
                </a14:m>
                <a:endParaRPr lang="en-US" dirty="0">
                  <a:latin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5046037" y="5257800"/>
                <a:ext cx="2287806" cy="824906"/>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5178522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7433830" cy="584775"/>
          </a:xfrm>
          <a:prstGeom prst="rect">
            <a:avLst/>
          </a:prstGeom>
        </p:spPr>
        <p:txBody>
          <a:bodyPr wrap="none">
            <a:spAutoFit/>
          </a:bodyPr>
          <a:lstStyle/>
          <a:p>
            <a:r>
              <a:rPr lang="en-US" sz="3200" dirty="0">
                <a:solidFill>
                  <a:srgbClr val="C8102E"/>
                </a:solidFill>
                <a:latin typeface="+mj-lt"/>
                <a:ea typeface="+mj-ea"/>
                <a:cs typeface="+mj-cs"/>
              </a:rPr>
              <a:t>Grounded Wye- Grounded Wye Connection</a:t>
            </a:r>
          </a:p>
        </p:txBody>
      </p:sp>
      <p:sp>
        <p:nvSpPr>
          <p:cNvPr id="24" name="TextBox 23"/>
          <p:cNvSpPr txBox="1"/>
          <p:nvPr/>
        </p:nvSpPr>
        <p:spPr>
          <a:xfrm>
            <a:off x="1524000" y="5760186"/>
            <a:ext cx="6396503" cy="369332"/>
          </a:xfrm>
          <a:prstGeom prst="rect">
            <a:avLst/>
          </a:prstGeom>
          <a:noFill/>
        </p:spPr>
        <p:txBody>
          <a:bodyPr wrap="square" rtlCol="0">
            <a:spAutoFit/>
          </a:bodyPr>
          <a:lstStyle/>
          <a:p>
            <a:pPr algn="ctr"/>
            <a:r>
              <a:rPr lang="en-US" dirty="0">
                <a:latin typeface="Times New Roman" panose="02020603050405020304" pitchFamily="18" charset="0"/>
              </a:rPr>
              <a:t>Fig.14 </a:t>
            </a:r>
            <a:r>
              <a:rPr lang="en-US" dirty="0">
                <a:solidFill>
                  <a:srgbClr val="000000"/>
                </a:solidFill>
                <a:latin typeface="Times New Roman" panose="02020603050405020304" pitchFamily="18" charset="0"/>
              </a:rPr>
              <a:t>Grounded wye-grounded wye connection  </a:t>
            </a:r>
            <a:endParaRPr lang="en-US" dirty="0">
              <a:latin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3165409" y="2976415"/>
            <a:ext cx="3503810" cy="2783771"/>
          </a:xfrm>
          <a:prstGeom prst="rect">
            <a:avLst/>
          </a:prstGeom>
        </p:spPr>
      </p:pic>
      <p:sp>
        <p:nvSpPr>
          <p:cNvPr id="2" name="Rectangle 1"/>
          <p:cNvSpPr/>
          <p:nvPr/>
        </p:nvSpPr>
        <p:spPr>
          <a:xfrm>
            <a:off x="147622" y="617511"/>
            <a:ext cx="8920177" cy="707886"/>
          </a:xfrm>
          <a:prstGeom prst="rect">
            <a:avLst/>
          </a:prstGeom>
        </p:spPr>
        <p:txBody>
          <a:bodyPr wrap="square">
            <a:spAutoFit/>
          </a:bodyPr>
          <a:lstStyle/>
          <a:p>
            <a:pPr algn="just"/>
            <a:r>
              <a:rPr lang="en-US" sz="2000" dirty="0">
                <a:solidFill>
                  <a:srgbClr val="000000"/>
                </a:solidFill>
                <a:latin typeface="Times New Roman" panose="02020603050405020304" pitchFamily="18" charset="0"/>
              </a:rPr>
              <a:t>With reference to Fig.14, the ideal transformer voltages on the secondary windings can be computed by</a:t>
            </a:r>
          </a:p>
        </p:txBody>
      </p:sp>
      <mc:AlternateContent xmlns:mc="http://schemas.openxmlformats.org/markup-compatibility/2006" xmlns:a14="http://schemas.microsoft.com/office/drawing/2010/main">
        <mc:Choice Requires="a14">
          <p:sp>
            <p:nvSpPr>
              <p:cNvPr id="8" name="Rectangle 7"/>
              <p:cNvSpPr/>
              <p:nvPr/>
            </p:nvSpPr>
            <p:spPr>
              <a:xfrm>
                <a:off x="2819400" y="1325397"/>
                <a:ext cx="4195829" cy="9754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b="0" i="1" smtClean="0">
                                      <a:latin typeface="Cambria Math" panose="02040503050406030204" pitchFamily="18" charset="0"/>
                                    </a:rPr>
                                    <m:t>𝑉𝑡</m:t>
                                  </m:r>
                                </m:e>
                                <m:sub>
                                  <m:r>
                                    <a:rPr lang="en-US" b="0" i="1" smtClean="0">
                                      <a:latin typeface="Cambria Math" panose="02040503050406030204" pitchFamily="18" charset="0"/>
                                    </a:rPr>
                                    <m:t>𝑎</m:t>
                                  </m:r>
                                </m:sub>
                              </m:sSub>
                            </m:e>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b="0" i="1" smtClean="0">
                                      <a:latin typeface="Cambria Math" panose="02040503050406030204" pitchFamily="18" charset="0"/>
                                    </a:rPr>
                                    <m:t>𝑏</m:t>
                                  </m:r>
                                </m:sub>
                              </m:sSub>
                            </m:e>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b="0" i="1" smtClean="0">
                                      <a:latin typeface="Cambria Math" panose="02040503050406030204" pitchFamily="18" charset="0"/>
                                    </a:rPr>
                                    <m:t>𝑐</m:t>
                                  </m:r>
                                </m:sub>
                              </m:sSub>
                            </m:e>
                          </m:eqArr>
                        </m:e>
                      </m:d>
                      <m:r>
                        <a:rPr lang="en-US" i="1">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𝑎𝑔</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𝑏𝑔</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𝑐𝑔</m:t>
                                  </m:r>
                                </m:sub>
                              </m:sSub>
                            </m:e>
                          </m:eqArr>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𝑍𝑡</m:t>
                                    </m:r>
                                  </m:e>
                                  <m:sub>
                                    <m:r>
                                      <a:rPr lang="en-US" i="1">
                                        <a:latin typeface="Cambria Math" panose="02040503050406030204" pitchFamily="18" charset="0"/>
                                      </a:rPr>
                                      <m:t>𝑎</m:t>
                                    </m:r>
                                  </m:sub>
                                </m:sSub>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𝑍𝑡</m:t>
                                    </m:r>
                                  </m:e>
                                  <m:sub>
                                    <m:r>
                                      <a:rPr lang="en-US" b="0" i="1" smtClean="0">
                                        <a:latin typeface="Cambria Math" panose="02040503050406030204" pitchFamily="18" charset="0"/>
                                      </a:rPr>
                                      <m:t>𝑏</m:t>
                                    </m:r>
                                  </m:sub>
                                </m:sSub>
                              </m:e>
                              <m:e>
                                <m:r>
                                  <a:rPr lang="en-US" i="1" smtClean="0">
                                    <a:latin typeface="Cambria Math" panose="02040503050406030204" pitchFamily="18" charset="0"/>
                                  </a:rPr>
                                  <m:t>0</m:t>
                                </m:r>
                              </m:e>
                            </m:mr>
                            <m:mr>
                              <m:e>
                                <m:r>
                                  <a:rPr lang="en-US" i="1" smtClean="0">
                                    <a:latin typeface="Cambria Math" panose="02040503050406030204" pitchFamily="18" charset="0"/>
                                  </a:rPr>
                                  <m:t>0</m:t>
                                </m:r>
                              </m:e>
                              <m:e>
                                <m:r>
                                  <a:rPr lang="en-US" i="1">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𝑍𝑡</m:t>
                                    </m:r>
                                  </m:e>
                                  <m:sub>
                                    <m:r>
                                      <a:rPr lang="en-US" b="0" i="1" smtClean="0">
                                        <a:latin typeface="Cambria Math" panose="02040503050406030204" pitchFamily="18" charset="0"/>
                                      </a:rPr>
                                      <m:t>𝑐</m:t>
                                    </m:r>
                                  </m:sub>
                                </m:sSub>
                              </m:e>
                            </m:mr>
                          </m:m>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𝑏</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𝑐</m:t>
                                  </m:r>
                                </m:sub>
                              </m:sSub>
                            </m:e>
                          </m:eqArr>
                        </m:e>
                      </m:d>
                    </m:oMath>
                  </m:oMathPara>
                </a14:m>
                <a:endParaRPr lang="en-US" dirty="0">
                  <a:latin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819400" y="1325397"/>
                <a:ext cx="4195829" cy="975460"/>
              </a:xfrm>
              <a:prstGeom prst="rect">
                <a:avLst/>
              </a:prstGeom>
              <a:blipFill>
                <a:blip r:embed="rId3"/>
                <a:stretch>
                  <a:fillRect/>
                </a:stretch>
              </a:blipFill>
            </p:spPr>
            <p:txBody>
              <a:bodyPr/>
              <a:lstStyle/>
              <a:p>
                <a:r>
                  <a:rPr lang="en-US">
                    <a:noFill/>
                  </a:rPr>
                  <a:t> </a:t>
                </a:r>
              </a:p>
            </p:txBody>
          </p:sp>
        </mc:Fallback>
      </mc:AlternateContent>
      <p:sp>
        <p:nvSpPr>
          <p:cNvPr id="9" name="TextBox 8"/>
          <p:cNvSpPr txBox="1"/>
          <p:nvPr/>
        </p:nvSpPr>
        <p:spPr>
          <a:xfrm>
            <a:off x="8305800" y="1524000"/>
            <a:ext cx="676788" cy="369332"/>
          </a:xfrm>
          <a:prstGeom prst="rect">
            <a:avLst/>
          </a:prstGeom>
          <a:noFill/>
        </p:spPr>
        <p:txBody>
          <a:bodyPr wrap="none" rtlCol="0">
            <a:spAutoFit/>
          </a:bodyPr>
          <a:lstStyle/>
          <a:p>
            <a:r>
              <a:rPr lang="en-US" dirty="0">
                <a:latin typeface="Times New Roman" panose="02020603050405020304" pitchFamily="18" charset="0"/>
              </a:rPr>
              <a:t>(118)</a:t>
            </a:r>
          </a:p>
        </p:txBody>
      </p:sp>
      <mc:AlternateContent xmlns:mc="http://schemas.openxmlformats.org/markup-compatibility/2006" xmlns:a14="http://schemas.microsoft.com/office/drawing/2010/main">
        <mc:Choice Requires="a14">
          <p:sp>
            <p:nvSpPr>
              <p:cNvPr id="10" name="Rectangle 9"/>
              <p:cNvSpPr/>
              <p:nvPr/>
            </p:nvSpPr>
            <p:spPr>
              <a:xfrm>
                <a:off x="3048000" y="2498491"/>
                <a:ext cx="384662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i="1">
                                  <a:latin typeface="Cambria Math" panose="02040503050406030204" pitchFamily="18" charset="0"/>
                                </a:rPr>
                                <m:t>𝑎</m:t>
                              </m:r>
                              <m:r>
                                <a:rPr lang="en-US" b="0" i="1" smtClean="0">
                                  <a:latin typeface="Cambria Math" panose="02040503050406030204" pitchFamily="18" charset="0"/>
                                </a:rPr>
                                <m:t>𝑏𝑐</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𝐿𝐺</m:t>
                              </m:r>
                            </m:e>
                            <m:sub>
                              <m:r>
                                <a:rPr lang="en-US" i="1">
                                  <a:latin typeface="Cambria Math" panose="02040503050406030204" pitchFamily="18" charset="0"/>
                                </a:rPr>
                                <m:t>𝑎</m:t>
                              </m:r>
                              <m:r>
                                <a:rPr lang="en-US" b="0" i="1" smtClean="0">
                                  <a:latin typeface="Cambria Math" panose="02040503050406030204" pitchFamily="18" charset="0"/>
                                </a:rPr>
                                <m:t>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𝑍𝑡</m:t>
                              </m:r>
                            </m:e>
                            <m:sub>
                              <m:r>
                                <a:rPr lang="en-US" i="1">
                                  <a:latin typeface="Cambria Math" panose="02040503050406030204" pitchFamily="18" charset="0"/>
                                </a:rPr>
                                <m:t>𝑎</m:t>
                              </m:r>
                              <m:r>
                                <a:rPr lang="en-US" b="0" i="1" smtClean="0">
                                  <a:latin typeface="Cambria Math" panose="02040503050406030204" pitchFamily="18" charset="0"/>
                                </a:rPr>
                                <m:t>𝑏𝑐</m:t>
                              </m:r>
                            </m:sub>
                          </m:sSub>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r>
                                <a:rPr lang="en-US" b="0" i="1" smtClean="0">
                                  <a:latin typeface="Cambria Math" panose="02040503050406030204" pitchFamily="18" charset="0"/>
                                </a:rPr>
                                <m:t>𝑏𝑐</m:t>
                              </m:r>
                            </m:sub>
                          </m:sSub>
                        </m:e>
                      </m:d>
                    </m:oMath>
                  </m:oMathPara>
                </a14:m>
                <a:endParaRPr lang="en-US" dirty="0">
                  <a:latin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048000" y="2498491"/>
                <a:ext cx="3846629" cy="369332"/>
              </a:xfrm>
              <a:prstGeom prst="rect">
                <a:avLst/>
              </a:prstGeom>
              <a:blipFill>
                <a:blip r:embed="rId4"/>
                <a:stretch>
                  <a:fillRect b="-1667"/>
                </a:stretch>
              </a:blipFill>
            </p:spPr>
            <p:txBody>
              <a:bodyPr/>
              <a:lstStyle/>
              <a:p>
                <a:r>
                  <a:rPr lang="en-US">
                    <a:noFill/>
                  </a:rPr>
                  <a:t> </a:t>
                </a:r>
              </a:p>
            </p:txBody>
          </p:sp>
        </mc:Fallback>
      </mc:AlternateContent>
    </p:spTree>
    <p:extLst>
      <p:ext uri="{BB962C8B-B14F-4D97-AF65-F5344CB8AC3E}">
        <p14:creationId xmlns:p14="http://schemas.microsoft.com/office/powerpoint/2010/main" val="66380022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7433830" cy="584775"/>
          </a:xfrm>
          <a:prstGeom prst="rect">
            <a:avLst/>
          </a:prstGeom>
        </p:spPr>
        <p:txBody>
          <a:bodyPr wrap="none">
            <a:spAutoFit/>
          </a:bodyPr>
          <a:lstStyle/>
          <a:p>
            <a:r>
              <a:rPr lang="en-US" sz="3200" dirty="0">
                <a:solidFill>
                  <a:srgbClr val="C8102E"/>
                </a:solidFill>
                <a:latin typeface="+mj-lt"/>
                <a:ea typeface="+mj-ea"/>
                <a:cs typeface="+mj-cs"/>
              </a:rPr>
              <a:t>Grounded Wye- Grounded Wye Connection</a:t>
            </a:r>
          </a:p>
        </p:txBody>
      </p:sp>
      <p:sp>
        <p:nvSpPr>
          <p:cNvPr id="9" name="TextBox 8"/>
          <p:cNvSpPr txBox="1"/>
          <p:nvPr/>
        </p:nvSpPr>
        <p:spPr>
          <a:xfrm>
            <a:off x="8305800" y="1017032"/>
            <a:ext cx="676788" cy="369332"/>
          </a:xfrm>
          <a:prstGeom prst="rect">
            <a:avLst/>
          </a:prstGeom>
          <a:noFill/>
        </p:spPr>
        <p:txBody>
          <a:bodyPr wrap="none" rtlCol="0">
            <a:spAutoFit/>
          </a:bodyPr>
          <a:lstStyle/>
          <a:p>
            <a:r>
              <a:rPr lang="en-US" dirty="0">
                <a:latin typeface="Times New Roman" panose="02020603050405020304" pitchFamily="18" charset="0"/>
              </a:rPr>
              <a:t>(118)</a:t>
            </a:r>
          </a:p>
        </p:txBody>
      </p:sp>
      <mc:AlternateContent xmlns:mc="http://schemas.openxmlformats.org/markup-compatibility/2006" xmlns:a14="http://schemas.microsoft.com/office/drawing/2010/main">
        <mc:Choice Requires="a14">
          <p:sp>
            <p:nvSpPr>
              <p:cNvPr id="10" name="Rectangle 9"/>
              <p:cNvSpPr/>
              <p:nvPr/>
            </p:nvSpPr>
            <p:spPr>
              <a:xfrm>
                <a:off x="3048000" y="1017032"/>
                <a:ext cx="384662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𝑉𝑡</m:t>
                              </m:r>
                            </m:e>
                            <m:sub>
                              <m:r>
                                <a:rPr lang="en-US" i="1">
                                  <a:latin typeface="Cambria Math" panose="02040503050406030204" pitchFamily="18" charset="0"/>
                                </a:rPr>
                                <m:t>𝑎</m:t>
                              </m:r>
                              <m:r>
                                <a:rPr lang="en-US" b="0" i="1" smtClean="0">
                                  <a:latin typeface="Cambria Math" panose="02040503050406030204" pitchFamily="18" charset="0"/>
                                </a:rPr>
                                <m:t>𝑏𝑐</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𝐿𝐺</m:t>
                              </m:r>
                            </m:e>
                            <m:sub>
                              <m:r>
                                <a:rPr lang="en-US" i="1">
                                  <a:latin typeface="Cambria Math" panose="02040503050406030204" pitchFamily="18" charset="0"/>
                                </a:rPr>
                                <m:t>𝑎</m:t>
                              </m:r>
                              <m:r>
                                <a:rPr lang="en-US" b="0" i="1" smtClean="0">
                                  <a:latin typeface="Cambria Math" panose="02040503050406030204" pitchFamily="18" charset="0"/>
                                </a:rPr>
                                <m:t>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𝑍𝑡</m:t>
                              </m:r>
                            </m:e>
                            <m:sub>
                              <m:r>
                                <a:rPr lang="en-US" i="1">
                                  <a:latin typeface="Cambria Math" panose="02040503050406030204" pitchFamily="18" charset="0"/>
                                </a:rPr>
                                <m:t>𝑎</m:t>
                              </m:r>
                              <m:r>
                                <a:rPr lang="en-US" b="0" i="1" smtClean="0">
                                  <a:latin typeface="Cambria Math" panose="02040503050406030204" pitchFamily="18" charset="0"/>
                                </a:rPr>
                                <m:t>𝑏𝑐</m:t>
                              </m:r>
                            </m:sub>
                          </m:sSub>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r>
                                <a:rPr lang="en-US" b="0" i="1" smtClean="0">
                                  <a:latin typeface="Cambria Math" panose="02040503050406030204" pitchFamily="18" charset="0"/>
                                </a:rPr>
                                <m:t>𝑏𝑐</m:t>
                              </m:r>
                            </m:sub>
                          </m:sSub>
                        </m:e>
                      </m:d>
                    </m:oMath>
                  </m:oMathPara>
                </a14:m>
                <a:endParaRPr lang="en-US" dirty="0">
                  <a:latin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048000" y="1017032"/>
                <a:ext cx="3846629" cy="369332"/>
              </a:xfrm>
              <a:prstGeom prst="rect">
                <a:avLst/>
              </a:prstGeom>
              <a:blipFill>
                <a:blip r:embed="rId2"/>
                <a:stretch>
                  <a:fillRect b="-1667"/>
                </a:stretch>
              </a:blipFill>
            </p:spPr>
            <p:txBody>
              <a:bodyPr/>
              <a:lstStyle/>
              <a:p>
                <a:r>
                  <a:rPr lang="en-US">
                    <a:noFill/>
                  </a:rPr>
                  <a:t> </a:t>
                </a:r>
              </a:p>
            </p:txBody>
          </p:sp>
        </mc:Fallback>
      </mc:AlternateContent>
      <p:sp>
        <p:nvSpPr>
          <p:cNvPr id="11" name="TextBox 10"/>
          <p:cNvSpPr txBox="1"/>
          <p:nvPr/>
        </p:nvSpPr>
        <p:spPr>
          <a:xfrm>
            <a:off x="8305800" y="647700"/>
            <a:ext cx="676788" cy="369332"/>
          </a:xfrm>
          <a:prstGeom prst="rect">
            <a:avLst/>
          </a:prstGeom>
          <a:noFill/>
        </p:spPr>
        <p:txBody>
          <a:bodyPr wrap="none" rtlCol="0">
            <a:spAutoFit/>
          </a:bodyPr>
          <a:lstStyle/>
          <a:p>
            <a:r>
              <a:rPr lang="en-US" dirty="0">
                <a:latin typeface="Times New Roman" panose="02020603050405020304" pitchFamily="18" charset="0"/>
              </a:rPr>
              <a:t>(116)</a:t>
            </a:r>
          </a:p>
        </p:txBody>
      </p:sp>
      <mc:AlternateContent xmlns:mc="http://schemas.openxmlformats.org/markup-compatibility/2006" xmlns:a14="http://schemas.microsoft.com/office/drawing/2010/main">
        <mc:Choice Requires="a14">
          <p:sp>
            <p:nvSpPr>
              <p:cNvPr id="12" name="Rectangle 11"/>
              <p:cNvSpPr/>
              <p:nvPr/>
            </p:nvSpPr>
            <p:spPr>
              <a:xfrm>
                <a:off x="3505200" y="647700"/>
                <a:ext cx="2715102"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𝐿𝐺</m:t>
                            </m:r>
                          </m:e>
                          <m:sub>
                            <m:r>
                              <a:rPr lang="en-US" b="0" i="1" smtClean="0">
                                <a:latin typeface="Cambria Math" panose="02040503050406030204" pitchFamily="18" charset="0"/>
                              </a:rPr>
                              <m:t>𝐴𝐵𝐶</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𝐴𝑉</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𝑡</m:t>
                            </m:r>
                          </m:e>
                          <m:sub>
                            <m:r>
                              <a:rPr lang="en-US" b="0" i="1" smtClean="0">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3505200" y="647700"/>
                <a:ext cx="2715102" cy="369332"/>
              </a:xfrm>
              <a:prstGeom prst="rect">
                <a:avLst/>
              </a:prstGeom>
              <a:blipFill>
                <a:blip r:embed="rId3"/>
                <a:stretch>
                  <a:fillRect b="-1639"/>
                </a:stretch>
              </a:blipFill>
            </p:spPr>
            <p:txBody>
              <a:bodyPr/>
              <a:lstStyle/>
              <a:p>
                <a:r>
                  <a:rPr lang="en-US">
                    <a:noFill/>
                  </a:rPr>
                  <a:t> </a:t>
                </a:r>
              </a:p>
            </p:txBody>
          </p:sp>
        </mc:Fallback>
      </mc:AlternateContent>
      <p:sp>
        <p:nvSpPr>
          <p:cNvPr id="5" name="Rectangle 4"/>
          <p:cNvSpPr/>
          <p:nvPr/>
        </p:nvSpPr>
        <p:spPr>
          <a:xfrm>
            <a:off x="131378" y="1447800"/>
            <a:ext cx="8851209" cy="369332"/>
          </a:xfrm>
          <a:prstGeom prst="rect">
            <a:avLst/>
          </a:prstGeom>
        </p:spPr>
        <p:txBody>
          <a:bodyPr wrap="square">
            <a:spAutoFit/>
          </a:bodyPr>
          <a:lstStyle/>
          <a:p>
            <a:r>
              <a:rPr lang="en-US" dirty="0">
                <a:solidFill>
                  <a:srgbClr val="000000"/>
                </a:solidFill>
                <a:latin typeface="Times New Roman" panose="02020603050405020304" pitchFamily="18" charset="0"/>
              </a:rPr>
              <a:t>Substitute Equation (118) into Equation (116):</a:t>
            </a:r>
            <a:endParaRPr lang="en-US"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Rectangle 12"/>
              <p:cNvSpPr/>
              <p:nvPr/>
            </p:nvSpPr>
            <p:spPr>
              <a:xfrm>
                <a:off x="2569182" y="1862802"/>
                <a:ext cx="4804264"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𝐿𝐺</m:t>
                            </m:r>
                          </m:e>
                          <m:sub>
                            <m:r>
                              <a:rPr lang="en-US" b="0" i="1" smtClean="0">
                                <a:latin typeface="Cambria Math" panose="02040503050406030204" pitchFamily="18" charset="0"/>
                              </a:rPr>
                              <m:t>𝐴𝐵𝐶</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𝐴𝑉</m:t>
                        </m:r>
                      </m:e>
                    </m:d>
                    <m:r>
                      <a:rPr lang="en-US" i="1">
                        <a:latin typeface="Cambria Math" panose="02040503050406030204" pitchFamily="18" charset="0"/>
                        <a:ea typeface="Cambria Math" panose="02040503050406030204" pitchFamily="18" charset="0"/>
                      </a:rPr>
                      <m:t>∙</m:t>
                    </m:r>
                    <m:r>
                      <a:rPr lang="en-US"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𝑉𝐿𝐺</m:t>
                            </m:r>
                          </m:e>
                          <m:sub>
                            <m:r>
                              <a:rPr lang="en-US" i="1">
                                <a:latin typeface="Cambria Math" panose="02040503050406030204" pitchFamily="18" charset="0"/>
                              </a:rPr>
                              <m:t>𝑎𝑏𝑐</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𝑍𝑡</m:t>
                            </m:r>
                          </m:e>
                          <m:sub>
                            <m:r>
                              <a:rPr lang="en-US" i="1">
                                <a:latin typeface="Cambria Math" panose="02040503050406030204" pitchFamily="18" charset="0"/>
                              </a:rPr>
                              <m:t>𝑎𝑏𝑐</m:t>
                            </m:r>
                          </m:sub>
                        </m:sSub>
                      </m:e>
                    </m:d>
                    <m:r>
                      <m:rPr>
                        <m:nor/>
                      </m:rPr>
                      <a:rPr lang="en-US" dirty="0">
                        <a:latin typeface="Times New Roman" panose="020206030504050203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𝑎𝑏𝑐</m:t>
                            </m:r>
                          </m:sub>
                        </m:sSub>
                      </m:e>
                    </m:d>
                    <m:r>
                      <a:rPr lang="en-US" b="0" i="1" smtClean="0">
                        <a:latin typeface="Cambria Math" panose="02040503050406030204" pitchFamily="18" charset="0"/>
                      </a:rPr>
                      <m:t>)</m:t>
                    </m:r>
                  </m:oMath>
                </a14:m>
                <a:endParaRPr lang="en-US" dirty="0">
                  <a:latin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2569182" y="1862802"/>
                <a:ext cx="4804264" cy="369332"/>
              </a:xfrm>
              <a:prstGeom prst="rect">
                <a:avLst/>
              </a:prstGeom>
              <a:blipFill>
                <a:blip r:embed="rId4"/>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786637" y="2363311"/>
                <a:ext cx="4152227" cy="369332"/>
              </a:xfrm>
              <a:prstGeom prst="rect">
                <a:avLst/>
              </a:prstGeom>
            </p:spPr>
            <p:txBody>
              <a:bodyPr wrap="none">
                <a:spAutoFit/>
              </a:bodyPr>
              <a:lstStyle/>
              <a:p>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𝐿𝐺</m:t>
                            </m:r>
                          </m:e>
                          <m:sub>
                            <m:r>
                              <a:rPr lang="en-US" b="0" i="1" smtClean="0">
                                <a:latin typeface="Cambria Math" panose="02040503050406030204" pitchFamily="18" charset="0"/>
                              </a:rPr>
                              <m:t>𝐴𝐵𝐶</m:t>
                            </m:r>
                          </m:sub>
                        </m:sSub>
                      </m:e>
                    </m:d>
                  </m:oMath>
                </a14:m>
                <a:r>
                  <a:rPr lang="en-US" dirty="0">
                    <a:latin typeface="Times New Roman" panose="02020603050405020304" pitchFamily="18" charset="0"/>
                  </a:rPr>
                  <a:t> </a:t>
                </a:r>
                <a14:m>
                  <m:oMath xmlns:m="http://schemas.openxmlformats.org/officeDocument/2006/math">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𝑉𝐿𝐺</m:t>
                            </m:r>
                          </m:e>
                          <m:sub>
                            <m:r>
                              <a:rPr lang="en-US" i="1">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𝑏</m:t>
                            </m:r>
                          </m:e>
                          <m:sub>
                            <m:r>
                              <a:rPr lang="en-US" i="1">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𝑎𝑏𝑐</m:t>
                            </m:r>
                          </m:sub>
                        </m:sSub>
                      </m:e>
                    </m:d>
                  </m:oMath>
                </a14:m>
                <a:endParaRPr lang="en-US" dirty="0">
                  <a:latin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2786637" y="2363311"/>
                <a:ext cx="4152227" cy="369332"/>
              </a:xfrm>
              <a:prstGeom prst="rect">
                <a:avLst/>
              </a:prstGeom>
              <a:blipFill>
                <a:blip r:embed="rId5"/>
                <a:stretch>
                  <a:fillRect b="-1667"/>
                </a:stretch>
              </a:blipFill>
            </p:spPr>
            <p:txBody>
              <a:bodyPr/>
              <a:lstStyle/>
              <a:p>
                <a:r>
                  <a:rPr lang="en-US">
                    <a:noFill/>
                  </a:rPr>
                  <a:t> </a:t>
                </a:r>
              </a:p>
            </p:txBody>
          </p:sp>
        </mc:Fallback>
      </mc:AlternateContent>
      <p:sp>
        <p:nvSpPr>
          <p:cNvPr id="15" name="TextBox 14"/>
          <p:cNvSpPr txBox="1"/>
          <p:nvPr/>
        </p:nvSpPr>
        <p:spPr>
          <a:xfrm>
            <a:off x="8305799" y="2189092"/>
            <a:ext cx="676788" cy="369332"/>
          </a:xfrm>
          <a:prstGeom prst="rect">
            <a:avLst/>
          </a:prstGeom>
          <a:noFill/>
        </p:spPr>
        <p:txBody>
          <a:bodyPr wrap="none" rtlCol="0">
            <a:spAutoFit/>
          </a:bodyPr>
          <a:lstStyle/>
          <a:p>
            <a:r>
              <a:rPr lang="en-US" dirty="0">
                <a:latin typeface="Times New Roman" panose="02020603050405020304" pitchFamily="18" charset="0"/>
              </a:rPr>
              <a:t>(119)</a:t>
            </a:r>
          </a:p>
        </p:txBody>
      </p:sp>
      <p:sp>
        <p:nvSpPr>
          <p:cNvPr id="7" name="Rectangle 6"/>
          <p:cNvSpPr/>
          <p:nvPr/>
        </p:nvSpPr>
        <p:spPr>
          <a:xfrm>
            <a:off x="99282" y="2890096"/>
            <a:ext cx="8915400" cy="369332"/>
          </a:xfrm>
          <a:prstGeom prst="rect">
            <a:avLst/>
          </a:prstGeom>
        </p:spPr>
        <p:txBody>
          <a:bodyPr wrap="square">
            <a:spAutoFit/>
          </a:bodyPr>
          <a:lstStyle/>
          <a:p>
            <a:r>
              <a:rPr lang="en-US" dirty="0">
                <a:solidFill>
                  <a:srgbClr val="000000"/>
                </a:solidFill>
                <a:latin typeface="Times New Roman" panose="02020603050405020304" pitchFamily="18" charset="0"/>
              </a:rPr>
              <a:t>Equation (119) is the backward sweep equation with the [</a:t>
            </a:r>
            <a:r>
              <a:rPr lang="en-US" i="1" dirty="0">
                <a:solidFill>
                  <a:srgbClr val="000000"/>
                </a:solidFill>
                <a:latin typeface="Times New Roman" panose="02020603050405020304" pitchFamily="18" charset="0"/>
              </a:rPr>
              <a:t>a</a:t>
            </a:r>
            <a:r>
              <a:rPr lang="en-US" i="1" baseline="-25000" dirty="0">
                <a:solidFill>
                  <a:srgbClr val="000000"/>
                </a:solidFill>
                <a:latin typeface="Times New Roman" panose="02020603050405020304" pitchFamily="18" charset="0"/>
              </a:rPr>
              <a:t>t</a:t>
            </a:r>
            <a:r>
              <a:rPr lang="en-US" dirty="0">
                <a:solidFill>
                  <a:srgbClr val="000000"/>
                </a:solidFill>
                <a:latin typeface="Times New Roman" panose="02020603050405020304" pitchFamily="18" charset="0"/>
              </a:rPr>
              <a:t>] and [</a:t>
            </a:r>
            <a:r>
              <a:rPr lang="en-US" i="1" dirty="0" err="1">
                <a:solidFill>
                  <a:srgbClr val="000000"/>
                </a:solidFill>
                <a:latin typeface="Times New Roman" panose="02020603050405020304" pitchFamily="18" charset="0"/>
              </a:rPr>
              <a:t>b</a:t>
            </a:r>
            <a:r>
              <a:rPr lang="en-US" i="1" baseline="-25000" dirty="0" err="1">
                <a:solidFill>
                  <a:srgbClr val="000000"/>
                </a:solidFill>
                <a:latin typeface="Times New Roman" panose="02020603050405020304" pitchFamily="18" charset="0"/>
              </a:rPr>
              <a:t>t</a:t>
            </a:r>
            <a:r>
              <a:rPr lang="en-US" dirty="0">
                <a:solidFill>
                  <a:srgbClr val="000000"/>
                </a:solidFill>
                <a:latin typeface="Times New Roman" panose="02020603050405020304" pitchFamily="18" charset="0"/>
              </a:rPr>
              <a:t>] matrices defined by</a:t>
            </a:r>
            <a:endParaRPr lang="en-US"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Rectangle 15"/>
              <p:cNvSpPr/>
              <p:nvPr/>
            </p:nvSpPr>
            <p:spPr>
              <a:xfrm>
                <a:off x="3230701" y="3286361"/>
                <a:ext cx="2989601" cy="972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𝑡</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𝐴𝑉</m:t>
                          </m:r>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𝑡</m:t>
                                    </m:r>
                                  </m:sub>
                                </m:sSub>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e>
                            </m:mr>
                          </m:m>
                        </m:e>
                      </m:d>
                    </m:oMath>
                  </m:oMathPara>
                </a14:m>
                <a:endParaRPr lang="en-US" dirty="0">
                  <a:latin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3230701" y="3286361"/>
                <a:ext cx="2989601" cy="972702"/>
              </a:xfrm>
              <a:prstGeom prst="rect">
                <a:avLst/>
              </a:prstGeom>
              <a:blipFill>
                <a:blip r:embed="rId6"/>
                <a:stretch>
                  <a:fillRect/>
                </a:stretch>
              </a:blipFill>
            </p:spPr>
            <p:txBody>
              <a:bodyPr/>
              <a:lstStyle/>
              <a:p>
                <a:r>
                  <a:rPr lang="en-US">
                    <a:noFill/>
                  </a:rPr>
                  <a:t> </a:t>
                </a:r>
              </a:p>
            </p:txBody>
          </p:sp>
        </mc:Fallback>
      </mc:AlternateContent>
      <p:sp>
        <p:nvSpPr>
          <p:cNvPr id="18" name="TextBox 17"/>
          <p:cNvSpPr txBox="1"/>
          <p:nvPr/>
        </p:nvSpPr>
        <p:spPr>
          <a:xfrm>
            <a:off x="8305799" y="3636597"/>
            <a:ext cx="684803" cy="369332"/>
          </a:xfrm>
          <a:prstGeom prst="rect">
            <a:avLst/>
          </a:prstGeom>
          <a:noFill/>
        </p:spPr>
        <p:txBody>
          <a:bodyPr wrap="none" rtlCol="0">
            <a:spAutoFit/>
          </a:bodyPr>
          <a:lstStyle/>
          <a:p>
            <a:r>
              <a:rPr lang="en-US" dirty="0">
                <a:latin typeface="Times New Roman" panose="02020603050405020304" pitchFamily="18" charset="0"/>
              </a:rPr>
              <a:t>(120)</a:t>
            </a:r>
          </a:p>
        </p:txBody>
      </p:sp>
      <mc:AlternateContent xmlns:mc="http://schemas.openxmlformats.org/markup-compatibility/2006" xmlns:a14="http://schemas.microsoft.com/office/drawing/2010/main">
        <mc:Choice Requires="a14">
          <p:sp>
            <p:nvSpPr>
              <p:cNvPr id="17" name="Rectangle 16"/>
              <p:cNvSpPr/>
              <p:nvPr/>
            </p:nvSpPr>
            <p:spPr>
              <a:xfrm>
                <a:off x="2133600" y="4451755"/>
                <a:ext cx="5375831" cy="972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𝑡</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𝐴𝑉</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𝑍</m:t>
                              </m:r>
                              <m:r>
                                <a:rPr lang="en-US" i="1">
                                  <a:latin typeface="Cambria Math" panose="02040503050406030204" pitchFamily="18" charset="0"/>
                                </a:rPr>
                                <m:t>𝑡</m:t>
                              </m:r>
                            </m:e>
                            <m:sub>
                              <m:r>
                                <a:rPr lang="en-US" i="1">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𝑍𝑡</m:t>
                                    </m:r>
                                  </m:e>
                                  <m:sub>
                                    <m:r>
                                      <a:rPr lang="en-US" i="1">
                                        <a:latin typeface="Cambria Math" panose="02040503050406030204" pitchFamily="18" charset="0"/>
                                      </a:rPr>
                                      <m:t>𝑎</m:t>
                                    </m:r>
                                  </m:sub>
                                </m:sSub>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𝑍𝑡</m:t>
                                    </m:r>
                                  </m:e>
                                  <m:sub>
                                    <m:r>
                                      <a:rPr lang="en-US" b="0" i="1" smtClean="0">
                                        <a:latin typeface="Cambria Math" panose="02040503050406030204" pitchFamily="18" charset="0"/>
                                      </a:rPr>
                                      <m:t>𝑏</m:t>
                                    </m:r>
                                  </m:sub>
                                </m:sSub>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𝑍𝑡</m:t>
                                    </m:r>
                                  </m:e>
                                  <m:sub>
                                    <m:r>
                                      <a:rPr lang="en-US" b="0" i="1" smtClean="0">
                                        <a:latin typeface="Cambria Math" panose="02040503050406030204" pitchFamily="18" charset="0"/>
                                      </a:rPr>
                                      <m:t>𝑐</m:t>
                                    </m:r>
                                  </m:sub>
                                </m:sSub>
                              </m:e>
                            </m:mr>
                          </m:m>
                        </m:e>
                      </m:d>
                    </m:oMath>
                  </m:oMathPara>
                </a14:m>
                <a:endParaRPr lang="en-US" dirty="0">
                  <a:latin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2133600" y="4451755"/>
                <a:ext cx="5375831" cy="972702"/>
              </a:xfrm>
              <a:prstGeom prst="rect">
                <a:avLst/>
              </a:prstGeom>
              <a:blipFill>
                <a:blip r:embed="rId7"/>
                <a:stretch>
                  <a:fillRect/>
                </a:stretch>
              </a:blipFill>
            </p:spPr>
            <p:txBody>
              <a:bodyPr/>
              <a:lstStyle/>
              <a:p>
                <a:r>
                  <a:rPr lang="en-US">
                    <a:noFill/>
                  </a:rPr>
                  <a:t> </a:t>
                </a:r>
              </a:p>
            </p:txBody>
          </p:sp>
        </mc:Fallback>
      </mc:AlternateContent>
      <p:sp>
        <p:nvSpPr>
          <p:cNvPr id="20" name="TextBox 19"/>
          <p:cNvSpPr txBox="1"/>
          <p:nvPr/>
        </p:nvSpPr>
        <p:spPr>
          <a:xfrm>
            <a:off x="8305799" y="4724179"/>
            <a:ext cx="684803" cy="369332"/>
          </a:xfrm>
          <a:prstGeom prst="rect">
            <a:avLst/>
          </a:prstGeom>
          <a:noFill/>
        </p:spPr>
        <p:txBody>
          <a:bodyPr wrap="none" rtlCol="0">
            <a:spAutoFit/>
          </a:bodyPr>
          <a:lstStyle/>
          <a:p>
            <a:r>
              <a:rPr lang="en-US" dirty="0">
                <a:latin typeface="Times New Roman" panose="02020603050405020304" pitchFamily="18" charset="0"/>
              </a:rPr>
              <a:t>(121)</a:t>
            </a:r>
          </a:p>
        </p:txBody>
      </p:sp>
    </p:spTree>
    <p:extLst>
      <p:ext uri="{BB962C8B-B14F-4D97-AF65-F5344CB8AC3E}">
        <p14:creationId xmlns:p14="http://schemas.microsoft.com/office/powerpoint/2010/main" val="37004663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67 CondensedBold"/>
        <a:ea typeface=""/>
        <a:cs typeface=""/>
      </a:majorFont>
      <a:minorFont>
        <a:latin typeface="Univers 67 Condensed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67 CondensedBold"/>
        <a:ea typeface=""/>
        <a:cs typeface=""/>
      </a:majorFont>
      <a:minorFont>
        <a:latin typeface="Univers 67 Condensed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19839</TotalTime>
  <Words>11976</Words>
  <Application>Microsoft Macintosh PowerPoint</Application>
  <PresentationFormat>On-screen Show (4:3)</PresentationFormat>
  <Paragraphs>1298</Paragraphs>
  <Slides>125</Slides>
  <Notes>36</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125</vt:i4>
      </vt:variant>
    </vt:vector>
  </HeadingPairs>
  <TitlesOfParts>
    <vt:vector size="137" baseType="lpstr">
      <vt:lpstr>宋体</vt:lpstr>
      <vt:lpstr>Univers 65</vt:lpstr>
      <vt:lpstr>Univers 67 CondensedBold</vt:lpstr>
      <vt:lpstr>Arial</vt:lpstr>
      <vt:lpstr>Calibri</vt:lpstr>
      <vt:lpstr>Cambria Math</vt:lpstr>
      <vt:lpstr>Geneva</vt:lpstr>
      <vt:lpstr>Times</vt:lpstr>
      <vt:lpstr>Times New Roman</vt:lpstr>
      <vt:lpstr>Office Theme</vt:lpstr>
      <vt:lpstr>1_PowerPoint</vt:lpstr>
      <vt:lpstr>2_PowerPoint</vt:lpstr>
      <vt:lpstr>EE653 Power distribution system modeling, optimization and simulation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Transformer model</vt:lpstr>
      <vt:lpstr>Transformer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Iowa State University Extension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Nature of Loads</dc:title>
  <dc:creator>Colin Christy</dc:creator>
  <cp:lastModifiedBy>Microsoft Office User</cp:lastModifiedBy>
  <cp:revision>891</cp:revision>
  <cp:lastPrinted>2014-01-17T16:31:46Z</cp:lastPrinted>
  <dcterms:created xsi:type="dcterms:W3CDTF">2014-01-13T19:49:14Z</dcterms:created>
  <dcterms:modified xsi:type="dcterms:W3CDTF">2020-04-23T22:54:26Z</dcterms:modified>
</cp:coreProperties>
</file>